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6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4"/>
  </p:sldMasterIdLst>
  <p:notesMasterIdLst>
    <p:notesMasterId r:id="rId23"/>
  </p:notesMasterIdLst>
  <p:handoutMasterIdLst>
    <p:handoutMasterId r:id="rId24"/>
  </p:handoutMasterIdLst>
  <p:sldIdLst>
    <p:sldId id="322" r:id="rId5"/>
    <p:sldId id="10912" r:id="rId6"/>
    <p:sldId id="10926" r:id="rId7"/>
    <p:sldId id="2145705332" r:id="rId8"/>
    <p:sldId id="10916" r:id="rId9"/>
    <p:sldId id="10928" r:id="rId10"/>
    <p:sldId id="2145705364" r:id="rId11"/>
    <p:sldId id="2145705365" r:id="rId12"/>
    <p:sldId id="10947" r:id="rId13"/>
    <p:sldId id="2145705361" r:id="rId14"/>
    <p:sldId id="10927" r:id="rId15"/>
    <p:sldId id="10929" r:id="rId16"/>
    <p:sldId id="10943" r:id="rId17"/>
    <p:sldId id="10941" r:id="rId18"/>
    <p:sldId id="2145705360" r:id="rId19"/>
    <p:sldId id="10944" r:id="rId20"/>
    <p:sldId id="2145705333" r:id="rId21"/>
    <p:sldId id="10930" r:id="rId22"/>
  </p:sldIdLst>
  <p:sldSz cx="12192000" cy="6858000"/>
  <p:notesSz cx="9037638" cy="7102475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32F22EE-86ED-4AB2-9AF4-D9F23D9C431B}">
          <p14:sldIdLst>
            <p14:sldId id="322"/>
            <p14:sldId id="10912"/>
            <p14:sldId id="10926"/>
            <p14:sldId id="2145705332"/>
            <p14:sldId id="10916"/>
            <p14:sldId id="10928"/>
            <p14:sldId id="2145705364"/>
            <p14:sldId id="2145705365"/>
            <p14:sldId id="10947"/>
            <p14:sldId id="2145705361"/>
            <p14:sldId id="10927"/>
            <p14:sldId id="10929"/>
            <p14:sldId id="10943"/>
            <p14:sldId id="10941"/>
            <p14:sldId id="2145705360"/>
            <p14:sldId id="10944"/>
            <p14:sldId id="2145705333"/>
            <p14:sldId id="10930"/>
          </p14:sldIdLst>
        </p14:section>
        <p14:section name="Appendix" id="{3C12DA73-3D53-4E6D-87F6-1F7191C6F28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03" userDrawn="1">
          <p15:clr>
            <a:srgbClr val="A4A3A4"/>
          </p15:clr>
        </p15:guide>
        <p15:guide id="2" pos="2899" userDrawn="1">
          <p15:clr>
            <a:srgbClr val="A4A3A4"/>
          </p15:clr>
        </p15:guide>
        <p15:guide id="3" orient="horz" pos="21833" userDrawn="1">
          <p15:clr>
            <a:srgbClr val="A4A3A4"/>
          </p15:clr>
        </p15:guide>
        <p15:guide id="4" pos="291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rnell Crugnale, Caitlin S." initials="PCCS" lastIdx="1" clrIdx="0">
    <p:extLst>
      <p:ext uri="{19B8F6BF-5375-455C-9EA6-DF929625EA0E}">
        <p15:presenceInfo xmlns:p15="http://schemas.microsoft.com/office/powerpoint/2012/main" userId="S::CPARNELLCRUGNALE@PARTNERS.ORG::ff9234c6-b2cd-4e1d-b05c-36199ef925eb" providerId="AD"/>
      </p:ext>
    </p:extLst>
  </p:cmAuthor>
  <p:cmAuthor id="2" name="Iqbal, Mudassera Bashir" initials="IMB" lastIdx="2" clrIdx="1">
    <p:extLst>
      <p:ext uri="{19B8F6BF-5375-455C-9EA6-DF929625EA0E}">
        <p15:presenceInfo xmlns:p15="http://schemas.microsoft.com/office/powerpoint/2012/main" userId="S::MBIQBAL@mgh.harvard.edu::43c51b55-82f3-4c1b-b29d-e8a73207ebb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C6DB"/>
    <a:srgbClr val="4A66AC"/>
    <a:srgbClr val="66189E"/>
    <a:srgbClr val="008BB0"/>
    <a:srgbClr val="811FCC"/>
    <a:srgbClr val="E8DBEE"/>
    <a:srgbClr val="007EA3"/>
    <a:srgbClr val="556570"/>
    <a:srgbClr val="33CCCC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1FBCF4-C92F-C1C0-39D9-E0BB4570E78E}" v="43" dt="2021-10-05T16:44:05.579"/>
    <p1510:client id="{666187A7-2F1E-041B-A65F-4D53A5BFA79E}" v="2" dt="2021-10-05T17:21:50.452"/>
    <p1510:client id="{75F20D9D-DCD8-D2F9-CF42-3CA8CFD3E49E}" v="152" dt="2021-10-05T19:11:40.853"/>
    <p1510:client id="{CCB6D33F-E9E9-4A7B-830E-0528D33A29DD}" v="2829" dt="2021-10-04T20:29:59.003"/>
    <p1510:client id="{F48755E8-5659-5820-5FE4-46ED524B01BF}" v="7" dt="2021-10-05T16:54:42.3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1803"/>
        <p:guide pos="2899"/>
        <p:guide orient="horz" pos="21833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qbal, Mudassera Bashir" userId="S::mbiqbal@mgh.harvard.edu::43c51b55-82f3-4c1b-b29d-e8a73207ebba" providerId="AD" clId="Web-{F48755E8-5659-5820-5FE4-46ED524B01BF}"/>
    <pc:docChg chg="modSld">
      <pc:chgData name="Iqbal, Mudassera Bashir" userId="S::mbiqbal@mgh.harvard.edu::43c51b55-82f3-4c1b-b29d-e8a73207ebba" providerId="AD" clId="Web-{F48755E8-5659-5820-5FE4-46ED524B01BF}" dt="2021-10-05T16:54:40.408" v="1" actId="14100"/>
      <pc:docMkLst>
        <pc:docMk/>
      </pc:docMkLst>
      <pc:sldChg chg="modSp">
        <pc:chgData name="Iqbal, Mudassera Bashir" userId="S::mbiqbal@mgh.harvard.edu::43c51b55-82f3-4c1b-b29d-e8a73207ebba" providerId="AD" clId="Web-{F48755E8-5659-5820-5FE4-46ED524B01BF}" dt="2021-10-05T16:54:40.408" v="1" actId="14100"/>
        <pc:sldMkLst>
          <pc:docMk/>
          <pc:sldMk cId="2702797033" sldId="10947"/>
        </pc:sldMkLst>
        <pc:graphicFrameChg chg="mod">
          <ac:chgData name="Iqbal, Mudassera Bashir" userId="S::mbiqbal@mgh.harvard.edu::43c51b55-82f3-4c1b-b29d-e8a73207ebba" providerId="AD" clId="Web-{F48755E8-5659-5820-5FE4-46ED524B01BF}" dt="2021-10-05T16:54:40.408" v="1" actId="14100"/>
          <ac:graphicFrameMkLst>
            <pc:docMk/>
            <pc:sldMk cId="2702797033" sldId="10947"/>
            <ac:graphicFrameMk id="16" creationId="{46318DF4-C88A-4407-9FA8-39D83A43FDEC}"/>
          </ac:graphicFrameMkLst>
        </pc:graphicFrameChg>
      </pc:sldChg>
    </pc:docChg>
  </pc:docChgLst>
  <pc:docChgLst>
    <pc:chgData name="Iqbal, Mudassera Bashir" userId="43c51b55-82f3-4c1b-b29d-e8a73207ebba" providerId="ADAL" clId="{E5707347-6458-4117-A21A-71CB725E07CF}"/>
    <pc:docChg chg="modSld">
      <pc:chgData name="Iqbal, Mudassera Bashir" userId="43c51b55-82f3-4c1b-b29d-e8a73207ebba" providerId="ADAL" clId="{E5707347-6458-4117-A21A-71CB725E07CF}" dt="2021-10-05T16:55:53.457" v="2" actId="27180"/>
      <pc:docMkLst>
        <pc:docMk/>
      </pc:docMkLst>
      <pc:sldChg chg="modSp mod">
        <pc:chgData name="Iqbal, Mudassera Bashir" userId="43c51b55-82f3-4c1b-b29d-e8a73207ebba" providerId="ADAL" clId="{E5707347-6458-4117-A21A-71CB725E07CF}" dt="2021-10-05T16:55:53.457" v="2" actId="27180"/>
        <pc:sldMkLst>
          <pc:docMk/>
          <pc:sldMk cId="2702797033" sldId="10947"/>
        </pc:sldMkLst>
        <pc:graphicFrameChg chg="mod modGraphic">
          <ac:chgData name="Iqbal, Mudassera Bashir" userId="43c51b55-82f3-4c1b-b29d-e8a73207ebba" providerId="ADAL" clId="{E5707347-6458-4117-A21A-71CB725E07CF}" dt="2021-10-05T16:55:53.457" v="2" actId="27180"/>
          <ac:graphicFrameMkLst>
            <pc:docMk/>
            <pc:sldMk cId="2702797033" sldId="10947"/>
            <ac:graphicFrameMk id="9" creationId="{C7390882-0729-4308-A78C-ECBD6EEF5286}"/>
          </ac:graphicFrameMkLst>
        </pc:graphicFrameChg>
        <pc:graphicFrameChg chg="mod modGraphic">
          <ac:chgData name="Iqbal, Mudassera Bashir" userId="43c51b55-82f3-4c1b-b29d-e8a73207ebba" providerId="ADAL" clId="{E5707347-6458-4117-A21A-71CB725E07CF}" dt="2021-10-05T16:55:46.312" v="1" actId="27180"/>
          <ac:graphicFrameMkLst>
            <pc:docMk/>
            <pc:sldMk cId="2702797033" sldId="10947"/>
            <ac:graphicFrameMk id="14" creationId="{B4B315F3-5311-4F4C-82C0-39DC244C1EE6}"/>
          </ac:graphicFrameMkLst>
        </pc:graphicFrameChg>
        <pc:graphicFrameChg chg="mod modGraphic">
          <ac:chgData name="Iqbal, Mudassera Bashir" userId="43c51b55-82f3-4c1b-b29d-e8a73207ebba" providerId="ADAL" clId="{E5707347-6458-4117-A21A-71CB725E07CF}" dt="2021-10-05T16:55:34.880" v="0" actId="27180"/>
          <ac:graphicFrameMkLst>
            <pc:docMk/>
            <pc:sldMk cId="2702797033" sldId="10947"/>
            <ac:graphicFrameMk id="16" creationId="{46318DF4-C88A-4407-9FA8-39D83A43FDEC}"/>
          </ac:graphicFrameMkLst>
        </pc:graphicFrameChg>
      </pc:sldChg>
    </pc:docChg>
  </pc:docChgLst>
  <pc:docChgLst>
    <pc:chgData name="Iqbal, Mudassera Bashir" userId="S::mbiqbal@mgh.harvard.edu::43c51b55-82f3-4c1b-b29d-e8a73207ebba" providerId="AD" clId="Web-{666187A7-2F1E-041B-A65F-4D53A5BFA79E}"/>
    <pc:docChg chg="modSld">
      <pc:chgData name="Iqbal, Mudassera Bashir" userId="S::mbiqbal@mgh.harvard.edu::43c51b55-82f3-4c1b-b29d-e8a73207ebba" providerId="AD" clId="Web-{666187A7-2F1E-041B-A65F-4D53A5BFA79E}" dt="2021-10-05T17:21:50.452" v="0" actId="20577"/>
      <pc:docMkLst>
        <pc:docMk/>
      </pc:docMkLst>
      <pc:sldChg chg="modSp">
        <pc:chgData name="Iqbal, Mudassera Bashir" userId="S::mbiqbal@mgh.harvard.edu::43c51b55-82f3-4c1b-b29d-e8a73207ebba" providerId="AD" clId="Web-{666187A7-2F1E-041B-A65F-4D53A5BFA79E}" dt="2021-10-05T17:21:50.452" v="0" actId="20577"/>
        <pc:sldMkLst>
          <pc:docMk/>
          <pc:sldMk cId="1401233560" sldId="10943"/>
        </pc:sldMkLst>
        <pc:spChg chg="mod">
          <ac:chgData name="Iqbal, Mudassera Bashir" userId="S::mbiqbal@mgh.harvard.edu::43c51b55-82f3-4c1b-b29d-e8a73207ebba" providerId="AD" clId="Web-{666187A7-2F1E-041B-A65F-4D53A5BFA79E}" dt="2021-10-05T17:21:50.452" v="0" actId="20577"/>
          <ac:spMkLst>
            <pc:docMk/>
            <pc:sldMk cId="1401233560" sldId="10943"/>
            <ac:spMk id="12" creationId="{5ED03C8F-1B54-455B-A9FE-28BD92292CF7}"/>
          </ac:spMkLst>
        </pc:spChg>
      </pc:sldChg>
    </pc:docChg>
  </pc:docChgLst>
  <pc:docChgLst>
    <pc:chgData name="Iqbal, Mudassera Bashir" userId="S::mbiqbal@mgh.harvard.edu::43c51b55-82f3-4c1b-b29d-e8a73207ebba" providerId="AD" clId="Web-{75F20D9D-DCD8-D2F9-CF42-3CA8CFD3E49E}"/>
    <pc:docChg chg="modSld">
      <pc:chgData name="Iqbal, Mudassera Bashir" userId="S::mbiqbal@mgh.harvard.edu::43c51b55-82f3-4c1b-b29d-e8a73207ebba" providerId="AD" clId="Web-{75F20D9D-DCD8-D2F9-CF42-3CA8CFD3E49E}" dt="2021-10-05T19:11:40.853" v="90" actId="20577"/>
      <pc:docMkLst>
        <pc:docMk/>
      </pc:docMkLst>
      <pc:sldChg chg="modSp">
        <pc:chgData name="Iqbal, Mudassera Bashir" userId="S::mbiqbal@mgh.harvard.edu::43c51b55-82f3-4c1b-b29d-e8a73207ebba" providerId="AD" clId="Web-{75F20D9D-DCD8-D2F9-CF42-3CA8CFD3E49E}" dt="2021-10-05T19:11:40.853" v="90" actId="20577"/>
        <pc:sldMkLst>
          <pc:docMk/>
          <pc:sldMk cId="1401233560" sldId="10943"/>
        </pc:sldMkLst>
        <pc:spChg chg="mod">
          <ac:chgData name="Iqbal, Mudassera Bashir" userId="S::mbiqbal@mgh.harvard.edu::43c51b55-82f3-4c1b-b29d-e8a73207ebba" providerId="AD" clId="Web-{75F20D9D-DCD8-D2F9-CF42-3CA8CFD3E49E}" dt="2021-10-05T19:11:40.853" v="90" actId="20577"/>
          <ac:spMkLst>
            <pc:docMk/>
            <pc:sldMk cId="1401233560" sldId="10943"/>
            <ac:spMk id="12" creationId="{5ED03C8F-1B54-455B-A9FE-28BD92292CF7}"/>
          </ac:spMkLst>
        </pc:spChg>
        <pc:graphicFrameChg chg="mod modGraphic">
          <ac:chgData name="Iqbal, Mudassera Bashir" userId="S::mbiqbal@mgh.harvard.edu::43c51b55-82f3-4c1b-b29d-e8a73207ebba" providerId="AD" clId="Web-{75F20D9D-DCD8-D2F9-CF42-3CA8CFD3E49E}" dt="2021-10-05T19:08:49.083" v="87"/>
          <ac:graphicFrameMkLst>
            <pc:docMk/>
            <pc:sldMk cId="1401233560" sldId="10943"/>
            <ac:graphicFrameMk id="3" creationId="{934FF6FA-1957-4E20-9E26-A3BF46E21C5F}"/>
          </ac:graphicFrameMkLst>
        </pc:graphicFrameChg>
        <pc:graphicFrameChg chg="mod modGraphic">
          <ac:chgData name="Iqbal, Mudassera Bashir" userId="S::mbiqbal@mgh.harvard.edu::43c51b55-82f3-4c1b-b29d-e8a73207ebba" providerId="AD" clId="Web-{75F20D9D-DCD8-D2F9-CF42-3CA8CFD3E49E}" dt="2021-10-05T19:09:02.584" v="89"/>
          <ac:graphicFrameMkLst>
            <pc:docMk/>
            <pc:sldMk cId="1401233560" sldId="10943"/>
            <ac:graphicFrameMk id="8" creationId="{94282749-F3F9-437B-B7BE-5D7BC1FA1AE4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partnershealthcare.sharepoint.com/sites/mghmgpoambmanage/Shared%20Documents/Clinical%20Operations/Unscheduled%20Radiology%20Orders/Progress%20Reporting/Updated%20-%20URO%20Data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partnershealthcare.sharepoint.com/sites/mghmgpoambmanage/Shared%20Documents/Clinical%20Operations/Unscheduled%20Radiology%20Orders/Progress%20Reporting/Updated%20-%20URO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i="1"/>
              <a:t>Overall Progress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63025810137764"/>
          <c:y val="0.10625331213566509"/>
          <c:w val="0.78899180412141734"/>
          <c:h val="0.7875753622258502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'Bullet Graph'!$A$51</c:f>
              <c:strCache>
                <c:ptCount val="1"/>
                <c:pt idx="0">
                  <c:v>Baseline 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454179816356755E-7"/>
                  <c:y val="2.888260423721529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Baseline - </a:t>
                    </a:r>
                    <a:fld id="{2AF2FA37-B4B3-4E87-9915-39F04F46D6FC}" type="CELLREF">
                      <a:rPr lang="en-US" smtClean="0"/>
                      <a:pPr>
                        <a:defRPr/>
                      </a:pPr>
                      <a:t>[CELLREF]</a:t>
                    </a:fld>
                    <a:endParaRPr lang="en-US"/>
                  </a:p>
                </c:rich>
              </c:tx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923945285725887"/>
                      <c:h val="4.3779566821812319E-2"/>
                    </c:manualLayout>
                  </c15:layout>
                  <c15:dlblFieldTable>
                    <c15:dlblFTEntry>
                      <c15:txfldGUID>{2AF2FA37-B4B3-4E87-9915-39F04F46D6FC}</c15:txfldGUID>
                      <c15:f>'Bullet Graph'!$B$57</c15:f>
                      <c15:dlblFieldTableCache>
                        <c:ptCount val="1"/>
                        <c:pt idx="0">
                          <c:v>90,078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E45A-450E-9716-CFCB57C4CB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'Bullet Graph'!$B$50</c:f>
              <c:strCache>
                <c:ptCount val="1"/>
                <c:pt idx="0">
                  <c:v>Total Orders</c:v>
                </c:pt>
              </c:strCache>
            </c:strRef>
          </c:cat>
          <c:val>
            <c:numRef>
              <c:f>'Bullet Graph'!$B$51</c:f>
              <c:numCache>
                <c:formatCode>0%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5A-450E-9716-CFCB57C4CBFA}"/>
            </c:ext>
          </c:extLst>
        </c:ser>
        <c:ser>
          <c:idx val="1"/>
          <c:order val="1"/>
          <c:tx>
            <c:strRef>
              <c:f>'Bullet Graph'!$A$52</c:f>
              <c:strCache>
                <c:ptCount val="1"/>
                <c:pt idx="0">
                  <c:v>August Goal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50% - </a:t>
                    </a:r>
                    <a:fld id="{CC2FBA5E-08C1-4C2F-A83E-9624E7385F84}" type="CELLREF">
                      <a:rPr lang="en-US" smtClean="0"/>
                      <a:pPr/>
                      <a:t>[CELLREF]</a:t>
                    </a:fld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{CC2FBA5E-08C1-4C2F-A83E-9624E7385F84}</c15:txfldGUID>
                      <c15:f>'Bullet Graph'!$B$58</c15:f>
                      <c15:dlblFieldTableCache>
                        <c:ptCount val="1"/>
                        <c:pt idx="0">
                          <c:v>45,049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2-E45A-450E-9716-CFCB57C4CBFA}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'Bullet Graph'!$B$50</c:f>
              <c:strCache>
                <c:ptCount val="1"/>
                <c:pt idx="0">
                  <c:v>Total Orders</c:v>
                </c:pt>
              </c:strCache>
            </c:strRef>
          </c:cat>
          <c:val>
            <c:numRef>
              <c:f>'Bullet Graph'!$B$52</c:f>
              <c:numCache>
                <c:formatCode>0%</c:formatCode>
                <c:ptCount val="1"/>
                <c:pt idx="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5A-450E-9716-CFCB57C4CBFA}"/>
            </c:ext>
          </c:extLst>
        </c:ser>
        <c:ser>
          <c:idx val="2"/>
          <c:order val="2"/>
          <c:tx>
            <c:strRef>
              <c:f>'Bullet Graph'!$A$53</c:f>
              <c:strCache>
                <c:ptCount val="1"/>
                <c:pt idx="0">
                  <c:v>November Goal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'Bullet Graph'!$B$50</c:f>
              <c:strCache>
                <c:ptCount val="1"/>
                <c:pt idx="0">
                  <c:v>Total Orders</c:v>
                </c:pt>
              </c:strCache>
            </c:strRef>
          </c:cat>
          <c:val>
            <c:numRef>
              <c:f>'Bullet Graph'!$B$53</c:f>
              <c:numCache>
                <c:formatCode>0%</c:formatCode>
                <c:ptCount val="1"/>
                <c:pt idx="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5A-450E-9716-CFCB57C4CBF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146921039"/>
        <c:axId val="2146928527"/>
      </c:barChart>
      <c:barChart>
        <c:barDir val="col"/>
        <c:grouping val="stacked"/>
        <c:varyColors val="0"/>
        <c:ser>
          <c:idx val="3"/>
          <c:order val="3"/>
          <c:tx>
            <c:strRef>
              <c:f>'Bullet Graph'!$A$54</c:f>
              <c:strCache>
                <c:ptCount val="1"/>
                <c:pt idx="0">
                  <c:v>Orders Completed</c:v>
                </c:pt>
              </c:strCache>
            </c:strRef>
          </c:tx>
          <c:spPr>
            <a:noFill/>
            <a:ln>
              <a:solidFill>
                <a:schemeClr val="accent1">
                  <a:alpha val="0"/>
                </a:schemeClr>
              </a:solidFill>
            </a:ln>
            <a:effectLst/>
          </c:spPr>
          <c:invertIfNegative val="0"/>
          <c:dLbls>
            <c:delete val="1"/>
          </c:dLbls>
          <c:cat>
            <c:strRef>
              <c:f>'Bullet Graph'!$B$50</c:f>
              <c:strCache>
                <c:ptCount val="1"/>
                <c:pt idx="0">
                  <c:v>Total Orders</c:v>
                </c:pt>
              </c:strCache>
            </c:strRef>
          </c:cat>
          <c:val>
            <c:numRef>
              <c:f>'Bullet Graph'!$B$54</c:f>
              <c:numCache>
                <c:formatCode>0%</c:formatCode>
                <c:ptCount val="1"/>
                <c:pt idx="0">
                  <c:v>0.6737050112125047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45A-450E-9716-CFCB57C4CBFA}"/>
            </c:ext>
          </c:extLst>
        </c:ser>
        <c:ser>
          <c:idx val="4"/>
          <c:order val="4"/>
          <c:tx>
            <c:strRef>
              <c:f>'Bullet Graph'!$A$55</c:f>
              <c:strCache>
                <c:ptCount val="1"/>
                <c:pt idx="0">
                  <c:v>Orders Remaining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27,224</a:t>
                    </a:r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E45A-450E-9716-CFCB57C4CBFA}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'Bullet Graph'!$B$50</c:f>
              <c:strCache>
                <c:ptCount val="1"/>
                <c:pt idx="0">
                  <c:v>Total Orders</c:v>
                </c:pt>
              </c:strCache>
            </c:strRef>
          </c:cat>
          <c:val>
            <c:numRef>
              <c:f>'Bullet Graph'!$B$55</c:f>
              <c:numCache>
                <c:formatCode>0%</c:formatCode>
                <c:ptCount val="1"/>
                <c:pt idx="0">
                  <c:v>0.3262949887874953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45A-450E-9716-CFCB57C4CBF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50"/>
        <c:overlap val="100"/>
        <c:axId val="2146933935"/>
        <c:axId val="2146931439"/>
      </c:barChart>
      <c:catAx>
        <c:axId val="2146921039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2146928527"/>
        <c:crosses val="autoZero"/>
        <c:auto val="1"/>
        <c:lblAlgn val="ctr"/>
        <c:lblOffset val="100"/>
        <c:noMultiLvlLbl val="0"/>
      </c:catAx>
      <c:valAx>
        <c:axId val="2146928527"/>
        <c:scaling>
          <c:orientation val="maxMin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6921039"/>
        <c:crosses val="autoZero"/>
        <c:crossBetween val="between"/>
      </c:valAx>
      <c:valAx>
        <c:axId val="2146931439"/>
        <c:scaling>
          <c:orientation val="maxMin"/>
          <c:max val="1"/>
        </c:scaling>
        <c:delete val="1"/>
        <c:axPos val="r"/>
        <c:numFmt formatCode="0%" sourceLinked="1"/>
        <c:majorTickMark val="out"/>
        <c:minorTickMark val="none"/>
        <c:tickLblPos val="nextTo"/>
        <c:crossAx val="2146933935"/>
        <c:crosses val="max"/>
        <c:crossBetween val="between"/>
      </c:valAx>
      <c:catAx>
        <c:axId val="2146933935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14693143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14511071468113934"/>
          <c:y val="0.95299473868894446"/>
          <c:w val="0.74860856837997847"/>
          <c:h val="3.8686345868372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i="1"/>
              <a:t>Provider Progress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3152664169406"/>
          <c:y val="9.3928449007988774E-2"/>
          <c:w val="0.81888617078205028"/>
          <c:h val="0.8042633304065814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'Bullet Graph'!$A$43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454179816356755E-7"/>
                  <c:y val="3.119043590942467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Baseline – 30,767</a:t>
                    </a:r>
                  </a:p>
                </c:rich>
              </c:tx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924376887535202"/>
                      <c:h val="4.377956682181231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06A8-4BB8-9DCE-610080153A5D}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'Bullet Graph'!$B$42</c:f>
              <c:strCache>
                <c:ptCount val="1"/>
                <c:pt idx="0">
                  <c:v>Total Orders</c:v>
                </c:pt>
              </c:strCache>
            </c:strRef>
          </c:cat>
          <c:val>
            <c:numRef>
              <c:f>'Bullet Graph'!$B$43</c:f>
              <c:numCache>
                <c:formatCode>0%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A8-4BB8-9DCE-610080153A5D}"/>
            </c:ext>
          </c:extLst>
        </c:ser>
        <c:ser>
          <c:idx val="1"/>
          <c:order val="1"/>
          <c:tx>
            <c:strRef>
              <c:f>'Bullet Graph'!$A$44</c:f>
              <c:strCache>
                <c:ptCount val="1"/>
                <c:pt idx="0">
                  <c:v>August Goal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1549265573457100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>
                        <a:solidFill>
                          <a:schemeClr val="tx1"/>
                        </a:solidFill>
                      </a:rPr>
                      <a:t>50% - 15,384</a:t>
                    </a:r>
                  </a:p>
                </c:rich>
              </c:tx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6A8-4BB8-9DCE-610080153A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'Bullet Graph'!$B$42</c:f>
              <c:strCache>
                <c:ptCount val="1"/>
                <c:pt idx="0">
                  <c:v>Total Orders</c:v>
                </c:pt>
              </c:strCache>
            </c:strRef>
          </c:cat>
          <c:val>
            <c:numRef>
              <c:f>'Bullet Graph'!$B$44</c:f>
              <c:numCache>
                <c:formatCode>0%</c:formatCode>
                <c:ptCount val="1"/>
                <c:pt idx="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A8-4BB8-9DCE-610080153A5D}"/>
            </c:ext>
          </c:extLst>
        </c:ser>
        <c:ser>
          <c:idx val="2"/>
          <c:order val="2"/>
          <c:tx>
            <c:strRef>
              <c:f>'Bullet Graph'!$A$45</c:f>
              <c:strCache>
                <c:ptCount val="1"/>
                <c:pt idx="0">
                  <c:v>November Goal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'Bullet Graph'!$B$42</c:f>
              <c:strCache>
                <c:ptCount val="1"/>
                <c:pt idx="0">
                  <c:v>Total Orders</c:v>
                </c:pt>
              </c:strCache>
            </c:strRef>
          </c:cat>
          <c:val>
            <c:numRef>
              <c:f>'Bullet Graph'!$B$45</c:f>
              <c:numCache>
                <c:formatCode>0%</c:formatCode>
                <c:ptCount val="1"/>
                <c:pt idx="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A8-4BB8-9DCE-610080153A5D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2615632"/>
        <c:axId val="52603152"/>
      </c:barChart>
      <c:barChart>
        <c:barDir val="col"/>
        <c:grouping val="stacked"/>
        <c:varyColors val="0"/>
        <c:ser>
          <c:idx val="3"/>
          <c:order val="3"/>
          <c:tx>
            <c:strRef>
              <c:f>'Bullet Graph'!$A$46</c:f>
              <c:strCache>
                <c:ptCount val="1"/>
                <c:pt idx="0">
                  <c:v>Orders Completed</c:v>
                </c:pt>
              </c:strCache>
            </c:strRef>
          </c:tx>
          <c:spPr>
            <a:noFill/>
            <a:ln>
              <a:solidFill>
                <a:schemeClr val="accent1">
                  <a:alpha val="0"/>
                </a:schemeClr>
              </a:solidFill>
            </a:ln>
            <a:effectLst/>
          </c:spPr>
          <c:invertIfNegative val="0"/>
          <c:dLbls>
            <c:delete val="1"/>
          </c:dLbls>
          <c:cat>
            <c:strRef>
              <c:f>'Bullet Graph'!$B$42</c:f>
              <c:strCache>
                <c:ptCount val="1"/>
                <c:pt idx="0">
                  <c:v>Total Orders</c:v>
                </c:pt>
              </c:strCache>
            </c:strRef>
          </c:cat>
          <c:val>
            <c:numRef>
              <c:f>'Bullet Graph'!$B$46</c:f>
              <c:numCache>
                <c:formatCode>0%</c:formatCode>
                <c:ptCount val="1"/>
                <c:pt idx="0">
                  <c:v>0.46016836220625995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6A8-4BB8-9DCE-610080153A5D}"/>
            </c:ext>
          </c:extLst>
        </c:ser>
        <c:ser>
          <c:idx val="4"/>
          <c:order val="4"/>
          <c:tx>
            <c:strRef>
              <c:f>'Bullet Graph'!$A$47</c:f>
              <c:strCache>
                <c:ptCount val="1"/>
                <c:pt idx="0">
                  <c:v>Orders Remaining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7307519802622287E-17"/>
                  <c:y val="0.189406834561723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12F77FC-EBBD-4639-902B-9EE233EA5A0A}" type="CELLREF">
                      <a:rPr lang="en-US" b="1">
                        <a:solidFill>
                          <a:srgbClr val="FF0000"/>
                        </a:solidFill>
                      </a:rPr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[CELLREF]</a:t>
                    </a:fld>
                    <a:endParaRPr lang="en-US"/>
                  </a:p>
                </c:rich>
              </c:tx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{F12F77FC-EBBD-4639-902B-9EE233EA5A0A}</c15:txfldGUID>
                      <c15:f>'Bullet Graph'!$B$62</c15:f>
                      <c15:dlblFieldTableCache>
                        <c:ptCount val="1"/>
                        <c:pt idx="0">
                          <c:v>16,609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6-06A8-4BB8-9DCE-610080153A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'Bullet Graph'!$B$42</c:f>
              <c:strCache>
                <c:ptCount val="1"/>
                <c:pt idx="0">
                  <c:v>Total Orders</c:v>
                </c:pt>
              </c:strCache>
            </c:strRef>
          </c:cat>
          <c:val>
            <c:numRef>
              <c:f>'Bullet Graph'!$B$47</c:f>
              <c:numCache>
                <c:formatCode>0%</c:formatCode>
                <c:ptCount val="1"/>
                <c:pt idx="0">
                  <c:v>0.53983163779373999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6A8-4BB8-9DCE-610080153A5D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450"/>
        <c:overlap val="100"/>
        <c:axId val="2146959311"/>
        <c:axId val="2146956815"/>
      </c:barChart>
      <c:catAx>
        <c:axId val="5261563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52603152"/>
        <c:crosses val="autoZero"/>
        <c:auto val="1"/>
        <c:lblAlgn val="ctr"/>
        <c:lblOffset val="100"/>
        <c:noMultiLvlLbl val="0"/>
      </c:catAx>
      <c:valAx>
        <c:axId val="52603152"/>
        <c:scaling>
          <c:orientation val="maxMin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615632"/>
        <c:crosses val="autoZero"/>
        <c:crossBetween val="between"/>
      </c:valAx>
      <c:valAx>
        <c:axId val="2146956815"/>
        <c:scaling>
          <c:orientation val="maxMin"/>
          <c:max val="1"/>
        </c:scaling>
        <c:delete val="1"/>
        <c:axPos val="r"/>
        <c:numFmt formatCode="0%" sourceLinked="1"/>
        <c:majorTickMark val="out"/>
        <c:minorTickMark val="none"/>
        <c:tickLblPos val="nextTo"/>
        <c:crossAx val="2146959311"/>
        <c:crosses val="max"/>
        <c:crossBetween val="between"/>
      </c:valAx>
      <c:catAx>
        <c:axId val="2146959311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14695681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1655360191626532"/>
          <c:y val="0.95291877847842443"/>
          <c:w val="0.77216107622353913"/>
          <c:h val="3.63198575636034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ambulatorymanagement.massgeneral.org/wp-content/uploads/Expected-vs-Expired-date-External-vs-Internal-Orders.pptx" TargetMode="External"/><Relationship Id="rId2" Type="http://schemas.openxmlformats.org/officeDocument/2006/relationships/hyperlink" Target="https://ambulatorymanagement.massgeneral.org/wp-content/uploads/Patient-Letter-Template-MGH-example.pdf" TargetMode="External"/><Relationship Id="rId1" Type="http://schemas.openxmlformats.org/officeDocument/2006/relationships/hyperlink" Target="https://daotableau.partners.org/#/views/UnscheduledRadiology/UnscheduledRadiology?:iid=1" TargetMode="External"/><Relationship Id="rId5" Type="http://schemas.openxmlformats.org/officeDocument/2006/relationships/hyperlink" Target="https://ambulatorymanagement.massgeneral.org/wp-content/uploads/CAD_Updated-Appointment-Request-Functionality_PHSE_TS.pdf" TargetMode="External"/><Relationship Id="rId4" Type="http://schemas.openxmlformats.org/officeDocument/2006/relationships/hyperlink" Target="https://ambulatorymanagement.massgeneral.org/wp-content/uploads/Unscheduled_Orders_SmartPhrases.docx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ambulatorymanagement.massgeneral.org/wp-content/uploads/Expected-vs-Expired-date-External-vs-Internal-Orders.pptx" TargetMode="External"/><Relationship Id="rId2" Type="http://schemas.openxmlformats.org/officeDocument/2006/relationships/hyperlink" Target="https://ambulatorymanagement.massgeneral.org/wp-content/uploads/CAD_Updated-Appointment-Request-Functionality_PHSE_TS.pdf" TargetMode="External"/><Relationship Id="rId1" Type="http://schemas.openxmlformats.org/officeDocument/2006/relationships/hyperlink" Target="https://ambulatorymanagement.massgeneral.org/wp-content/uploads/Unscheduled_Orders_SmartPhrases.docx" TargetMode="External"/><Relationship Id="rId5" Type="http://schemas.openxmlformats.org/officeDocument/2006/relationships/hyperlink" Target="https://daotableau.partners.org/#/views/UnscheduledRadiology/UnscheduledRadiology?:iid=1" TargetMode="External"/><Relationship Id="rId4" Type="http://schemas.openxmlformats.org/officeDocument/2006/relationships/hyperlink" Target="https://ambulatorymanagement.massgeneral.org/wp-content/uploads/Patient-Letter-Template-MGH-example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4DDFEC-8A3A-43B5-9A79-0D85A446074F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7AAEF8A7-7B5A-4185-87D1-D8F17A2BC220}">
      <dgm:prSet phldrT="[Text]"/>
      <dgm:spPr>
        <a:noFill/>
        <a:ln>
          <a:solidFill>
            <a:schemeClr val="accent1"/>
          </a:solidFill>
        </a:ln>
      </dgm:spPr>
      <dgm:t>
        <a:bodyPr/>
        <a:lstStyle/>
        <a:p>
          <a:pPr algn="l"/>
          <a:r>
            <a:rPr lang="en-US">
              <a:solidFill>
                <a:schemeClr val="tx1"/>
              </a:solidFill>
            </a:rPr>
            <a:t>Improved, standardized scheduling workflows to improve efficiency by centralizing the scheduling</a:t>
          </a:r>
        </a:p>
      </dgm:t>
    </dgm:pt>
    <dgm:pt modelId="{D5DF5D3A-FCC5-4C31-9CA1-62282E44AFBF}" type="parTrans" cxnId="{BA3896A9-6620-4C57-9058-E04971276CE5}">
      <dgm:prSet/>
      <dgm:spPr/>
      <dgm:t>
        <a:bodyPr/>
        <a:lstStyle/>
        <a:p>
          <a:endParaRPr lang="en-US"/>
        </a:p>
      </dgm:t>
    </dgm:pt>
    <dgm:pt modelId="{CD4AAB24-DB1A-4DC5-ABC6-014C3D7F31F3}" type="sibTrans" cxnId="{BA3896A9-6620-4C57-9058-E04971276CE5}">
      <dgm:prSet/>
      <dgm:spPr/>
      <dgm:t>
        <a:bodyPr/>
        <a:lstStyle/>
        <a:p>
          <a:endParaRPr lang="en-US"/>
        </a:p>
      </dgm:t>
    </dgm:pt>
    <dgm:pt modelId="{DF1E0D52-8DB6-42DA-A4FC-10337BB39778}">
      <dgm:prSet phldrT="[Text]"/>
      <dgm:spPr>
        <a:noFill/>
        <a:ln>
          <a:solidFill>
            <a:schemeClr val="accent1"/>
          </a:solidFill>
        </a:ln>
      </dgm:spPr>
      <dgm:t>
        <a:bodyPr/>
        <a:lstStyle/>
        <a:p>
          <a:pPr algn="l"/>
          <a:r>
            <a:rPr lang="en-US">
              <a:solidFill>
                <a:schemeClr val="tx1"/>
              </a:solidFill>
            </a:rPr>
            <a:t>All orders should be routed to </a:t>
          </a:r>
          <a:r>
            <a:rPr lang="en-US" b="1">
              <a:solidFill>
                <a:schemeClr val="tx1"/>
              </a:solidFill>
            </a:rPr>
            <a:t>ONE</a:t>
          </a:r>
          <a:r>
            <a:rPr lang="en-US">
              <a:solidFill>
                <a:schemeClr val="tx1"/>
              </a:solidFill>
            </a:rPr>
            <a:t> work queue regardless of the future state scheduling model</a:t>
          </a:r>
        </a:p>
        <a:p>
          <a:pPr algn="l"/>
          <a:r>
            <a:rPr lang="en-US">
              <a:solidFill>
                <a:schemeClr val="tx1"/>
              </a:solidFill>
            </a:rPr>
            <a:t>Own, monitor and update WQs </a:t>
          </a:r>
        </a:p>
        <a:p>
          <a:pPr algn="l"/>
          <a:endParaRPr lang="en-US"/>
        </a:p>
      </dgm:t>
    </dgm:pt>
    <dgm:pt modelId="{AD778638-A8F4-4678-909E-D2541A0E3583}" type="parTrans" cxnId="{0E902AA7-E60F-4B4F-8D80-39B2EC056CCE}">
      <dgm:prSet/>
      <dgm:spPr/>
      <dgm:t>
        <a:bodyPr/>
        <a:lstStyle/>
        <a:p>
          <a:endParaRPr lang="en-US"/>
        </a:p>
      </dgm:t>
    </dgm:pt>
    <dgm:pt modelId="{8DF0B306-6A50-498F-9B14-DB4FB9B4058D}" type="sibTrans" cxnId="{0E902AA7-E60F-4B4F-8D80-39B2EC056CCE}">
      <dgm:prSet/>
      <dgm:spPr/>
      <dgm:t>
        <a:bodyPr/>
        <a:lstStyle/>
        <a:p>
          <a:endParaRPr lang="en-US"/>
        </a:p>
      </dgm:t>
    </dgm:pt>
    <dgm:pt modelId="{A9CFB9EC-DBDE-402D-A79C-96AA21EB65D7}" type="pres">
      <dgm:prSet presAssocID="{BD4DDFEC-8A3A-43B5-9A79-0D85A446074F}" presName="linearFlow" presStyleCnt="0">
        <dgm:presLayoutVars>
          <dgm:dir/>
          <dgm:resizeHandles val="exact"/>
        </dgm:presLayoutVars>
      </dgm:prSet>
      <dgm:spPr/>
    </dgm:pt>
    <dgm:pt modelId="{FAFF0934-A2CF-402E-BCA3-387199A90268}" type="pres">
      <dgm:prSet presAssocID="{7AAEF8A7-7B5A-4185-87D1-D8F17A2BC220}" presName="composite" presStyleCnt="0"/>
      <dgm:spPr/>
    </dgm:pt>
    <dgm:pt modelId="{D2E46E56-2643-4B27-9E23-6C510F166DE0}" type="pres">
      <dgm:prSet presAssocID="{7AAEF8A7-7B5A-4185-87D1-D8F17A2BC220}" presName="imgShp" presStyleLbl="fgImgPlace1" presStyleIdx="0" presStyleCnt="2"/>
      <dgm:spPr/>
    </dgm:pt>
    <dgm:pt modelId="{E6B56FE7-EDE5-43AD-AA5A-DC5F2BEFE747}" type="pres">
      <dgm:prSet presAssocID="{7AAEF8A7-7B5A-4185-87D1-D8F17A2BC220}" presName="txShp" presStyleLbl="node1" presStyleIdx="0" presStyleCnt="2">
        <dgm:presLayoutVars>
          <dgm:bulletEnabled val="1"/>
        </dgm:presLayoutVars>
      </dgm:prSet>
      <dgm:spPr/>
    </dgm:pt>
    <dgm:pt modelId="{1899D6CA-4018-4E2F-B47F-9203F929F254}" type="pres">
      <dgm:prSet presAssocID="{CD4AAB24-DB1A-4DC5-ABC6-014C3D7F31F3}" presName="spacing" presStyleCnt="0"/>
      <dgm:spPr/>
    </dgm:pt>
    <dgm:pt modelId="{CE72BBD1-725A-45A0-A00A-0E06771B466D}" type="pres">
      <dgm:prSet presAssocID="{DF1E0D52-8DB6-42DA-A4FC-10337BB39778}" presName="composite" presStyleCnt="0"/>
      <dgm:spPr/>
    </dgm:pt>
    <dgm:pt modelId="{8E972720-46E7-4DC3-9519-F5AC97DE26D3}" type="pres">
      <dgm:prSet presAssocID="{DF1E0D52-8DB6-42DA-A4FC-10337BB39778}" presName="imgShp" presStyleLbl="fgImgPlace1" presStyleIdx="1" presStyleCnt="2"/>
      <dgm:spPr/>
    </dgm:pt>
    <dgm:pt modelId="{257757D0-9181-4ABA-902D-34CAB4A30E61}" type="pres">
      <dgm:prSet presAssocID="{DF1E0D52-8DB6-42DA-A4FC-10337BB39778}" presName="txShp" presStyleLbl="node1" presStyleIdx="1" presStyleCnt="2">
        <dgm:presLayoutVars>
          <dgm:bulletEnabled val="1"/>
        </dgm:presLayoutVars>
      </dgm:prSet>
      <dgm:spPr/>
    </dgm:pt>
  </dgm:ptLst>
  <dgm:cxnLst>
    <dgm:cxn modelId="{0E902AA7-E60F-4B4F-8D80-39B2EC056CCE}" srcId="{BD4DDFEC-8A3A-43B5-9A79-0D85A446074F}" destId="{DF1E0D52-8DB6-42DA-A4FC-10337BB39778}" srcOrd="1" destOrd="0" parTransId="{AD778638-A8F4-4678-909E-D2541A0E3583}" sibTransId="{8DF0B306-6A50-498F-9B14-DB4FB9B4058D}"/>
    <dgm:cxn modelId="{BA3896A9-6620-4C57-9058-E04971276CE5}" srcId="{BD4DDFEC-8A3A-43B5-9A79-0D85A446074F}" destId="{7AAEF8A7-7B5A-4185-87D1-D8F17A2BC220}" srcOrd="0" destOrd="0" parTransId="{D5DF5D3A-FCC5-4C31-9CA1-62282E44AFBF}" sibTransId="{CD4AAB24-DB1A-4DC5-ABC6-014C3D7F31F3}"/>
    <dgm:cxn modelId="{06F460C5-F15E-4869-8C3C-DB90BBAFA5BB}" type="presOf" srcId="{7AAEF8A7-7B5A-4185-87D1-D8F17A2BC220}" destId="{E6B56FE7-EDE5-43AD-AA5A-DC5F2BEFE747}" srcOrd="0" destOrd="0" presId="urn:microsoft.com/office/officeart/2005/8/layout/vList3"/>
    <dgm:cxn modelId="{2935BAE2-3037-46A2-9456-9DFC12A94842}" type="presOf" srcId="{BD4DDFEC-8A3A-43B5-9A79-0D85A446074F}" destId="{A9CFB9EC-DBDE-402D-A79C-96AA21EB65D7}" srcOrd="0" destOrd="0" presId="urn:microsoft.com/office/officeart/2005/8/layout/vList3"/>
    <dgm:cxn modelId="{EA03EDF4-8B94-4803-9855-5A9B624520F8}" type="presOf" srcId="{DF1E0D52-8DB6-42DA-A4FC-10337BB39778}" destId="{257757D0-9181-4ABA-902D-34CAB4A30E61}" srcOrd="0" destOrd="0" presId="urn:microsoft.com/office/officeart/2005/8/layout/vList3"/>
    <dgm:cxn modelId="{7228D455-50B1-4E66-BD04-84698FC7B310}" type="presParOf" srcId="{A9CFB9EC-DBDE-402D-A79C-96AA21EB65D7}" destId="{FAFF0934-A2CF-402E-BCA3-387199A90268}" srcOrd="0" destOrd="0" presId="urn:microsoft.com/office/officeart/2005/8/layout/vList3"/>
    <dgm:cxn modelId="{E8F4871A-36AB-4C3B-88F3-8C7A0D1D8090}" type="presParOf" srcId="{FAFF0934-A2CF-402E-BCA3-387199A90268}" destId="{D2E46E56-2643-4B27-9E23-6C510F166DE0}" srcOrd="0" destOrd="0" presId="urn:microsoft.com/office/officeart/2005/8/layout/vList3"/>
    <dgm:cxn modelId="{E4FC3C85-31DB-484B-B719-2EFA30806BD7}" type="presParOf" srcId="{FAFF0934-A2CF-402E-BCA3-387199A90268}" destId="{E6B56FE7-EDE5-43AD-AA5A-DC5F2BEFE747}" srcOrd="1" destOrd="0" presId="urn:microsoft.com/office/officeart/2005/8/layout/vList3"/>
    <dgm:cxn modelId="{E8E9116F-F5C8-43DC-919A-F6F7FC2E244F}" type="presParOf" srcId="{A9CFB9EC-DBDE-402D-A79C-96AA21EB65D7}" destId="{1899D6CA-4018-4E2F-B47F-9203F929F254}" srcOrd="1" destOrd="0" presId="urn:microsoft.com/office/officeart/2005/8/layout/vList3"/>
    <dgm:cxn modelId="{12885DA0-9AD6-462A-B4DC-DB3502033364}" type="presParOf" srcId="{A9CFB9EC-DBDE-402D-A79C-96AA21EB65D7}" destId="{CE72BBD1-725A-45A0-A00A-0E06771B466D}" srcOrd="2" destOrd="0" presId="urn:microsoft.com/office/officeart/2005/8/layout/vList3"/>
    <dgm:cxn modelId="{1A46CC92-F283-4F1B-99AD-C9125AF3F798}" type="presParOf" srcId="{CE72BBD1-725A-45A0-A00A-0E06771B466D}" destId="{8E972720-46E7-4DC3-9519-F5AC97DE26D3}" srcOrd="0" destOrd="0" presId="urn:microsoft.com/office/officeart/2005/8/layout/vList3"/>
    <dgm:cxn modelId="{C5028904-D08D-4F17-A14B-FB200DF5CB0E}" type="presParOf" srcId="{CE72BBD1-725A-45A0-A00A-0E06771B466D}" destId="{257757D0-9181-4ABA-902D-34CAB4A30E6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4DDFEC-8A3A-43B5-9A79-0D85A446074F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7AAEF8A7-7B5A-4185-87D1-D8F17A2BC220}">
      <dgm:prSet phldrT="[Text]" custT="1"/>
      <dgm:spPr>
        <a:noFill/>
        <a:ln>
          <a:solidFill>
            <a:schemeClr val="accent1"/>
          </a:solidFill>
        </a:ln>
      </dgm:spPr>
      <dgm:t>
        <a:bodyPr/>
        <a:lstStyle/>
        <a:p>
          <a:pPr algn="l"/>
          <a:endParaRPr lang="en-US" sz="1800">
            <a:solidFill>
              <a:schemeClr val="tx1"/>
            </a:solidFill>
          </a:endParaRPr>
        </a:p>
        <a:p>
          <a:pPr algn="l"/>
          <a:endParaRPr lang="en-US" sz="1800">
            <a:solidFill>
              <a:schemeClr val="tx1"/>
            </a:solidFill>
          </a:endParaRPr>
        </a:p>
        <a:p>
          <a:pPr algn="l"/>
          <a:r>
            <a:rPr lang="en-US" sz="1800" baseline="0">
              <a:solidFill>
                <a:schemeClr val="tx1"/>
              </a:solidFill>
            </a:rPr>
            <a:t>Dashboard to monitor and ensure timely execution of provider clinical intent with either Central or Local Scheduling Model</a:t>
          </a:r>
        </a:p>
        <a:p>
          <a:pPr algn="l"/>
          <a:endParaRPr lang="en-US" sz="1300" baseline="0">
            <a:solidFill>
              <a:schemeClr val="tx1"/>
            </a:solidFill>
          </a:endParaRPr>
        </a:p>
        <a:p>
          <a:pPr algn="l"/>
          <a:endParaRPr lang="en-US" sz="1300">
            <a:solidFill>
              <a:schemeClr val="tx1"/>
            </a:solidFill>
          </a:endParaRPr>
        </a:p>
      </dgm:t>
    </dgm:pt>
    <dgm:pt modelId="{D5DF5D3A-FCC5-4C31-9CA1-62282E44AFBF}" type="parTrans" cxnId="{BA3896A9-6620-4C57-9058-E04971276CE5}">
      <dgm:prSet/>
      <dgm:spPr/>
      <dgm:t>
        <a:bodyPr/>
        <a:lstStyle/>
        <a:p>
          <a:endParaRPr lang="en-US"/>
        </a:p>
      </dgm:t>
    </dgm:pt>
    <dgm:pt modelId="{CD4AAB24-DB1A-4DC5-ABC6-014C3D7F31F3}" type="sibTrans" cxnId="{BA3896A9-6620-4C57-9058-E04971276CE5}">
      <dgm:prSet/>
      <dgm:spPr/>
      <dgm:t>
        <a:bodyPr/>
        <a:lstStyle/>
        <a:p>
          <a:endParaRPr lang="en-US"/>
        </a:p>
      </dgm:t>
    </dgm:pt>
    <dgm:pt modelId="{DF1E0D52-8DB6-42DA-A4FC-10337BB39778}">
      <dgm:prSet phldrT="[Text]" custT="1"/>
      <dgm:spPr>
        <a:noFill/>
        <a:ln>
          <a:solidFill>
            <a:schemeClr val="accent1"/>
          </a:solidFill>
        </a:ln>
      </dgm:spPr>
      <dgm:t>
        <a:bodyPr/>
        <a:lstStyle/>
        <a:p>
          <a:pPr algn="l"/>
          <a:endParaRPr lang="en-US" sz="1800">
            <a:solidFill>
              <a:schemeClr val="tx1"/>
            </a:solidFill>
          </a:endParaRPr>
        </a:p>
        <a:p>
          <a:pPr algn="l"/>
          <a:r>
            <a:rPr lang="en-US" sz="1800">
              <a:solidFill>
                <a:schemeClr val="tx1"/>
              </a:solidFill>
            </a:rPr>
            <a:t>All departments with local or Central Scheduling Model must follow same guiding principles, actions to ensure consistency and efficiency</a:t>
          </a:r>
        </a:p>
        <a:p>
          <a:pPr algn="l"/>
          <a:r>
            <a:rPr lang="en-US" sz="1800">
              <a:solidFill>
                <a:schemeClr val="tx1"/>
              </a:solidFill>
            </a:rPr>
            <a:t> </a:t>
          </a:r>
        </a:p>
      </dgm:t>
    </dgm:pt>
    <dgm:pt modelId="{AD778638-A8F4-4678-909E-D2541A0E3583}" type="parTrans" cxnId="{0E902AA7-E60F-4B4F-8D80-39B2EC056CCE}">
      <dgm:prSet/>
      <dgm:spPr/>
      <dgm:t>
        <a:bodyPr/>
        <a:lstStyle/>
        <a:p>
          <a:endParaRPr lang="en-US"/>
        </a:p>
      </dgm:t>
    </dgm:pt>
    <dgm:pt modelId="{8DF0B306-6A50-498F-9B14-DB4FB9B4058D}" type="sibTrans" cxnId="{0E902AA7-E60F-4B4F-8D80-39B2EC056CCE}">
      <dgm:prSet/>
      <dgm:spPr/>
      <dgm:t>
        <a:bodyPr/>
        <a:lstStyle/>
        <a:p>
          <a:endParaRPr lang="en-US"/>
        </a:p>
      </dgm:t>
    </dgm:pt>
    <dgm:pt modelId="{A9CFB9EC-DBDE-402D-A79C-96AA21EB65D7}" type="pres">
      <dgm:prSet presAssocID="{BD4DDFEC-8A3A-43B5-9A79-0D85A446074F}" presName="linearFlow" presStyleCnt="0">
        <dgm:presLayoutVars>
          <dgm:dir/>
          <dgm:resizeHandles val="exact"/>
        </dgm:presLayoutVars>
      </dgm:prSet>
      <dgm:spPr/>
    </dgm:pt>
    <dgm:pt modelId="{FAFF0934-A2CF-402E-BCA3-387199A90268}" type="pres">
      <dgm:prSet presAssocID="{7AAEF8A7-7B5A-4185-87D1-D8F17A2BC220}" presName="composite" presStyleCnt="0"/>
      <dgm:spPr/>
    </dgm:pt>
    <dgm:pt modelId="{D2E46E56-2643-4B27-9E23-6C510F166DE0}" type="pres">
      <dgm:prSet presAssocID="{7AAEF8A7-7B5A-4185-87D1-D8F17A2BC220}" presName="imgShp" presStyleLbl="fgImgPlace1" presStyleIdx="0" presStyleCnt="2"/>
      <dgm:spPr/>
    </dgm:pt>
    <dgm:pt modelId="{E6B56FE7-EDE5-43AD-AA5A-DC5F2BEFE747}" type="pres">
      <dgm:prSet presAssocID="{7AAEF8A7-7B5A-4185-87D1-D8F17A2BC220}" presName="txShp" presStyleLbl="node1" presStyleIdx="0" presStyleCnt="2">
        <dgm:presLayoutVars>
          <dgm:bulletEnabled val="1"/>
        </dgm:presLayoutVars>
      </dgm:prSet>
      <dgm:spPr/>
    </dgm:pt>
    <dgm:pt modelId="{1899D6CA-4018-4E2F-B47F-9203F929F254}" type="pres">
      <dgm:prSet presAssocID="{CD4AAB24-DB1A-4DC5-ABC6-014C3D7F31F3}" presName="spacing" presStyleCnt="0"/>
      <dgm:spPr/>
    </dgm:pt>
    <dgm:pt modelId="{CE72BBD1-725A-45A0-A00A-0E06771B466D}" type="pres">
      <dgm:prSet presAssocID="{DF1E0D52-8DB6-42DA-A4FC-10337BB39778}" presName="composite" presStyleCnt="0"/>
      <dgm:spPr/>
    </dgm:pt>
    <dgm:pt modelId="{8E972720-46E7-4DC3-9519-F5AC97DE26D3}" type="pres">
      <dgm:prSet presAssocID="{DF1E0D52-8DB6-42DA-A4FC-10337BB39778}" presName="imgShp" presStyleLbl="fgImgPlace1" presStyleIdx="1" presStyleCnt="2"/>
      <dgm:spPr/>
    </dgm:pt>
    <dgm:pt modelId="{257757D0-9181-4ABA-902D-34CAB4A30E61}" type="pres">
      <dgm:prSet presAssocID="{DF1E0D52-8DB6-42DA-A4FC-10337BB39778}" presName="txShp" presStyleLbl="node1" presStyleIdx="1" presStyleCnt="2">
        <dgm:presLayoutVars>
          <dgm:bulletEnabled val="1"/>
        </dgm:presLayoutVars>
      </dgm:prSet>
      <dgm:spPr/>
    </dgm:pt>
  </dgm:ptLst>
  <dgm:cxnLst>
    <dgm:cxn modelId="{0E902AA7-E60F-4B4F-8D80-39B2EC056CCE}" srcId="{BD4DDFEC-8A3A-43B5-9A79-0D85A446074F}" destId="{DF1E0D52-8DB6-42DA-A4FC-10337BB39778}" srcOrd="1" destOrd="0" parTransId="{AD778638-A8F4-4678-909E-D2541A0E3583}" sibTransId="{8DF0B306-6A50-498F-9B14-DB4FB9B4058D}"/>
    <dgm:cxn modelId="{BA3896A9-6620-4C57-9058-E04971276CE5}" srcId="{BD4DDFEC-8A3A-43B5-9A79-0D85A446074F}" destId="{7AAEF8A7-7B5A-4185-87D1-D8F17A2BC220}" srcOrd="0" destOrd="0" parTransId="{D5DF5D3A-FCC5-4C31-9CA1-62282E44AFBF}" sibTransId="{CD4AAB24-DB1A-4DC5-ABC6-014C3D7F31F3}"/>
    <dgm:cxn modelId="{06F460C5-F15E-4869-8C3C-DB90BBAFA5BB}" type="presOf" srcId="{7AAEF8A7-7B5A-4185-87D1-D8F17A2BC220}" destId="{E6B56FE7-EDE5-43AD-AA5A-DC5F2BEFE747}" srcOrd="0" destOrd="0" presId="urn:microsoft.com/office/officeart/2005/8/layout/vList3"/>
    <dgm:cxn modelId="{2935BAE2-3037-46A2-9456-9DFC12A94842}" type="presOf" srcId="{BD4DDFEC-8A3A-43B5-9A79-0D85A446074F}" destId="{A9CFB9EC-DBDE-402D-A79C-96AA21EB65D7}" srcOrd="0" destOrd="0" presId="urn:microsoft.com/office/officeart/2005/8/layout/vList3"/>
    <dgm:cxn modelId="{EA03EDF4-8B94-4803-9855-5A9B624520F8}" type="presOf" srcId="{DF1E0D52-8DB6-42DA-A4FC-10337BB39778}" destId="{257757D0-9181-4ABA-902D-34CAB4A30E61}" srcOrd="0" destOrd="0" presId="urn:microsoft.com/office/officeart/2005/8/layout/vList3"/>
    <dgm:cxn modelId="{7228D455-50B1-4E66-BD04-84698FC7B310}" type="presParOf" srcId="{A9CFB9EC-DBDE-402D-A79C-96AA21EB65D7}" destId="{FAFF0934-A2CF-402E-BCA3-387199A90268}" srcOrd="0" destOrd="0" presId="urn:microsoft.com/office/officeart/2005/8/layout/vList3"/>
    <dgm:cxn modelId="{E8F4871A-36AB-4C3B-88F3-8C7A0D1D8090}" type="presParOf" srcId="{FAFF0934-A2CF-402E-BCA3-387199A90268}" destId="{D2E46E56-2643-4B27-9E23-6C510F166DE0}" srcOrd="0" destOrd="0" presId="urn:microsoft.com/office/officeart/2005/8/layout/vList3"/>
    <dgm:cxn modelId="{E4FC3C85-31DB-484B-B719-2EFA30806BD7}" type="presParOf" srcId="{FAFF0934-A2CF-402E-BCA3-387199A90268}" destId="{E6B56FE7-EDE5-43AD-AA5A-DC5F2BEFE747}" srcOrd="1" destOrd="0" presId="urn:microsoft.com/office/officeart/2005/8/layout/vList3"/>
    <dgm:cxn modelId="{E8E9116F-F5C8-43DC-919A-F6F7FC2E244F}" type="presParOf" srcId="{A9CFB9EC-DBDE-402D-A79C-96AA21EB65D7}" destId="{1899D6CA-4018-4E2F-B47F-9203F929F254}" srcOrd="1" destOrd="0" presId="urn:microsoft.com/office/officeart/2005/8/layout/vList3"/>
    <dgm:cxn modelId="{12885DA0-9AD6-462A-B4DC-DB3502033364}" type="presParOf" srcId="{A9CFB9EC-DBDE-402D-A79C-96AA21EB65D7}" destId="{CE72BBD1-725A-45A0-A00A-0E06771B466D}" srcOrd="2" destOrd="0" presId="urn:microsoft.com/office/officeart/2005/8/layout/vList3"/>
    <dgm:cxn modelId="{1A46CC92-F283-4F1B-99AD-C9125AF3F798}" type="presParOf" srcId="{CE72BBD1-725A-45A0-A00A-0E06771B466D}" destId="{8E972720-46E7-4DC3-9519-F5AC97DE26D3}" srcOrd="0" destOrd="0" presId="urn:microsoft.com/office/officeart/2005/8/layout/vList3"/>
    <dgm:cxn modelId="{C5028904-D08D-4F17-A14B-FB200DF5CB0E}" type="presParOf" srcId="{CE72BBD1-725A-45A0-A00A-0E06771B466D}" destId="{257757D0-9181-4ABA-902D-34CAB4A30E6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D82EC6-4DFB-4DC5-9B71-0861CD33F087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5B990E-EA7E-4093-9030-A78D9A995C99}">
      <dgm:prSet phldrT="[Text]"/>
      <dgm:spPr/>
      <dgm:t>
        <a:bodyPr/>
        <a:lstStyle/>
        <a:p>
          <a:r>
            <a:rPr lang="en-US">
              <a:hlinkClick xmlns:r="http://schemas.openxmlformats.org/officeDocument/2006/relationships" r:id="rId1"/>
            </a:rPr>
            <a:t>MGB Radiology Dashboard</a:t>
          </a:r>
          <a:endParaRPr lang="en-US"/>
        </a:p>
      </dgm:t>
    </dgm:pt>
    <dgm:pt modelId="{13400848-5691-481F-983F-93C6A85A6A1F}" type="parTrans" cxnId="{08011AFC-69A1-49AD-A744-4DA13A131CB9}">
      <dgm:prSet/>
      <dgm:spPr/>
      <dgm:t>
        <a:bodyPr/>
        <a:lstStyle/>
        <a:p>
          <a:endParaRPr lang="en-US"/>
        </a:p>
      </dgm:t>
    </dgm:pt>
    <dgm:pt modelId="{2F3E8373-2792-47E1-A30D-75AA6BCFBECF}" type="sibTrans" cxnId="{08011AFC-69A1-49AD-A744-4DA13A131CB9}">
      <dgm:prSet/>
      <dgm:spPr/>
      <dgm:t>
        <a:bodyPr/>
        <a:lstStyle/>
        <a:p>
          <a:endParaRPr lang="en-US"/>
        </a:p>
      </dgm:t>
    </dgm:pt>
    <dgm:pt modelId="{E3F806B9-5F28-46CB-80D1-41A95F4FFC87}">
      <dgm:prSet phldrT="[Text]"/>
      <dgm:spPr/>
      <dgm:t>
        <a:bodyPr/>
        <a:lstStyle/>
        <a:p>
          <a:r>
            <a:rPr lang="en-US">
              <a:hlinkClick xmlns:r="http://schemas.openxmlformats.org/officeDocument/2006/relationships" r:id="rId2"/>
            </a:rPr>
            <a:t>Patient Letter Template</a:t>
          </a:r>
          <a:endParaRPr lang="en-US"/>
        </a:p>
      </dgm:t>
    </dgm:pt>
    <dgm:pt modelId="{E0258E29-711E-4E7B-903F-AC7EBACACDB4}" type="parTrans" cxnId="{E919BC6C-BBDB-4A0C-A75A-A0734E525ACF}">
      <dgm:prSet/>
      <dgm:spPr/>
      <dgm:t>
        <a:bodyPr/>
        <a:lstStyle/>
        <a:p>
          <a:endParaRPr lang="en-US"/>
        </a:p>
      </dgm:t>
    </dgm:pt>
    <dgm:pt modelId="{9FAE496D-CBBA-40D3-A58F-BE2AC91E5484}" type="sibTrans" cxnId="{E919BC6C-BBDB-4A0C-A75A-A0734E525ACF}">
      <dgm:prSet/>
      <dgm:spPr/>
      <dgm:t>
        <a:bodyPr/>
        <a:lstStyle/>
        <a:p>
          <a:endParaRPr lang="en-US"/>
        </a:p>
      </dgm:t>
    </dgm:pt>
    <dgm:pt modelId="{41D204A2-1A6A-4893-9324-CB8C53EA91F7}">
      <dgm:prSet phldrT="[Text]"/>
      <dgm:spPr/>
      <dgm:t>
        <a:bodyPr/>
        <a:lstStyle/>
        <a:p>
          <a:r>
            <a:rPr lang="en-US">
              <a:hlinkClick xmlns:r="http://schemas.openxmlformats.org/officeDocument/2006/relationships" r:id="rId3"/>
            </a:rPr>
            <a:t>Expect vs Expired Date</a:t>
          </a:r>
          <a:endParaRPr lang="en-US"/>
        </a:p>
      </dgm:t>
    </dgm:pt>
    <dgm:pt modelId="{B924B1C3-26EE-4657-9974-FCCE1DE90BBE}" type="parTrans" cxnId="{CD29A299-8C49-4BD0-A3E2-325A84BE33DF}">
      <dgm:prSet/>
      <dgm:spPr/>
      <dgm:t>
        <a:bodyPr/>
        <a:lstStyle/>
        <a:p>
          <a:endParaRPr lang="en-US"/>
        </a:p>
      </dgm:t>
    </dgm:pt>
    <dgm:pt modelId="{CA138062-E64F-4C0D-86CB-9E1DFA1D5FCB}" type="sibTrans" cxnId="{CD29A299-8C49-4BD0-A3E2-325A84BE33DF}">
      <dgm:prSet/>
      <dgm:spPr/>
      <dgm:t>
        <a:bodyPr/>
        <a:lstStyle/>
        <a:p>
          <a:endParaRPr lang="en-US"/>
        </a:p>
      </dgm:t>
    </dgm:pt>
    <dgm:pt modelId="{5B635203-7457-4C02-AA64-DDDF407A20D6}">
      <dgm:prSet phldrT="[Text]"/>
      <dgm:spPr/>
      <dgm:t>
        <a:bodyPr/>
        <a:lstStyle/>
        <a:p>
          <a:r>
            <a:rPr lang="en-US">
              <a:hlinkClick xmlns:r="http://schemas.openxmlformats.org/officeDocument/2006/relationships" r:id="rId4"/>
            </a:rPr>
            <a:t>Standard Smart phrases</a:t>
          </a:r>
          <a:endParaRPr lang="en-US"/>
        </a:p>
      </dgm:t>
    </dgm:pt>
    <dgm:pt modelId="{FEE9D790-0EFF-4C22-88A7-A3922B0F1594}" type="parTrans" cxnId="{3C41A697-27CA-425C-80FD-5CCFD81ABCF4}">
      <dgm:prSet/>
      <dgm:spPr/>
      <dgm:t>
        <a:bodyPr/>
        <a:lstStyle/>
        <a:p>
          <a:endParaRPr lang="en-US"/>
        </a:p>
      </dgm:t>
    </dgm:pt>
    <dgm:pt modelId="{77EF7E5C-B051-46B9-A0F5-999C33543CE9}" type="sibTrans" cxnId="{3C41A697-27CA-425C-80FD-5CCFD81ABCF4}">
      <dgm:prSet/>
      <dgm:spPr/>
      <dgm:t>
        <a:bodyPr/>
        <a:lstStyle/>
        <a:p>
          <a:endParaRPr lang="en-US"/>
        </a:p>
      </dgm:t>
    </dgm:pt>
    <dgm:pt modelId="{D192FD36-E679-4375-8386-7A2F492F4278}">
      <dgm:prSet phldrT="[Text]"/>
      <dgm:spPr/>
      <dgm:t>
        <a:bodyPr/>
        <a:lstStyle/>
        <a:p>
          <a:r>
            <a:rPr lang="en-US">
              <a:hlinkClick xmlns:r="http://schemas.openxmlformats.org/officeDocument/2006/relationships" r:id="rId5"/>
            </a:rPr>
            <a:t>Appointment</a:t>
          </a:r>
          <a:r>
            <a:rPr lang="en-US" baseline="0">
              <a:hlinkClick xmlns:r="http://schemas.openxmlformats.org/officeDocument/2006/relationships" r:id="rId5"/>
            </a:rPr>
            <a:t> Request Functionality</a:t>
          </a:r>
          <a:endParaRPr lang="en-US"/>
        </a:p>
      </dgm:t>
    </dgm:pt>
    <dgm:pt modelId="{AB368BDC-99A3-4CF6-8CC0-1CA1DF732295}" type="parTrans" cxnId="{816656BB-D744-412B-B749-7550E4D49746}">
      <dgm:prSet/>
      <dgm:spPr/>
      <dgm:t>
        <a:bodyPr/>
        <a:lstStyle/>
        <a:p>
          <a:endParaRPr lang="en-US"/>
        </a:p>
      </dgm:t>
    </dgm:pt>
    <dgm:pt modelId="{9B045781-297F-4E24-921E-B89F6158CCA4}" type="sibTrans" cxnId="{816656BB-D744-412B-B749-7550E4D49746}">
      <dgm:prSet/>
      <dgm:spPr/>
      <dgm:t>
        <a:bodyPr/>
        <a:lstStyle/>
        <a:p>
          <a:endParaRPr lang="en-US"/>
        </a:p>
      </dgm:t>
    </dgm:pt>
    <dgm:pt modelId="{1243A526-928A-4537-9DB9-0A0559B3918E}" type="pres">
      <dgm:prSet presAssocID="{D1D82EC6-4DFB-4DC5-9B71-0861CD33F087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4D82EADB-D8ED-4266-96B0-44E703F61CE3}" type="pres">
      <dgm:prSet presAssocID="{5B635203-7457-4C02-AA64-DDDF407A20D6}" presName="Accent5" presStyleCnt="0"/>
      <dgm:spPr/>
    </dgm:pt>
    <dgm:pt modelId="{D1DA98FF-71B7-488B-9E6C-A877544E23F2}" type="pres">
      <dgm:prSet presAssocID="{5B635203-7457-4C02-AA64-DDDF407A20D6}" presName="Accent" presStyleLbl="node1" presStyleIdx="0" presStyleCnt="5"/>
      <dgm:spPr/>
    </dgm:pt>
    <dgm:pt modelId="{0366C10C-C439-4AB6-9F95-488B011C9CE0}" type="pres">
      <dgm:prSet presAssocID="{5B635203-7457-4C02-AA64-DDDF407A20D6}" presName="ParentBackground5" presStyleCnt="0"/>
      <dgm:spPr/>
    </dgm:pt>
    <dgm:pt modelId="{737BBCE5-F573-4FFD-B380-6E90AD1A93DF}" type="pres">
      <dgm:prSet presAssocID="{5B635203-7457-4C02-AA64-DDDF407A20D6}" presName="ParentBackground" presStyleLbl="fgAcc1" presStyleIdx="0" presStyleCnt="5"/>
      <dgm:spPr/>
    </dgm:pt>
    <dgm:pt modelId="{FA4D6822-BFEF-462A-BAFA-54E0F2994876}" type="pres">
      <dgm:prSet presAssocID="{5B635203-7457-4C02-AA64-DDDF407A20D6}" presName="Parent5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7845341A-F9AF-4D1F-90CF-A2B98774A2DC}" type="pres">
      <dgm:prSet presAssocID="{D192FD36-E679-4375-8386-7A2F492F4278}" presName="Accent4" presStyleCnt="0"/>
      <dgm:spPr/>
    </dgm:pt>
    <dgm:pt modelId="{FEA0417E-02CE-4B32-BD76-60E7716BCADA}" type="pres">
      <dgm:prSet presAssocID="{D192FD36-E679-4375-8386-7A2F492F4278}" presName="Accent" presStyleLbl="node1" presStyleIdx="1" presStyleCnt="5"/>
      <dgm:spPr/>
    </dgm:pt>
    <dgm:pt modelId="{A48A6779-931A-4BC5-B958-8D406FE57EBB}" type="pres">
      <dgm:prSet presAssocID="{D192FD36-E679-4375-8386-7A2F492F4278}" presName="ParentBackground4" presStyleCnt="0"/>
      <dgm:spPr/>
    </dgm:pt>
    <dgm:pt modelId="{5D8B322A-B2C2-4D63-B011-81AF27F0D69B}" type="pres">
      <dgm:prSet presAssocID="{D192FD36-E679-4375-8386-7A2F492F4278}" presName="ParentBackground" presStyleLbl="fgAcc1" presStyleIdx="1" presStyleCnt="5"/>
      <dgm:spPr/>
    </dgm:pt>
    <dgm:pt modelId="{6A140AA6-9B09-4E42-AC0F-E1BDD6E06A07}" type="pres">
      <dgm:prSet presAssocID="{D192FD36-E679-4375-8386-7A2F492F4278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AA1C0BE3-3E08-4C45-9E5D-F71A00562123}" type="pres">
      <dgm:prSet presAssocID="{41D204A2-1A6A-4893-9324-CB8C53EA91F7}" presName="Accent3" presStyleCnt="0"/>
      <dgm:spPr/>
    </dgm:pt>
    <dgm:pt modelId="{BF2069BA-7067-4CE2-A23B-D31233DBC953}" type="pres">
      <dgm:prSet presAssocID="{41D204A2-1A6A-4893-9324-CB8C53EA91F7}" presName="Accent" presStyleLbl="node1" presStyleIdx="2" presStyleCnt="5"/>
      <dgm:spPr/>
    </dgm:pt>
    <dgm:pt modelId="{0D474FE9-254D-44CE-869C-FC918747DC37}" type="pres">
      <dgm:prSet presAssocID="{41D204A2-1A6A-4893-9324-CB8C53EA91F7}" presName="ParentBackground3" presStyleCnt="0"/>
      <dgm:spPr/>
    </dgm:pt>
    <dgm:pt modelId="{C66F4206-193F-4EAF-9E18-B5143450B909}" type="pres">
      <dgm:prSet presAssocID="{41D204A2-1A6A-4893-9324-CB8C53EA91F7}" presName="ParentBackground" presStyleLbl="fgAcc1" presStyleIdx="2" presStyleCnt="5"/>
      <dgm:spPr/>
    </dgm:pt>
    <dgm:pt modelId="{E7D1991A-51FB-41B2-ADC5-8F6306170999}" type="pres">
      <dgm:prSet presAssocID="{41D204A2-1A6A-4893-9324-CB8C53EA91F7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AB6CC8C5-7A51-4482-A269-C2FC3C75C805}" type="pres">
      <dgm:prSet presAssocID="{E3F806B9-5F28-46CB-80D1-41A95F4FFC87}" presName="Accent2" presStyleCnt="0"/>
      <dgm:spPr/>
    </dgm:pt>
    <dgm:pt modelId="{6FD95AEB-40E9-41CC-AAF6-9446AA3376DE}" type="pres">
      <dgm:prSet presAssocID="{E3F806B9-5F28-46CB-80D1-41A95F4FFC87}" presName="Accent" presStyleLbl="node1" presStyleIdx="3" presStyleCnt="5"/>
      <dgm:spPr/>
    </dgm:pt>
    <dgm:pt modelId="{EF4A7D6D-3E99-4FD3-B1DD-0BD8E1794069}" type="pres">
      <dgm:prSet presAssocID="{E3F806B9-5F28-46CB-80D1-41A95F4FFC87}" presName="ParentBackground2" presStyleCnt="0"/>
      <dgm:spPr/>
    </dgm:pt>
    <dgm:pt modelId="{968B6F8A-58BD-4DF7-A4DE-A1B04D413978}" type="pres">
      <dgm:prSet presAssocID="{E3F806B9-5F28-46CB-80D1-41A95F4FFC87}" presName="ParentBackground" presStyleLbl="fgAcc1" presStyleIdx="3" presStyleCnt="5"/>
      <dgm:spPr/>
    </dgm:pt>
    <dgm:pt modelId="{B363F168-B48C-4A85-A6A0-69C49E19BA3D}" type="pres">
      <dgm:prSet presAssocID="{E3F806B9-5F28-46CB-80D1-41A95F4FFC87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A4E0F8D1-B3FA-4126-A393-81BCD2C0CE7A}" type="pres">
      <dgm:prSet presAssocID="{A45B990E-EA7E-4093-9030-A78D9A995C99}" presName="Accent1" presStyleCnt="0"/>
      <dgm:spPr/>
    </dgm:pt>
    <dgm:pt modelId="{C9702A2F-42B9-47FC-8B54-C993BEDC7900}" type="pres">
      <dgm:prSet presAssocID="{A45B990E-EA7E-4093-9030-A78D9A995C99}" presName="Accent" presStyleLbl="node1" presStyleIdx="4" presStyleCnt="5"/>
      <dgm:spPr/>
    </dgm:pt>
    <dgm:pt modelId="{E63FF015-9A12-4C97-AED1-BA4F800890D0}" type="pres">
      <dgm:prSet presAssocID="{A45B990E-EA7E-4093-9030-A78D9A995C99}" presName="ParentBackground1" presStyleCnt="0"/>
      <dgm:spPr/>
    </dgm:pt>
    <dgm:pt modelId="{8E8C45B3-D0D8-4BD5-9C41-2A3695D0CED5}" type="pres">
      <dgm:prSet presAssocID="{A45B990E-EA7E-4093-9030-A78D9A995C99}" presName="ParentBackground" presStyleLbl="fgAcc1" presStyleIdx="4" presStyleCnt="5"/>
      <dgm:spPr/>
    </dgm:pt>
    <dgm:pt modelId="{9DB0D196-DC08-4E35-975E-C8FB07259C00}" type="pres">
      <dgm:prSet presAssocID="{A45B990E-EA7E-4093-9030-A78D9A995C99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073DFC03-EADB-4485-901C-E17D0054BDED}" type="presOf" srcId="{E3F806B9-5F28-46CB-80D1-41A95F4FFC87}" destId="{968B6F8A-58BD-4DF7-A4DE-A1B04D413978}" srcOrd="0" destOrd="0" presId="urn:microsoft.com/office/officeart/2011/layout/CircleProcess"/>
    <dgm:cxn modelId="{3AB35B2A-F20B-456D-B657-DFAB8F29E0F6}" type="presOf" srcId="{5B635203-7457-4C02-AA64-DDDF407A20D6}" destId="{737BBCE5-F573-4FFD-B380-6E90AD1A93DF}" srcOrd="0" destOrd="0" presId="urn:microsoft.com/office/officeart/2011/layout/CircleProcess"/>
    <dgm:cxn modelId="{3F6E2846-7353-4C7C-9D35-7A6C3E658B1C}" type="presOf" srcId="{E3F806B9-5F28-46CB-80D1-41A95F4FFC87}" destId="{B363F168-B48C-4A85-A6A0-69C49E19BA3D}" srcOrd="1" destOrd="0" presId="urn:microsoft.com/office/officeart/2011/layout/CircleProcess"/>
    <dgm:cxn modelId="{E919BC6C-BBDB-4A0C-A75A-A0734E525ACF}" srcId="{D1D82EC6-4DFB-4DC5-9B71-0861CD33F087}" destId="{E3F806B9-5F28-46CB-80D1-41A95F4FFC87}" srcOrd="1" destOrd="0" parTransId="{E0258E29-711E-4E7B-903F-AC7EBACACDB4}" sibTransId="{9FAE496D-CBBA-40D3-A58F-BE2AC91E5484}"/>
    <dgm:cxn modelId="{E876808D-7AB3-471B-BEEF-635B3FC05D56}" type="presOf" srcId="{A45B990E-EA7E-4093-9030-A78D9A995C99}" destId="{8E8C45B3-D0D8-4BD5-9C41-2A3695D0CED5}" srcOrd="0" destOrd="0" presId="urn:microsoft.com/office/officeart/2011/layout/CircleProcess"/>
    <dgm:cxn modelId="{3C41A697-27CA-425C-80FD-5CCFD81ABCF4}" srcId="{D1D82EC6-4DFB-4DC5-9B71-0861CD33F087}" destId="{5B635203-7457-4C02-AA64-DDDF407A20D6}" srcOrd="4" destOrd="0" parTransId="{FEE9D790-0EFF-4C22-88A7-A3922B0F1594}" sibTransId="{77EF7E5C-B051-46B9-A0F5-999C33543CE9}"/>
    <dgm:cxn modelId="{CD29A299-8C49-4BD0-A3E2-325A84BE33DF}" srcId="{D1D82EC6-4DFB-4DC5-9B71-0861CD33F087}" destId="{41D204A2-1A6A-4893-9324-CB8C53EA91F7}" srcOrd="2" destOrd="0" parTransId="{B924B1C3-26EE-4657-9974-FCCE1DE90BBE}" sibTransId="{CA138062-E64F-4C0D-86CB-9E1DFA1D5FCB}"/>
    <dgm:cxn modelId="{05650EA0-E132-4477-A64D-CD5EEB109D3B}" type="presOf" srcId="{41D204A2-1A6A-4893-9324-CB8C53EA91F7}" destId="{C66F4206-193F-4EAF-9E18-B5143450B909}" srcOrd="0" destOrd="0" presId="urn:microsoft.com/office/officeart/2011/layout/CircleProcess"/>
    <dgm:cxn modelId="{52E3DCB9-9CF1-4AC8-B1DE-2A0DBABD07BA}" type="presOf" srcId="{D192FD36-E679-4375-8386-7A2F492F4278}" destId="{5D8B322A-B2C2-4D63-B011-81AF27F0D69B}" srcOrd="0" destOrd="0" presId="urn:microsoft.com/office/officeart/2011/layout/CircleProcess"/>
    <dgm:cxn modelId="{816656BB-D744-412B-B749-7550E4D49746}" srcId="{D1D82EC6-4DFB-4DC5-9B71-0861CD33F087}" destId="{D192FD36-E679-4375-8386-7A2F492F4278}" srcOrd="3" destOrd="0" parTransId="{AB368BDC-99A3-4CF6-8CC0-1CA1DF732295}" sibTransId="{9B045781-297F-4E24-921E-B89F6158CCA4}"/>
    <dgm:cxn modelId="{6F1B46EC-931D-4CC3-ACBA-F0D74AC2CB2C}" type="presOf" srcId="{D1D82EC6-4DFB-4DC5-9B71-0861CD33F087}" destId="{1243A526-928A-4537-9DB9-0A0559B3918E}" srcOrd="0" destOrd="0" presId="urn:microsoft.com/office/officeart/2011/layout/CircleProcess"/>
    <dgm:cxn modelId="{C4B01DF1-7B75-4AA6-B570-36E79CAE8974}" type="presOf" srcId="{D192FD36-E679-4375-8386-7A2F492F4278}" destId="{6A140AA6-9B09-4E42-AC0F-E1BDD6E06A07}" srcOrd="1" destOrd="0" presId="urn:microsoft.com/office/officeart/2011/layout/CircleProcess"/>
    <dgm:cxn modelId="{B12248F2-8B64-4207-835A-13E8DC64D911}" type="presOf" srcId="{5B635203-7457-4C02-AA64-DDDF407A20D6}" destId="{FA4D6822-BFEF-462A-BAFA-54E0F2994876}" srcOrd="1" destOrd="0" presId="urn:microsoft.com/office/officeart/2011/layout/CircleProcess"/>
    <dgm:cxn modelId="{DB03EDF4-5DF2-4933-AEFE-22BF2C910C98}" type="presOf" srcId="{A45B990E-EA7E-4093-9030-A78D9A995C99}" destId="{9DB0D196-DC08-4E35-975E-C8FB07259C00}" srcOrd="1" destOrd="0" presId="urn:microsoft.com/office/officeart/2011/layout/CircleProcess"/>
    <dgm:cxn modelId="{5C2D40F7-B930-4F6F-B31C-FB2591C3176F}" type="presOf" srcId="{41D204A2-1A6A-4893-9324-CB8C53EA91F7}" destId="{E7D1991A-51FB-41B2-ADC5-8F6306170999}" srcOrd="1" destOrd="0" presId="urn:microsoft.com/office/officeart/2011/layout/CircleProcess"/>
    <dgm:cxn modelId="{08011AFC-69A1-49AD-A744-4DA13A131CB9}" srcId="{D1D82EC6-4DFB-4DC5-9B71-0861CD33F087}" destId="{A45B990E-EA7E-4093-9030-A78D9A995C99}" srcOrd="0" destOrd="0" parTransId="{13400848-5691-481F-983F-93C6A85A6A1F}" sibTransId="{2F3E8373-2792-47E1-A30D-75AA6BCFBECF}"/>
    <dgm:cxn modelId="{F5D6B3A9-527A-41FC-979F-70E63FBD18E2}" type="presParOf" srcId="{1243A526-928A-4537-9DB9-0A0559B3918E}" destId="{4D82EADB-D8ED-4266-96B0-44E703F61CE3}" srcOrd="0" destOrd="0" presId="urn:microsoft.com/office/officeart/2011/layout/CircleProcess"/>
    <dgm:cxn modelId="{104EBD52-B0DD-42A1-B9EC-AF565296C659}" type="presParOf" srcId="{4D82EADB-D8ED-4266-96B0-44E703F61CE3}" destId="{D1DA98FF-71B7-488B-9E6C-A877544E23F2}" srcOrd="0" destOrd="0" presId="urn:microsoft.com/office/officeart/2011/layout/CircleProcess"/>
    <dgm:cxn modelId="{6B914770-A393-4C59-816C-38A5AFB256D3}" type="presParOf" srcId="{1243A526-928A-4537-9DB9-0A0559B3918E}" destId="{0366C10C-C439-4AB6-9F95-488B011C9CE0}" srcOrd="1" destOrd="0" presId="urn:microsoft.com/office/officeart/2011/layout/CircleProcess"/>
    <dgm:cxn modelId="{D5F05B59-337B-4435-9A1D-64C762742617}" type="presParOf" srcId="{0366C10C-C439-4AB6-9F95-488B011C9CE0}" destId="{737BBCE5-F573-4FFD-B380-6E90AD1A93DF}" srcOrd="0" destOrd="0" presId="urn:microsoft.com/office/officeart/2011/layout/CircleProcess"/>
    <dgm:cxn modelId="{14A2F444-04FD-45EC-9030-29A3F44BE410}" type="presParOf" srcId="{1243A526-928A-4537-9DB9-0A0559B3918E}" destId="{FA4D6822-BFEF-462A-BAFA-54E0F2994876}" srcOrd="2" destOrd="0" presId="urn:microsoft.com/office/officeart/2011/layout/CircleProcess"/>
    <dgm:cxn modelId="{6222AC8D-E215-48F8-8E33-CFDA97F84D99}" type="presParOf" srcId="{1243A526-928A-4537-9DB9-0A0559B3918E}" destId="{7845341A-F9AF-4D1F-90CF-A2B98774A2DC}" srcOrd="3" destOrd="0" presId="urn:microsoft.com/office/officeart/2011/layout/CircleProcess"/>
    <dgm:cxn modelId="{BFE847D8-9B60-42DA-86DD-5189AD2B0931}" type="presParOf" srcId="{7845341A-F9AF-4D1F-90CF-A2B98774A2DC}" destId="{FEA0417E-02CE-4B32-BD76-60E7716BCADA}" srcOrd="0" destOrd="0" presId="urn:microsoft.com/office/officeart/2011/layout/CircleProcess"/>
    <dgm:cxn modelId="{A89E5F9F-7AE7-4EC0-B527-91C291A0A257}" type="presParOf" srcId="{1243A526-928A-4537-9DB9-0A0559B3918E}" destId="{A48A6779-931A-4BC5-B958-8D406FE57EBB}" srcOrd="4" destOrd="0" presId="urn:microsoft.com/office/officeart/2011/layout/CircleProcess"/>
    <dgm:cxn modelId="{1F6FD453-99D6-48B3-A769-FE95F8964B5B}" type="presParOf" srcId="{A48A6779-931A-4BC5-B958-8D406FE57EBB}" destId="{5D8B322A-B2C2-4D63-B011-81AF27F0D69B}" srcOrd="0" destOrd="0" presId="urn:microsoft.com/office/officeart/2011/layout/CircleProcess"/>
    <dgm:cxn modelId="{C2F857C6-CE44-4CFF-9D6C-8683AEE40628}" type="presParOf" srcId="{1243A526-928A-4537-9DB9-0A0559B3918E}" destId="{6A140AA6-9B09-4E42-AC0F-E1BDD6E06A07}" srcOrd="5" destOrd="0" presId="urn:microsoft.com/office/officeart/2011/layout/CircleProcess"/>
    <dgm:cxn modelId="{B6C873BA-D42D-47A6-82D2-419FC6C91790}" type="presParOf" srcId="{1243A526-928A-4537-9DB9-0A0559B3918E}" destId="{AA1C0BE3-3E08-4C45-9E5D-F71A00562123}" srcOrd="6" destOrd="0" presId="urn:microsoft.com/office/officeart/2011/layout/CircleProcess"/>
    <dgm:cxn modelId="{95906343-D67A-46A2-BB23-5325367EED29}" type="presParOf" srcId="{AA1C0BE3-3E08-4C45-9E5D-F71A00562123}" destId="{BF2069BA-7067-4CE2-A23B-D31233DBC953}" srcOrd="0" destOrd="0" presId="urn:microsoft.com/office/officeart/2011/layout/CircleProcess"/>
    <dgm:cxn modelId="{06BCB3EE-C3D4-40B8-82EC-DB26D7D33C98}" type="presParOf" srcId="{1243A526-928A-4537-9DB9-0A0559B3918E}" destId="{0D474FE9-254D-44CE-869C-FC918747DC37}" srcOrd="7" destOrd="0" presId="urn:microsoft.com/office/officeart/2011/layout/CircleProcess"/>
    <dgm:cxn modelId="{A6E39765-1CF9-4EAA-A8F3-EE5940033BB8}" type="presParOf" srcId="{0D474FE9-254D-44CE-869C-FC918747DC37}" destId="{C66F4206-193F-4EAF-9E18-B5143450B909}" srcOrd="0" destOrd="0" presId="urn:microsoft.com/office/officeart/2011/layout/CircleProcess"/>
    <dgm:cxn modelId="{83D32131-27AE-453E-97C3-9A233C102F50}" type="presParOf" srcId="{1243A526-928A-4537-9DB9-0A0559B3918E}" destId="{E7D1991A-51FB-41B2-ADC5-8F6306170999}" srcOrd="8" destOrd="0" presId="urn:microsoft.com/office/officeart/2011/layout/CircleProcess"/>
    <dgm:cxn modelId="{1C2C50F6-4B91-458F-9F49-04A39B9D1CEC}" type="presParOf" srcId="{1243A526-928A-4537-9DB9-0A0559B3918E}" destId="{AB6CC8C5-7A51-4482-A269-C2FC3C75C805}" srcOrd="9" destOrd="0" presId="urn:microsoft.com/office/officeart/2011/layout/CircleProcess"/>
    <dgm:cxn modelId="{3EEC6AB9-F1EA-4DA9-87FE-E87AB93096BE}" type="presParOf" srcId="{AB6CC8C5-7A51-4482-A269-C2FC3C75C805}" destId="{6FD95AEB-40E9-41CC-AAF6-9446AA3376DE}" srcOrd="0" destOrd="0" presId="urn:microsoft.com/office/officeart/2011/layout/CircleProcess"/>
    <dgm:cxn modelId="{F980F3BF-F135-41EF-A3FA-2D65BE5DBEC9}" type="presParOf" srcId="{1243A526-928A-4537-9DB9-0A0559B3918E}" destId="{EF4A7D6D-3E99-4FD3-B1DD-0BD8E1794069}" srcOrd="10" destOrd="0" presId="urn:microsoft.com/office/officeart/2011/layout/CircleProcess"/>
    <dgm:cxn modelId="{26FF9E1E-1C4A-49B1-AA82-CE4D1D91DD37}" type="presParOf" srcId="{EF4A7D6D-3E99-4FD3-B1DD-0BD8E1794069}" destId="{968B6F8A-58BD-4DF7-A4DE-A1B04D413978}" srcOrd="0" destOrd="0" presId="urn:microsoft.com/office/officeart/2011/layout/CircleProcess"/>
    <dgm:cxn modelId="{03FC7F78-4D3B-4131-A9D6-37271416292C}" type="presParOf" srcId="{1243A526-928A-4537-9DB9-0A0559B3918E}" destId="{B363F168-B48C-4A85-A6A0-69C49E19BA3D}" srcOrd="11" destOrd="0" presId="urn:microsoft.com/office/officeart/2011/layout/CircleProcess"/>
    <dgm:cxn modelId="{2BBEDEF9-D02A-42C7-9442-51EF2FFA1414}" type="presParOf" srcId="{1243A526-928A-4537-9DB9-0A0559B3918E}" destId="{A4E0F8D1-B3FA-4126-A393-81BCD2C0CE7A}" srcOrd="12" destOrd="0" presId="urn:microsoft.com/office/officeart/2011/layout/CircleProcess"/>
    <dgm:cxn modelId="{112653F6-7D19-4A60-87BA-93017E91F966}" type="presParOf" srcId="{A4E0F8D1-B3FA-4126-A393-81BCD2C0CE7A}" destId="{C9702A2F-42B9-47FC-8B54-C993BEDC7900}" srcOrd="0" destOrd="0" presId="urn:microsoft.com/office/officeart/2011/layout/CircleProcess"/>
    <dgm:cxn modelId="{78F189F0-4B46-4650-9822-EF6FA12F5964}" type="presParOf" srcId="{1243A526-928A-4537-9DB9-0A0559B3918E}" destId="{E63FF015-9A12-4C97-AED1-BA4F800890D0}" srcOrd="13" destOrd="0" presId="urn:microsoft.com/office/officeart/2011/layout/CircleProcess"/>
    <dgm:cxn modelId="{05435997-5538-4CC4-B8B2-B95CE0506505}" type="presParOf" srcId="{E63FF015-9A12-4C97-AED1-BA4F800890D0}" destId="{8E8C45B3-D0D8-4BD5-9C41-2A3695D0CED5}" srcOrd="0" destOrd="0" presId="urn:microsoft.com/office/officeart/2011/layout/CircleProcess"/>
    <dgm:cxn modelId="{87B70E9C-BE25-46ED-A698-788C557B164A}" type="presParOf" srcId="{1243A526-928A-4537-9DB9-0A0559B3918E}" destId="{9DB0D196-DC08-4E35-975E-C8FB07259C00}" srcOrd="14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B56FE7-EDE5-43AD-AA5A-DC5F2BEFE747}">
      <dsp:nvSpPr>
        <dsp:cNvPr id="0" name=""/>
        <dsp:cNvSpPr/>
      </dsp:nvSpPr>
      <dsp:spPr>
        <a:xfrm rot="10800000">
          <a:off x="1458939" y="515"/>
          <a:ext cx="4321471" cy="1481793"/>
        </a:xfrm>
        <a:prstGeom prst="homePlate">
          <a:avLst/>
        </a:prstGeom>
        <a:noFill/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3430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chemeClr val="tx1"/>
              </a:solidFill>
            </a:rPr>
            <a:t>Improved, standardized scheduling workflows to improve efficiency by centralizing the scheduling</a:t>
          </a:r>
        </a:p>
      </dsp:txBody>
      <dsp:txXfrm rot="10800000">
        <a:off x="1829387" y="515"/>
        <a:ext cx="3951023" cy="1481793"/>
      </dsp:txXfrm>
    </dsp:sp>
    <dsp:sp modelId="{D2E46E56-2643-4B27-9E23-6C510F166DE0}">
      <dsp:nvSpPr>
        <dsp:cNvPr id="0" name=""/>
        <dsp:cNvSpPr/>
      </dsp:nvSpPr>
      <dsp:spPr>
        <a:xfrm>
          <a:off x="718042" y="515"/>
          <a:ext cx="1481793" cy="148179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7757D0-9181-4ABA-902D-34CAB4A30E61}">
      <dsp:nvSpPr>
        <dsp:cNvPr id="0" name=""/>
        <dsp:cNvSpPr/>
      </dsp:nvSpPr>
      <dsp:spPr>
        <a:xfrm rot="10800000">
          <a:off x="1458939" y="1924635"/>
          <a:ext cx="4321471" cy="1481793"/>
        </a:xfrm>
        <a:prstGeom prst="homePlate">
          <a:avLst/>
        </a:prstGeom>
        <a:noFill/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3430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chemeClr val="tx1"/>
              </a:solidFill>
            </a:rPr>
            <a:t>All orders should be routed to </a:t>
          </a:r>
          <a:r>
            <a:rPr lang="en-US" sz="1600" b="1" kern="1200">
              <a:solidFill>
                <a:schemeClr val="tx1"/>
              </a:solidFill>
            </a:rPr>
            <a:t>ONE</a:t>
          </a:r>
          <a:r>
            <a:rPr lang="en-US" sz="1600" kern="1200">
              <a:solidFill>
                <a:schemeClr val="tx1"/>
              </a:solidFill>
            </a:rPr>
            <a:t> work queue regardless of the future state scheduling model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solidFill>
                <a:schemeClr val="tx1"/>
              </a:solidFill>
            </a:rPr>
            <a:t>Own, monitor and update WQs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10800000">
        <a:off x="1829387" y="1924635"/>
        <a:ext cx="3951023" cy="1481793"/>
      </dsp:txXfrm>
    </dsp:sp>
    <dsp:sp modelId="{8E972720-46E7-4DC3-9519-F5AC97DE26D3}">
      <dsp:nvSpPr>
        <dsp:cNvPr id="0" name=""/>
        <dsp:cNvSpPr/>
      </dsp:nvSpPr>
      <dsp:spPr>
        <a:xfrm>
          <a:off x="718042" y="1924635"/>
          <a:ext cx="1481793" cy="148179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B56FE7-EDE5-43AD-AA5A-DC5F2BEFE747}">
      <dsp:nvSpPr>
        <dsp:cNvPr id="0" name=""/>
        <dsp:cNvSpPr/>
      </dsp:nvSpPr>
      <dsp:spPr>
        <a:xfrm rot="10800000">
          <a:off x="1458939" y="515"/>
          <a:ext cx="4321471" cy="1481793"/>
        </a:xfrm>
        <a:prstGeom prst="homePlate">
          <a:avLst/>
        </a:prstGeom>
        <a:noFill/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3430" tIns="68580" rIns="128016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chemeClr val="tx1"/>
            </a:solidFill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chemeClr val="tx1"/>
            </a:solidFill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baseline="0">
              <a:solidFill>
                <a:schemeClr val="tx1"/>
              </a:solidFill>
            </a:rPr>
            <a:t>Dashboard to monitor and ensure timely execution of provider clinical intent with either Central or Local Scheduling Model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baseline="0">
            <a:solidFill>
              <a:schemeClr val="tx1"/>
            </a:solidFill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>
            <a:solidFill>
              <a:schemeClr val="tx1"/>
            </a:solidFill>
          </a:endParaRPr>
        </a:p>
      </dsp:txBody>
      <dsp:txXfrm rot="10800000">
        <a:off x="1829387" y="515"/>
        <a:ext cx="3951023" cy="1481793"/>
      </dsp:txXfrm>
    </dsp:sp>
    <dsp:sp modelId="{D2E46E56-2643-4B27-9E23-6C510F166DE0}">
      <dsp:nvSpPr>
        <dsp:cNvPr id="0" name=""/>
        <dsp:cNvSpPr/>
      </dsp:nvSpPr>
      <dsp:spPr>
        <a:xfrm>
          <a:off x="718042" y="515"/>
          <a:ext cx="1481793" cy="148179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7757D0-9181-4ABA-902D-34CAB4A30E61}">
      <dsp:nvSpPr>
        <dsp:cNvPr id="0" name=""/>
        <dsp:cNvSpPr/>
      </dsp:nvSpPr>
      <dsp:spPr>
        <a:xfrm rot="10800000">
          <a:off x="1458939" y="1924635"/>
          <a:ext cx="4321471" cy="1481793"/>
        </a:xfrm>
        <a:prstGeom prst="homePlate">
          <a:avLst/>
        </a:prstGeom>
        <a:noFill/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3430" tIns="68580" rIns="128016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chemeClr val="tx1"/>
            </a:solidFill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tx1"/>
              </a:solidFill>
            </a:rPr>
            <a:t>All departments with local or Central Scheduling Model must follow same guiding principles, actions to ensure consistency and efficiency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tx1"/>
              </a:solidFill>
            </a:rPr>
            <a:t> </a:t>
          </a:r>
        </a:p>
      </dsp:txBody>
      <dsp:txXfrm rot="10800000">
        <a:off x="1829387" y="1924635"/>
        <a:ext cx="3951023" cy="1481793"/>
      </dsp:txXfrm>
    </dsp:sp>
    <dsp:sp modelId="{8E972720-46E7-4DC3-9519-F5AC97DE26D3}">
      <dsp:nvSpPr>
        <dsp:cNvPr id="0" name=""/>
        <dsp:cNvSpPr/>
      </dsp:nvSpPr>
      <dsp:spPr>
        <a:xfrm>
          <a:off x="718042" y="1924635"/>
          <a:ext cx="1481793" cy="148179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DA98FF-71B7-488B-9E6C-A877544E23F2}">
      <dsp:nvSpPr>
        <dsp:cNvPr id="0" name=""/>
        <dsp:cNvSpPr/>
      </dsp:nvSpPr>
      <dsp:spPr>
        <a:xfrm>
          <a:off x="8217634" y="2611694"/>
          <a:ext cx="1873754" cy="18740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7BBCE5-F573-4FFD-B380-6E90AD1A93DF}">
      <dsp:nvSpPr>
        <dsp:cNvPr id="0" name=""/>
        <dsp:cNvSpPr/>
      </dsp:nvSpPr>
      <dsp:spPr>
        <a:xfrm>
          <a:off x="8279461" y="2674174"/>
          <a:ext cx="1749103" cy="174910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hlinkClick xmlns:r="http://schemas.openxmlformats.org/officeDocument/2006/relationships" r:id="rId1"/>
            </a:rPr>
            <a:t>Standard Smart phrases</a:t>
          </a:r>
          <a:endParaRPr lang="en-US" sz="1700" kern="1200"/>
        </a:p>
      </dsp:txBody>
      <dsp:txXfrm>
        <a:off x="8529760" y="2924092"/>
        <a:ext cx="1249501" cy="1249264"/>
      </dsp:txXfrm>
    </dsp:sp>
    <dsp:sp modelId="{FEA0417E-02CE-4B32-BD76-60E7716BCADA}">
      <dsp:nvSpPr>
        <dsp:cNvPr id="0" name=""/>
        <dsp:cNvSpPr/>
      </dsp:nvSpPr>
      <dsp:spPr>
        <a:xfrm rot="2700000">
          <a:off x="6280167" y="2611791"/>
          <a:ext cx="1873537" cy="1873537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8B322A-B2C2-4D63-B011-81AF27F0D69B}">
      <dsp:nvSpPr>
        <dsp:cNvPr id="0" name=""/>
        <dsp:cNvSpPr/>
      </dsp:nvSpPr>
      <dsp:spPr>
        <a:xfrm>
          <a:off x="6343880" y="2674174"/>
          <a:ext cx="1749103" cy="174910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hlinkClick xmlns:r="http://schemas.openxmlformats.org/officeDocument/2006/relationships" r:id="rId2"/>
            </a:rPr>
            <a:t>Appointment</a:t>
          </a:r>
          <a:r>
            <a:rPr lang="en-US" sz="1700" kern="1200" baseline="0">
              <a:hlinkClick xmlns:r="http://schemas.openxmlformats.org/officeDocument/2006/relationships" r:id="rId2"/>
            </a:rPr>
            <a:t> Request Functionality</a:t>
          </a:r>
          <a:endParaRPr lang="en-US" sz="1700" kern="1200"/>
        </a:p>
      </dsp:txBody>
      <dsp:txXfrm>
        <a:off x="6593182" y="2924092"/>
        <a:ext cx="1249501" cy="1249264"/>
      </dsp:txXfrm>
    </dsp:sp>
    <dsp:sp modelId="{BF2069BA-7067-4CE2-A23B-D31233DBC953}">
      <dsp:nvSpPr>
        <dsp:cNvPr id="0" name=""/>
        <dsp:cNvSpPr/>
      </dsp:nvSpPr>
      <dsp:spPr>
        <a:xfrm rot="2700000">
          <a:off x="4344586" y="2611791"/>
          <a:ext cx="1873537" cy="1873537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6F4206-193F-4EAF-9E18-B5143450B909}">
      <dsp:nvSpPr>
        <dsp:cNvPr id="0" name=""/>
        <dsp:cNvSpPr/>
      </dsp:nvSpPr>
      <dsp:spPr>
        <a:xfrm>
          <a:off x="4407302" y="2674174"/>
          <a:ext cx="1749103" cy="174910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hlinkClick xmlns:r="http://schemas.openxmlformats.org/officeDocument/2006/relationships" r:id="rId3"/>
            </a:rPr>
            <a:t>Expect vs Expired Date</a:t>
          </a:r>
          <a:endParaRPr lang="en-US" sz="1700" kern="1200"/>
        </a:p>
      </dsp:txBody>
      <dsp:txXfrm>
        <a:off x="4656604" y="2924092"/>
        <a:ext cx="1249501" cy="1249264"/>
      </dsp:txXfrm>
    </dsp:sp>
    <dsp:sp modelId="{6FD95AEB-40E9-41CC-AAF6-9446AA3376DE}">
      <dsp:nvSpPr>
        <dsp:cNvPr id="0" name=""/>
        <dsp:cNvSpPr/>
      </dsp:nvSpPr>
      <dsp:spPr>
        <a:xfrm rot="2700000">
          <a:off x="2408008" y="2611791"/>
          <a:ext cx="1873537" cy="1873537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8B6F8A-58BD-4DF7-A4DE-A1B04D413978}">
      <dsp:nvSpPr>
        <dsp:cNvPr id="0" name=""/>
        <dsp:cNvSpPr/>
      </dsp:nvSpPr>
      <dsp:spPr>
        <a:xfrm>
          <a:off x="2470723" y="2674174"/>
          <a:ext cx="1749103" cy="174910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hlinkClick xmlns:r="http://schemas.openxmlformats.org/officeDocument/2006/relationships" r:id="rId4"/>
            </a:rPr>
            <a:t>Patient Letter Template</a:t>
          </a:r>
          <a:endParaRPr lang="en-US" sz="1700" kern="1200"/>
        </a:p>
      </dsp:txBody>
      <dsp:txXfrm>
        <a:off x="2721023" y="2924092"/>
        <a:ext cx="1249501" cy="1249264"/>
      </dsp:txXfrm>
    </dsp:sp>
    <dsp:sp modelId="{C9702A2F-42B9-47FC-8B54-C993BEDC7900}">
      <dsp:nvSpPr>
        <dsp:cNvPr id="0" name=""/>
        <dsp:cNvSpPr/>
      </dsp:nvSpPr>
      <dsp:spPr>
        <a:xfrm rot="2700000">
          <a:off x="471429" y="2611791"/>
          <a:ext cx="1873537" cy="1873537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8C45B3-D0D8-4BD5-9C41-2A3695D0CED5}">
      <dsp:nvSpPr>
        <dsp:cNvPr id="0" name=""/>
        <dsp:cNvSpPr/>
      </dsp:nvSpPr>
      <dsp:spPr>
        <a:xfrm>
          <a:off x="534145" y="2674174"/>
          <a:ext cx="1749103" cy="1749101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hlinkClick xmlns:r="http://schemas.openxmlformats.org/officeDocument/2006/relationships" r:id="rId5"/>
            </a:rPr>
            <a:t>MGB Radiology Dashboard</a:t>
          </a:r>
          <a:endParaRPr lang="en-US" sz="1700" kern="1200"/>
        </a:p>
      </dsp:txBody>
      <dsp:txXfrm>
        <a:off x="784444" y="2924092"/>
        <a:ext cx="1249501" cy="1249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4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/>
          <a:lstStyle>
            <a:lvl1pPr algn="l">
              <a:defRPr sz="25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2336" y="0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/>
          <a:lstStyle>
            <a:lvl1pPr algn="r">
              <a:defRPr sz="2500"/>
            </a:lvl1pPr>
          </a:lstStyle>
          <a:p>
            <a:fld id="{215DCAF9-521B-4C95-97C7-44CA69D66BC3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847042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 anchor="b"/>
          <a:lstStyle>
            <a:lvl1pPr algn="l">
              <a:defRPr sz="25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2336" y="65847042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 anchor="b"/>
          <a:lstStyle>
            <a:lvl1pPr algn="r">
              <a:defRPr sz="2500"/>
            </a:lvl1pPr>
          </a:lstStyle>
          <a:p>
            <a:fld id="{460F276A-CD85-4032-A012-10B2D4F7396D}" type="slidenum">
              <a:rPr lang="en-US" smtClean="0"/>
              <a:pPr/>
              <a:t>‹#›</a:t>
            </a:fld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30267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/>
          <a:lstStyle>
            <a:lvl1pPr algn="l">
              <a:defRPr sz="25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2336" y="0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/>
          <a:lstStyle>
            <a:lvl1pPr algn="r">
              <a:defRPr sz="2500"/>
            </a:lvl1pPr>
          </a:lstStyle>
          <a:p>
            <a:fld id="{008DA34D-FF16-4B64-A81B-B46235FF71FC}" type="datetimeFigureOut">
              <a:rPr lang="en-US" smtClean="0"/>
              <a:pPr/>
              <a:t>10/5/2021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18488025" y="5208588"/>
            <a:ext cx="46213713" cy="25995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89386" tIns="94693" rIns="189386" bIns="9469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847" y="32929449"/>
            <a:ext cx="7390780" cy="31186964"/>
          </a:xfrm>
          <a:prstGeom prst="rect">
            <a:avLst/>
          </a:prstGeom>
        </p:spPr>
        <p:txBody>
          <a:bodyPr vert="horz" lIns="189386" tIns="94693" rIns="189386" bIns="9469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847042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 anchor="b"/>
          <a:lstStyle>
            <a:lvl1pPr algn="l">
              <a:defRPr sz="25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2336" y="65847042"/>
            <a:ext cx="4004040" cy="3461265"/>
          </a:xfrm>
          <a:prstGeom prst="rect">
            <a:avLst/>
          </a:prstGeom>
        </p:spPr>
        <p:txBody>
          <a:bodyPr vert="horz" lIns="189386" tIns="94693" rIns="189386" bIns="94693" rtlCol="0" anchor="b"/>
          <a:lstStyle>
            <a:lvl1pPr algn="r">
              <a:defRPr sz="2500"/>
            </a:lvl1pPr>
          </a:lstStyle>
          <a:p>
            <a:fld id="{123976F4-805D-41B3-BD4A-6966CAFFD6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030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976F4-805D-41B3-BD4A-6966CAFFD6E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98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976F4-805D-41B3-BD4A-6966CAFFD6E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494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976F4-805D-41B3-BD4A-6966CAFFD6E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48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976F4-805D-41B3-BD4A-6966CAFFD6E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23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976F4-805D-41B3-BD4A-6966CAFFD6E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380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976F4-805D-41B3-BD4A-6966CAFFD6E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77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tiff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slideMaster" Target="../slideMasters/slideMaster1.xml"/><Relationship Id="rId16" Type="http://schemas.openxmlformats.org/officeDocument/2006/relationships/image" Target="../media/image14.png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gif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Placeholder 1"/>
          <p:cNvSpPr>
            <a:spLocks noGrp="1"/>
          </p:cNvSpPr>
          <p:nvPr>
            <p:ph type="ctrTitle"/>
          </p:nvPr>
        </p:nvSpPr>
        <p:spPr>
          <a:xfrm>
            <a:off x="1984553" y="350700"/>
            <a:ext cx="9309207" cy="933450"/>
          </a:xfrm>
        </p:spPr>
        <p:txBody>
          <a:bodyPr/>
          <a:lstStyle>
            <a:lvl1pPr>
              <a:defRPr sz="3600" smtClean="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subTitle" idx="1"/>
          </p:nvPr>
        </p:nvSpPr>
        <p:spPr>
          <a:xfrm>
            <a:off x="6375859" y="2040443"/>
            <a:ext cx="5298477" cy="369332"/>
          </a:xfrm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marL="0" indent="0">
              <a:spcBef>
                <a:spcPct val="0"/>
              </a:spcBef>
              <a:buFontTx/>
              <a:buNone/>
              <a:defRPr sz="2400" smtClean="0">
                <a:solidFill>
                  <a:srgbClr val="556570"/>
                </a:solidFill>
                <a:latin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D4213-4501-4914-A666-415F2D58D51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3212" y="386640"/>
            <a:ext cx="740524" cy="8615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B40C9EE-71B2-4AF1-B816-06406533AA5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26" y="382392"/>
            <a:ext cx="725367" cy="785815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50B80AF-523F-494D-A35F-065E96933756}"/>
              </a:ext>
            </a:extLst>
          </p:cNvPr>
          <p:cNvGrpSpPr/>
          <p:nvPr userDrawn="1"/>
        </p:nvGrpSpPr>
        <p:grpSpPr>
          <a:xfrm>
            <a:off x="311090" y="2776309"/>
            <a:ext cx="11289615" cy="4042553"/>
            <a:chOff x="478061" y="2750468"/>
            <a:chExt cx="11289612" cy="4042555"/>
          </a:xfrm>
        </p:grpSpPr>
        <p:sp>
          <p:nvSpPr>
            <p:cNvPr id="61" name="Hexagon 60">
              <a:extLst>
                <a:ext uri="{FF2B5EF4-FFF2-40B4-BE49-F238E27FC236}">
                  <a16:creationId xmlns:a16="http://schemas.microsoft.com/office/drawing/2014/main" id="{C5ACD934-CE8F-4230-A90D-1F207113D6A7}"/>
                </a:ext>
              </a:extLst>
            </p:cNvPr>
            <p:cNvSpPr/>
            <p:nvPr userDrawn="1"/>
          </p:nvSpPr>
          <p:spPr>
            <a:xfrm>
              <a:off x="5605016" y="5432595"/>
              <a:ext cx="1300693" cy="1107368"/>
            </a:xfrm>
            <a:prstGeom prst="hexagon">
              <a:avLst/>
            </a:prstGeom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7CC3F427-8FB1-4F3D-94D6-643615EDA1AC}"/>
                </a:ext>
              </a:extLst>
            </p:cNvPr>
            <p:cNvGrpSpPr/>
            <p:nvPr userDrawn="1"/>
          </p:nvGrpSpPr>
          <p:grpSpPr>
            <a:xfrm>
              <a:off x="3408967" y="5424720"/>
              <a:ext cx="1300693" cy="1107368"/>
              <a:chOff x="3190527" y="2401408"/>
              <a:chExt cx="952942" cy="811304"/>
            </a:xfrm>
          </p:grpSpPr>
          <p:sp>
            <p:nvSpPr>
              <p:cNvPr id="63" name="Hexagon 62">
                <a:extLst>
                  <a:ext uri="{FF2B5EF4-FFF2-40B4-BE49-F238E27FC236}">
                    <a16:creationId xmlns:a16="http://schemas.microsoft.com/office/drawing/2014/main" id="{92A47881-F284-45CC-94DC-EF12FB042F8C}"/>
                  </a:ext>
                </a:extLst>
              </p:cNvPr>
              <p:cNvSpPr/>
              <p:nvPr/>
            </p:nvSpPr>
            <p:spPr>
              <a:xfrm>
                <a:off x="3190527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64" name="Picture 63">
                <a:extLst>
                  <a:ext uri="{FF2B5EF4-FFF2-40B4-BE49-F238E27FC236}">
                    <a16:creationId xmlns:a16="http://schemas.microsoft.com/office/drawing/2014/main" id="{95D738FA-2A6F-4B91-B94A-E3B01860FE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74667" y="2520582"/>
                <a:ext cx="584662" cy="572956"/>
              </a:xfrm>
              <a:prstGeom prst="rect">
                <a:avLst/>
              </a:prstGeom>
            </p:spPr>
          </p:pic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7B67A3F6-6492-4954-A8B3-2B309350C68D}"/>
                </a:ext>
              </a:extLst>
            </p:cNvPr>
            <p:cNvGrpSpPr/>
            <p:nvPr userDrawn="1"/>
          </p:nvGrpSpPr>
          <p:grpSpPr>
            <a:xfrm>
              <a:off x="7891374" y="5490617"/>
              <a:ext cx="1300693" cy="1107368"/>
              <a:chOff x="6439825" y="2401408"/>
              <a:chExt cx="952942" cy="811304"/>
            </a:xfrm>
          </p:grpSpPr>
          <p:sp>
            <p:nvSpPr>
              <p:cNvPr id="66" name="Hexagon 65">
                <a:extLst>
                  <a:ext uri="{FF2B5EF4-FFF2-40B4-BE49-F238E27FC236}">
                    <a16:creationId xmlns:a16="http://schemas.microsoft.com/office/drawing/2014/main" id="{00652B61-0E40-49C9-BFD7-72741576457C}"/>
                  </a:ext>
                </a:extLst>
              </p:cNvPr>
              <p:cNvSpPr/>
              <p:nvPr/>
            </p:nvSpPr>
            <p:spPr>
              <a:xfrm>
                <a:off x="6439825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pic>
            <p:nvPicPr>
              <p:cNvPr id="67" name="Picture 66">
                <a:extLst>
                  <a:ext uri="{FF2B5EF4-FFF2-40B4-BE49-F238E27FC236}">
                    <a16:creationId xmlns:a16="http://schemas.microsoft.com/office/drawing/2014/main" id="{4E579D8F-44C0-4C2D-B0CA-3FAB9FBC25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38837" y="2512191"/>
                <a:ext cx="554919" cy="589739"/>
              </a:xfrm>
              <a:prstGeom prst="rect">
                <a:avLst/>
              </a:prstGeom>
            </p:spPr>
          </p:pic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9265BBB6-CEE8-4A99-B394-074AFC113906}"/>
                </a:ext>
              </a:extLst>
            </p:cNvPr>
            <p:cNvGrpSpPr/>
            <p:nvPr userDrawn="1"/>
          </p:nvGrpSpPr>
          <p:grpSpPr>
            <a:xfrm>
              <a:off x="10466980" y="5685655"/>
              <a:ext cx="1300693" cy="1107368"/>
              <a:chOff x="4815176" y="2401408"/>
              <a:chExt cx="952942" cy="811304"/>
            </a:xfrm>
          </p:grpSpPr>
          <p:sp>
            <p:nvSpPr>
              <p:cNvPr id="69" name="Hexagon 68">
                <a:extLst>
                  <a:ext uri="{FF2B5EF4-FFF2-40B4-BE49-F238E27FC236}">
                    <a16:creationId xmlns:a16="http://schemas.microsoft.com/office/drawing/2014/main" id="{97B1E1DB-4649-4322-BAB2-E6EC1F89827F}"/>
                  </a:ext>
                </a:extLst>
              </p:cNvPr>
              <p:cNvSpPr/>
              <p:nvPr/>
            </p:nvSpPr>
            <p:spPr>
              <a:xfrm>
                <a:off x="4815176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70" name="Picture 69">
                <a:extLst>
                  <a:ext uri="{FF2B5EF4-FFF2-40B4-BE49-F238E27FC236}">
                    <a16:creationId xmlns:a16="http://schemas.microsoft.com/office/drawing/2014/main" id="{549E580D-5D9F-4960-BAC0-F9A20EE5019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847" r="37202"/>
              <a:stretch/>
            </p:blipFill>
            <p:spPr>
              <a:xfrm>
                <a:off x="5162388" y="2466792"/>
                <a:ext cx="258519" cy="680537"/>
              </a:xfrm>
              <a:prstGeom prst="rect">
                <a:avLst/>
              </a:prstGeom>
            </p:spPr>
          </p:pic>
        </p:grpSp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B85C836F-EFC2-434E-9CFE-7BDA62327C4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787" t="27813" r="24944" b="26076"/>
            <a:stretch/>
          </p:blipFill>
          <p:spPr>
            <a:xfrm>
              <a:off x="5713723" y="5564020"/>
              <a:ext cx="1031035" cy="894472"/>
            </a:xfrm>
            <a:prstGeom prst="rect">
              <a:avLst/>
            </a:prstGeom>
          </p:spPr>
        </p:pic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4B317A28-B623-4141-95C7-36BEA14DB825}"/>
                </a:ext>
              </a:extLst>
            </p:cNvPr>
            <p:cNvGrpSpPr/>
            <p:nvPr userDrawn="1"/>
          </p:nvGrpSpPr>
          <p:grpSpPr>
            <a:xfrm>
              <a:off x="4524934" y="4838629"/>
              <a:ext cx="1300693" cy="1107368"/>
              <a:chOff x="8876799" y="1961984"/>
              <a:chExt cx="952942" cy="811304"/>
            </a:xfrm>
          </p:grpSpPr>
          <p:sp>
            <p:nvSpPr>
              <p:cNvPr id="73" name="Hexagon 72">
                <a:extLst>
                  <a:ext uri="{FF2B5EF4-FFF2-40B4-BE49-F238E27FC236}">
                    <a16:creationId xmlns:a16="http://schemas.microsoft.com/office/drawing/2014/main" id="{7D1F809F-C774-4370-87A2-E521E8A51711}"/>
                  </a:ext>
                </a:extLst>
              </p:cNvPr>
              <p:cNvSpPr/>
              <p:nvPr/>
            </p:nvSpPr>
            <p:spPr>
              <a:xfrm>
                <a:off x="8876799" y="1961984"/>
                <a:ext cx="952942" cy="811304"/>
              </a:xfrm>
              <a:prstGeom prst="hexagon">
                <a:avLst/>
              </a:prstGeom>
              <a:solidFill>
                <a:schemeClr val="accent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74" name="Picture 73">
                <a:extLst>
                  <a:ext uri="{FF2B5EF4-FFF2-40B4-BE49-F238E27FC236}">
                    <a16:creationId xmlns:a16="http://schemas.microsoft.com/office/drawing/2014/main" id="{6B97DCB8-60C4-4010-ADEB-F01C920897B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313" t="25397" r="25253" b="21214"/>
              <a:stretch/>
            </p:blipFill>
            <p:spPr>
              <a:xfrm>
                <a:off x="9035556" y="2055858"/>
                <a:ext cx="635428" cy="623556"/>
              </a:xfrm>
              <a:prstGeom prst="rect">
                <a:avLst/>
              </a:prstGeom>
            </p:spPr>
          </p:pic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6E7E26CD-A824-420B-8464-258F8ECFA139}"/>
                </a:ext>
              </a:extLst>
            </p:cNvPr>
            <p:cNvGrpSpPr/>
            <p:nvPr userDrawn="1"/>
          </p:nvGrpSpPr>
          <p:grpSpPr>
            <a:xfrm>
              <a:off x="1898615" y="3627109"/>
              <a:ext cx="1300693" cy="1107368"/>
              <a:chOff x="1562350" y="1501380"/>
              <a:chExt cx="952942" cy="811304"/>
            </a:xfrm>
          </p:grpSpPr>
          <p:sp>
            <p:nvSpPr>
              <p:cNvPr id="76" name="Hexagon 75">
                <a:extLst>
                  <a:ext uri="{FF2B5EF4-FFF2-40B4-BE49-F238E27FC236}">
                    <a16:creationId xmlns:a16="http://schemas.microsoft.com/office/drawing/2014/main" id="{F98D23DE-418F-4734-94E9-D5E598436C34}"/>
                  </a:ext>
                </a:extLst>
              </p:cNvPr>
              <p:cNvSpPr/>
              <p:nvPr/>
            </p:nvSpPr>
            <p:spPr>
              <a:xfrm>
                <a:off x="1562350" y="1501380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77" name="Picture 76">
                <a:extLst>
                  <a:ext uri="{FF2B5EF4-FFF2-40B4-BE49-F238E27FC236}">
                    <a16:creationId xmlns:a16="http://schemas.microsoft.com/office/drawing/2014/main" id="{8BD700B5-D98F-4AB5-BBD4-976E8CC998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25163" y="1669733"/>
                <a:ext cx="627316" cy="474599"/>
              </a:xfrm>
              <a:prstGeom prst="rect">
                <a:avLst/>
              </a:prstGeom>
            </p:spPr>
          </p:pic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5D2DC155-87F9-4B29-BE98-540E42331EBA}"/>
                </a:ext>
              </a:extLst>
            </p:cNvPr>
            <p:cNvGrpSpPr/>
            <p:nvPr userDrawn="1"/>
          </p:nvGrpSpPr>
          <p:grpSpPr>
            <a:xfrm>
              <a:off x="796373" y="4247973"/>
              <a:ext cx="1300693" cy="1107368"/>
              <a:chOff x="1578575" y="2401408"/>
              <a:chExt cx="952942" cy="811304"/>
            </a:xfrm>
          </p:grpSpPr>
          <p:sp>
            <p:nvSpPr>
              <p:cNvPr id="82" name="Hexagon 81">
                <a:extLst>
                  <a:ext uri="{FF2B5EF4-FFF2-40B4-BE49-F238E27FC236}">
                    <a16:creationId xmlns:a16="http://schemas.microsoft.com/office/drawing/2014/main" id="{1E1156E0-7084-49EF-AF19-B6526D0765C1}"/>
                  </a:ext>
                </a:extLst>
              </p:cNvPr>
              <p:cNvSpPr/>
              <p:nvPr/>
            </p:nvSpPr>
            <p:spPr>
              <a:xfrm>
                <a:off x="1578575" y="2401408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3" name="Picture 82">
                <a:extLst>
                  <a:ext uri="{FF2B5EF4-FFF2-40B4-BE49-F238E27FC236}">
                    <a16:creationId xmlns:a16="http://schemas.microsoft.com/office/drawing/2014/main" id="{E2142395-0107-47F2-B820-4FE947B8CC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10578" y="2562592"/>
                <a:ext cx="488936" cy="488936"/>
              </a:xfrm>
              <a:prstGeom prst="rect">
                <a:avLst/>
              </a:prstGeom>
            </p:spPr>
          </p:pic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0BCF70AA-54A8-46F8-BFE3-E404015513E7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4579576" y="3355880"/>
              <a:ext cx="1612428" cy="1371601"/>
              <a:chOff x="9705827" y="2412349"/>
              <a:chExt cx="952942" cy="811304"/>
            </a:xfrm>
          </p:grpSpPr>
          <p:sp>
            <p:nvSpPr>
              <p:cNvPr id="85" name="Hexagon 84">
                <a:extLst>
                  <a:ext uri="{FF2B5EF4-FFF2-40B4-BE49-F238E27FC236}">
                    <a16:creationId xmlns:a16="http://schemas.microsoft.com/office/drawing/2014/main" id="{242AB7FC-FF7D-4F6B-9D9F-7B81730B15D2}"/>
                  </a:ext>
                </a:extLst>
              </p:cNvPr>
              <p:cNvSpPr/>
              <p:nvPr/>
            </p:nvSpPr>
            <p:spPr>
              <a:xfrm>
                <a:off x="9705827" y="2412349"/>
                <a:ext cx="952942" cy="811304"/>
              </a:xfrm>
              <a:prstGeom prst="hexagon">
                <a:avLst/>
              </a:prstGeom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86" name="Picture 85">
                <a:extLst>
                  <a:ext uri="{FF2B5EF4-FFF2-40B4-BE49-F238E27FC236}">
                    <a16:creationId xmlns:a16="http://schemas.microsoft.com/office/drawing/2014/main" id="{68C6AB1C-4907-4024-B70F-46A3163BC0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874960" y="2493502"/>
                <a:ext cx="614677" cy="648999"/>
              </a:xfrm>
              <a:prstGeom prst="rect">
                <a:avLst/>
              </a:prstGeom>
            </p:spPr>
          </p:pic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A3931C60-FB89-41A7-86C8-B43EB599BFD9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1873329" y="4838629"/>
              <a:ext cx="1611054" cy="1371601"/>
              <a:chOff x="10538790" y="1931456"/>
              <a:chExt cx="952942" cy="811304"/>
            </a:xfrm>
          </p:grpSpPr>
          <p:sp>
            <p:nvSpPr>
              <p:cNvPr id="88" name="Hexagon 87">
                <a:extLst>
                  <a:ext uri="{FF2B5EF4-FFF2-40B4-BE49-F238E27FC236}">
                    <a16:creationId xmlns:a16="http://schemas.microsoft.com/office/drawing/2014/main" id="{8DF3392E-7F82-49D7-A5D1-160AD904D926}"/>
                  </a:ext>
                </a:extLst>
              </p:cNvPr>
              <p:cNvSpPr/>
              <p:nvPr/>
            </p:nvSpPr>
            <p:spPr>
              <a:xfrm>
                <a:off x="10538790" y="1931456"/>
                <a:ext cx="952942" cy="811304"/>
              </a:xfrm>
              <a:prstGeom prst="hexagon">
                <a:avLst/>
              </a:prstGeom>
              <a:solidFill>
                <a:schemeClr val="accent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89" name="Picture 88">
                <a:extLst>
                  <a:ext uri="{FF2B5EF4-FFF2-40B4-BE49-F238E27FC236}">
                    <a16:creationId xmlns:a16="http://schemas.microsoft.com/office/drawing/2014/main" id="{8F72ED29-4347-4556-AA8F-3CEDF62278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45037" y="2066884"/>
                <a:ext cx="540448" cy="540448"/>
              </a:xfrm>
              <a:prstGeom prst="rect">
                <a:avLst/>
              </a:prstGeom>
            </p:spPr>
          </p:pic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0C155CFB-BB7E-46A6-A640-C088589A6AF2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9053346" y="3377396"/>
              <a:ext cx="1612428" cy="1371601"/>
              <a:chOff x="4818984" y="1479892"/>
              <a:chExt cx="952942" cy="811304"/>
            </a:xfrm>
          </p:grpSpPr>
          <p:sp>
            <p:nvSpPr>
              <p:cNvPr id="91" name="Hexagon 90">
                <a:extLst>
                  <a:ext uri="{FF2B5EF4-FFF2-40B4-BE49-F238E27FC236}">
                    <a16:creationId xmlns:a16="http://schemas.microsoft.com/office/drawing/2014/main" id="{92D6F2B1-E67A-4019-AA71-F8EA9129B00E}"/>
                  </a:ext>
                </a:extLst>
              </p:cNvPr>
              <p:cNvSpPr/>
              <p:nvPr/>
            </p:nvSpPr>
            <p:spPr>
              <a:xfrm>
                <a:off x="4818984" y="1479892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92" name="Picture 91">
                <a:extLst>
                  <a:ext uri="{FF2B5EF4-FFF2-40B4-BE49-F238E27FC236}">
                    <a16:creationId xmlns:a16="http://schemas.microsoft.com/office/drawing/2014/main" id="{12910F9D-3F34-47D5-B063-DF1F3D2518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02802" y="1525725"/>
                <a:ext cx="585306" cy="719639"/>
              </a:xfrm>
              <a:prstGeom prst="rect">
                <a:avLst/>
              </a:prstGeom>
            </p:spPr>
          </p:pic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5741D029-26E7-4678-B39B-F6CEE46A58A2}"/>
                </a:ext>
              </a:extLst>
            </p:cNvPr>
            <p:cNvGrpSpPr/>
            <p:nvPr userDrawn="1"/>
          </p:nvGrpSpPr>
          <p:grpSpPr>
            <a:xfrm>
              <a:off x="7958110" y="4268731"/>
              <a:ext cx="1300693" cy="1107368"/>
              <a:chOff x="6439825" y="1501380"/>
              <a:chExt cx="952942" cy="811304"/>
            </a:xfrm>
          </p:grpSpPr>
          <p:sp>
            <p:nvSpPr>
              <p:cNvPr id="94" name="Hexagon 93">
                <a:extLst>
                  <a:ext uri="{FF2B5EF4-FFF2-40B4-BE49-F238E27FC236}">
                    <a16:creationId xmlns:a16="http://schemas.microsoft.com/office/drawing/2014/main" id="{4516B51B-D987-4110-86A2-69CC737ED162}"/>
                  </a:ext>
                </a:extLst>
              </p:cNvPr>
              <p:cNvSpPr/>
              <p:nvPr/>
            </p:nvSpPr>
            <p:spPr>
              <a:xfrm>
                <a:off x="6439825" y="1501380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95" name="Picture 94">
                <a:extLst>
                  <a:ext uri="{FF2B5EF4-FFF2-40B4-BE49-F238E27FC236}">
                    <a16:creationId xmlns:a16="http://schemas.microsoft.com/office/drawing/2014/main" id="{67A33D6B-0D9A-43B1-AB38-9EF55F7D39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50900" y="1541636"/>
                <a:ext cx="730793" cy="730793"/>
              </a:xfrm>
              <a:prstGeom prst="rect">
                <a:avLst/>
              </a:prstGeom>
            </p:spPr>
          </p:pic>
        </p:grp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AF3973F7-CA95-40D3-972D-58CD211A73FF}"/>
                </a:ext>
              </a:extLst>
            </p:cNvPr>
            <p:cNvGrpSpPr/>
            <p:nvPr userDrawn="1"/>
          </p:nvGrpSpPr>
          <p:grpSpPr>
            <a:xfrm>
              <a:off x="6765838" y="4801657"/>
              <a:ext cx="1300693" cy="1107368"/>
              <a:chOff x="5627500" y="1951395"/>
              <a:chExt cx="952942" cy="811304"/>
            </a:xfrm>
          </p:grpSpPr>
          <p:sp>
            <p:nvSpPr>
              <p:cNvPr id="100" name="Hexagon 99">
                <a:extLst>
                  <a:ext uri="{FF2B5EF4-FFF2-40B4-BE49-F238E27FC236}">
                    <a16:creationId xmlns:a16="http://schemas.microsoft.com/office/drawing/2014/main" id="{B9277582-70BB-4589-87EC-FF520A159195}"/>
                  </a:ext>
                </a:extLst>
              </p:cNvPr>
              <p:cNvSpPr/>
              <p:nvPr/>
            </p:nvSpPr>
            <p:spPr>
              <a:xfrm>
                <a:off x="5627500" y="1951395"/>
                <a:ext cx="952942" cy="811304"/>
              </a:xfrm>
              <a:prstGeom prst="hexagon">
                <a:avLst/>
              </a:prstGeom>
              <a:solidFill>
                <a:schemeClr val="accent2"/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pic>
            <p:nvPicPr>
              <p:cNvPr id="101" name="Picture 100">
                <a:extLst>
                  <a:ext uri="{FF2B5EF4-FFF2-40B4-BE49-F238E27FC236}">
                    <a16:creationId xmlns:a16="http://schemas.microsoft.com/office/drawing/2014/main" id="{2EB8A3BD-214A-445E-8F0B-BCE1328A5A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64407" y="2020106"/>
                <a:ext cx="679129" cy="705687"/>
              </a:xfrm>
              <a:prstGeom prst="rect">
                <a:avLst/>
              </a:prstGeom>
            </p:spPr>
          </p:pic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7800336C-D636-474E-B8A3-C0E92FBF2DD5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3126951" y="3946932"/>
              <a:ext cx="1611054" cy="1371601"/>
              <a:chOff x="2809114" y="1520822"/>
              <a:chExt cx="952942" cy="811304"/>
            </a:xfrm>
          </p:grpSpPr>
          <p:sp>
            <p:nvSpPr>
              <p:cNvPr id="103" name="Hexagon 102">
                <a:extLst>
                  <a:ext uri="{FF2B5EF4-FFF2-40B4-BE49-F238E27FC236}">
                    <a16:creationId xmlns:a16="http://schemas.microsoft.com/office/drawing/2014/main" id="{ECD106BB-5294-4CFF-8C71-8AD89C9256D7}"/>
                  </a:ext>
                </a:extLst>
              </p:cNvPr>
              <p:cNvSpPr/>
              <p:nvPr/>
            </p:nvSpPr>
            <p:spPr>
              <a:xfrm>
                <a:off x="2809114" y="1520822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104" name="Picture 103">
                <a:extLst>
                  <a:ext uri="{FF2B5EF4-FFF2-40B4-BE49-F238E27FC236}">
                    <a16:creationId xmlns:a16="http://schemas.microsoft.com/office/drawing/2014/main" id="{EA2F9F51-5ACD-48F0-91C6-C515479196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35947" y="1576836"/>
                <a:ext cx="699276" cy="699276"/>
              </a:xfrm>
              <a:prstGeom prst="rect">
                <a:avLst/>
              </a:prstGeom>
            </p:spPr>
          </p:pic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E35D45F7-D955-4DF8-BA8A-BE4F9B2B8A74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478061" y="2750468"/>
              <a:ext cx="1611054" cy="1371601"/>
              <a:chOff x="8092707" y="1489623"/>
              <a:chExt cx="952942" cy="811304"/>
            </a:xfrm>
          </p:grpSpPr>
          <p:sp>
            <p:nvSpPr>
              <p:cNvPr id="106" name="Hexagon 105">
                <a:extLst>
                  <a:ext uri="{FF2B5EF4-FFF2-40B4-BE49-F238E27FC236}">
                    <a16:creationId xmlns:a16="http://schemas.microsoft.com/office/drawing/2014/main" id="{250CF8DF-39F2-4FA0-A396-F55DDD767470}"/>
                  </a:ext>
                </a:extLst>
              </p:cNvPr>
              <p:cNvSpPr/>
              <p:nvPr/>
            </p:nvSpPr>
            <p:spPr>
              <a:xfrm>
                <a:off x="8092707" y="1489623"/>
                <a:ext cx="952942" cy="811304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107" name="Picture 106">
                <a:extLst>
                  <a:ext uri="{FF2B5EF4-FFF2-40B4-BE49-F238E27FC236}">
                    <a16:creationId xmlns:a16="http://schemas.microsoft.com/office/drawing/2014/main" id="{583DEFDD-4CBE-4ACA-9D2F-F0E595521B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58623" y="1566201"/>
                <a:ext cx="621110" cy="658148"/>
              </a:xfrm>
              <a:prstGeom prst="rect">
                <a:avLst/>
              </a:prstGeom>
            </p:spPr>
          </p:pic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0638CDCA-1635-4280-85A2-27B1E7A67081}"/>
                </a:ext>
              </a:extLst>
            </p:cNvPr>
            <p:cNvGrpSpPr/>
            <p:nvPr userDrawn="1"/>
          </p:nvGrpSpPr>
          <p:grpSpPr>
            <a:xfrm>
              <a:off x="9086195" y="4860302"/>
              <a:ext cx="1612428" cy="1371601"/>
              <a:chOff x="9133900" y="4852351"/>
              <a:chExt cx="1612429" cy="1371600"/>
            </a:xfrm>
          </p:grpSpPr>
          <p:sp>
            <p:nvSpPr>
              <p:cNvPr id="79" name="Hexagon 78">
                <a:extLst>
                  <a:ext uri="{FF2B5EF4-FFF2-40B4-BE49-F238E27FC236}">
                    <a16:creationId xmlns:a16="http://schemas.microsoft.com/office/drawing/2014/main" id="{781D5C32-5897-4A39-B9CA-2EA490DB31E2}"/>
                  </a:ext>
                </a:extLst>
              </p:cNvPr>
              <p:cNvSpPr/>
              <p:nvPr/>
            </p:nvSpPr>
            <p:spPr>
              <a:xfrm>
                <a:off x="9133900" y="4852351"/>
                <a:ext cx="1612429" cy="1371600"/>
              </a:xfrm>
              <a:prstGeom prst="hexagon">
                <a:avLst/>
              </a:prstGeom>
              <a:solidFill>
                <a:srgbClr val="007EA3"/>
              </a:solidFill>
              <a:ln>
                <a:solidFill>
                  <a:srgbClr val="007E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pic>
            <p:nvPicPr>
              <p:cNvPr id="109" name="Picture 1" descr="Machine generated alternative text:&#10;&#10;">
                <a:extLst>
                  <a:ext uri="{FF2B5EF4-FFF2-40B4-BE49-F238E27FC236}">
                    <a16:creationId xmlns:a16="http://schemas.microsoft.com/office/drawing/2014/main" id="{705D350C-8848-4034-8DDB-70BE72B2CD9D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 rotWithShape="1"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229" t="17050" r="9325" b="15246"/>
              <a:stretch/>
            </p:blipFill>
            <p:spPr bwMode="auto">
              <a:xfrm>
                <a:off x="9399425" y="5052895"/>
                <a:ext cx="1081378" cy="9038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69746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775200" y="6245225"/>
            <a:ext cx="2844800" cy="47625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8B9FF7-F69F-421C-8AAA-E9B828EF7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5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6137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04431B0-F233-48EE-9064-660EABB36207}"/>
              </a:ext>
            </a:extLst>
          </p:cNvPr>
          <p:cNvSpPr/>
          <p:nvPr userDrawn="1"/>
        </p:nvSpPr>
        <p:spPr>
          <a:xfrm>
            <a:off x="238054" y="236621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63BB142-55C5-418C-B483-74F1E9251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50875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72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B2E79-3C2B-460D-85B7-D25795F7D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95E90C-DA93-4AD2-8106-9D1DBFCC0023}"/>
              </a:ext>
            </a:extLst>
          </p:cNvPr>
          <p:cNvSpPr/>
          <p:nvPr userDrawn="1"/>
        </p:nvSpPr>
        <p:spPr>
          <a:xfrm>
            <a:off x="214201" y="228670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C5D33C-AB54-40B8-816F-9E726DB1FCA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7180" y="1455642"/>
            <a:ext cx="3045349" cy="4579937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D1AFB9F-6116-4BD9-ADC9-CFA625B39AB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039499" y="1455642"/>
            <a:ext cx="3347263" cy="457993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07B348A7-A70B-4A6A-A35B-DA830A2BDC4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593732" y="1455642"/>
            <a:ext cx="3347263" cy="457993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3051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085AE03-9220-47B9-BCE6-4954E8BB4CCB}"/>
              </a:ext>
            </a:extLst>
          </p:cNvPr>
          <p:cNvSpPr/>
          <p:nvPr userDrawn="1"/>
        </p:nvSpPr>
        <p:spPr>
          <a:xfrm>
            <a:off x="190735" y="236621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9B75891D-89D2-428E-A10C-A785EDFB8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888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AC1AADA-76C3-4EFF-BA66-881CF9FB075C}"/>
              </a:ext>
            </a:extLst>
          </p:cNvPr>
          <p:cNvSpPr/>
          <p:nvPr userDrawn="1"/>
        </p:nvSpPr>
        <p:spPr>
          <a:xfrm>
            <a:off x="174832" y="206835"/>
            <a:ext cx="565028" cy="5475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/>
              <a:t>Cover with icon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B2B56C-9426-4C4C-B135-E7EE78B9A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39589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884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775200" y="6245225"/>
            <a:ext cx="2844800" cy="47625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8B9FF7-F69F-421C-8AAA-E9B828EF7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34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3716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6A57C7-4DE6-471E-AD3A-06B6AE4255E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515600" y="221435"/>
            <a:ext cx="578590" cy="6731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982B2B-0D3F-4A0E-B31F-CFD8A51AA22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120" y="144012"/>
            <a:ext cx="621385" cy="673168"/>
          </a:xfrm>
          <a:prstGeom prst="rect">
            <a:avLst/>
          </a:prstGeom>
        </p:spPr>
      </p:pic>
    </p:spTree>
    <p:custDataLst>
      <p:tags r:id="rId12"/>
    </p:custDataLst>
    <p:extLst>
      <p:ext uri="{BB962C8B-B14F-4D97-AF65-F5344CB8AC3E}">
        <p14:creationId xmlns:p14="http://schemas.microsoft.com/office/powerpoint/2010/main" val="32145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32" r:id="rId5"/>
    <p:sldLayoutId id="2147483727" r:id="rId6"/>
    <p:sldLayoutId id="2147483728" r:id="rId7"/>
    <p:sldLayoutId id="2147483729" r:id="rId8"/>
    <p:sldLayoutId id="2147483730" r:id="rId9"/>
    <p:sldLayoutId id="2147483731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008BB0"/>
          </a:solidFill>
          <a:latin typeface="Calibri Light" panose="020F03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>
          <a:solidFill>
            <a:srgbClr val="993333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6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hyperlink" Target="https://ambulatorymanagement.massgeneral.org/ambulatoryblueprint/clin-ops/unscheduled-radiology-orders/" TargetMode="External"/><Relationship Id="rId7" Type="http://schemas.openxmlformats.org/officeDocument/2006/relationships/diagramColors" Target="../diagrams/colors3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png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18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0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0.png"/><Relationship Id="rId5" Type="http://schemas.openxmlformats.org/officeDocument/2006/relationships/image" Target="../media/image24.png"/><Relationship Id="rId4" Type="http://schemas.openxmlformats.org/officeDocument/2006/relationships/image" Target="../media/image2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225A9-A7E8-465D-A659-A1CB0EBE8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4408" y="340652"/>
            <a:ext cx="9309207" cy="933450"/>
          </a:xfrm>
        </p:spPr>
        <p:txBody>
          <a:bodyPr/>
          <a:lstStyle/>
          <a:p>
            <a:r>
              <a:rPr lang="en-US"/>
              <a:t>Ambulatory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B328F6-6CC5-46FA-9A02-B6C7454BBC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1237" y="1937101"/>
            <a:ext cx="5912561" cy="369332"/>
          </a:xfrm>
        </p:spPr>
        <p:txBody>
          <a:bodyPr/>
          <a:lstStyle/>
          <a:p>
            <a:r>
              <a:rPr lang="en-US" b="1">
                <a:latin typeface="Calibri Light"/>
                <a:cs typeface="Calibri Light"/>
              </a:rPr>
              <a:t>Unscheduled Radiology Orders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193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E5BC71E2-817A-43EF-8F32-DE40D1EA9A7C}"/>
              </a:ext>
            </a:extLst>
          </p:cNvPr>
          <p:cNvSpPr>
            <a:spLocks noGrp="1"/>
          </p:cNvSpPr>
          <p:nvPr/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latin typeface="Calibri Light"/>
                <a:cs typeface="Calibri Light"/>
              </a:rPr>
              <a:t>Future State</a:t>
            </a:r>
            <a:endParaRPr lang="en-US"/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E030F0E-DE30-4608-9423-837E23CA0DB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83" y="148175"/>
            <a:ext cx="724072" cy="724072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666B0A38-9FEA-4D6C-954E-2EC69034F276}"/>
              </a:ext>
            </a:extLst>
          </p:cNvPr>
          <p:cNvSpPr txBox="1"/>
          <p:nvPr/>
        </p:nvSpPr>
        <p:spPr>
          <a:xfrm>
            <a:off x="473373" y="1044392"/>
            <a:ext cx="5622627" cy="286232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US" b="1" i="1" u="sng"/>
              <a:t>Far Future State Plan</a:t>
            </a:r>
          </a:p>
          <a:p>
            <a:r>
              <a:rPr lang="en-US"/>
              <a:t>Differentiation of orders based on appointment coordination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Add a question on the imaging orders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Does this imaging order also require coordination with a follow up visit in the office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Yes</a:t>
            </a:r>
            <a:r>
              <a:rPr lang="en-US">
                <a:sym typeface="Wingdings" panose="05000000000000000000" pitchFamily="2" charset="2"/>
              </a:rPr>
              <a:t> </a:t>
            </a:r>
            <a:r>
              <a:rPr lang="en-US"/>
              <a:t>​Orders route to local follow up Order WQs </a:t>
            </a:r>
            <a:r>
              <a:rPr lang="en-US">
                <a:sym typeface="Wingdings" panose="05000000000000000000" pitchFamily="2" charset="2"/>
              </a:rPr>
              <a:t> Local practice is responsible for these order</a:t>
            </a: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>
                <a:cs typeface="Calibri" panose="020F0502020204030204"/>
              </a:rPr>
              <a:t>No</a:t>
            </a:r>
            <a:r>
              <a:rPr lang="en-US">
                <a:cs typeface="Calibri" panose="020F0502020204030204"/>
                <a:sym typeface="Wingdings" panose="05000000000000000000" pitchFamily="2" charset="2"/>
              </a:rPr>
              <a:t> Orders route to Central Radiology WQ Central Radiology is responsible for Standalone orders</a:t>
            </a:r>
            <a:endParaRPr lang="en-US">
              <a:cs typeface="Calibri" panose="020F0502020204030204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764D13C-D71C-4CC3-8358-243334C2FE42}"/>
              </a:ext>
            </a:extLst>
          </p:cNvPr>
          <p:cNvSpPr txBox="1"/>
          <p:nvPr/>
        </p:nvSpPr>
        <p:spPr>
          <a:xfrm>
            <a:off x="6284688" y="1044392"/>
            <a:ext cx="5501299" cy="286232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US" b="1" i="1" u="sng"/>
              <a:t>Immediate Future State Plan</a:t>
            </a:r>
          </a:p>
          <a:p>
            <a:r>
              <a:rPr lang="en-US"/>
              <a:t>Local vs Central Scheduling model for all practices</a:t>
            </a:r>
            <a:endParaRPr lang="en-US">
              <a:cs typeface="Calibri"/>
            </a:endParaRPr>
          </a:p>
          <a:p>
            <a:endParaRPr lang="en-US"/>
          </a:p>
          <a:p>
            <a:r>
              <a:rPr lang="en-US" b="1" i="1">
                <a:sym typeface="Wingdings" panose="05000000000000000000" pitchFamily="2" charset="2"/>
              </a:rPr>
              <a:t>Local Scheduling Model </a:t>
            </a:r>
            <a:r>
              <a:rPr lang="en-US" sz="1400" i="1">
                <a:sym typeface="Wingdings" panose="05000000000000000000" pitchFamily="2" charset="2"/>
              </a:rPr>
              <a:t>(S</a:t>
            </a:r>
            <a:r>
              <a:rPr lang="en-US" sz="1400">
                <a:sym typeface="Wingdings" panose="05000000000000000000" pitchFamily="2" charset="2"/>
              </a:rPr>
              <a:t>cheduling by Local Practice)</a:t>
            </a:r>
          </a:p>
          <a:p>
            <a:r>
              <a:rPr lang="en-US"/>
              <a:t>Practices that require coordination with follow up visits</a:t>
            </a:r>
          </a:p>
          <a:p>
            <a:r>
              <a:rPr lang="en-US">
                <a:sym typeface="Wingdings" panose="05000000000000000000" pitchFamily="2" charset="2"/>
              </a:rPr>
              <a:t>Orders route to local follow up Order WQs</a:t>
            </a:r>
            <a:br>
              <a:rPr lang="en-US">
                <a:sym typeface="Wingdings" panose="05000000000000000000" pitchFamily="2" charset="2"/>
              </a:rPr>
            </a:br>
            <a:endParaRPr lang="en-US">
              <a:cs typeface="Calibri"/>
            </a:endParaRPr>
          </a:p>
          <a:p>
            <a:r>
              <a:rPr lang="en-US" b="1" i="1"/>
              <a:t>Central Scheduling Model </a:t>
            </a:r>
            <a:r>
              <a:rPr lang="en-US" sz="1400" i="1">
                <a:sym typeface="Wingdings" panose="05000000000000000000" pitchFamily="2" charset="2"/>
              </a:rPr>
              <a:t>(S</a:t>
            </a:r>
            <a:r>
              <a:rPr lang="en-US" sz="1400">
                <a:sym typeface="Wingdings" panose="05000000000000000000" pitchFamily="2" charset="2"/>
              </a:rPr>
              <a:t>cheduling by Central Radiology)</a:t>
            </a:r>
            <a:endParaRPr lang="en-US" b="1" i="1"/>
          </a:p>
          <a:p>
            <a:r>
              <a:rPr lang="en-US"/>
              <a:t>Practices that do not require coordination with f/u visits</a:t>
            </a:r>
          </a:p>
          <a:p>
            <a:r>
              <a:rPr lang="en-US">
                <a:sym typeface="Wingdings" panose="05000000000000000000" pitchFamily="2" charset="2"/>
              </a:rPr>
              <a:t>O</a:t>
            </a:r>
            <a:r>
              <a:rPr lang="en-US"/>
              <a:t>rders route to Central Radiology WQ</a:t>
            </a:r>
            <a:endParaRPr lang="en-US">
              <a:cs typeface="Calibri"/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730F3D0-5EEB-4076-B19E-9AB23DD0EC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7235874"/>
              </p:ext>
            </p:extLst>
          </p:nvPr>
        </p:nvGraphicFramePr>
        <p:xfrm>
          <a:off x="183884" y="4064252"/>
          <a:ext cx="6127750" cy="2645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Worksheet" r:id="rId5" imgW="4089521" imgH="1765208" progId="Excel.Sheet.12">
                  <p:embed/>
                </p:oleObj>
              </mc:Choice>
              <mc:Fallback>
                <p:oleObj name="Worksheet" r:id="rId5" imgW="4089521" imgH="1765208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E730F3D0-5EEB-4076-B19E-9AB23DD0ECC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3884" y="4064252"/>
                        <a:ext cx="6127750" cy="2645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FEF88BE-9A92-4540-B33E-B89F05BA04EB}"/>
              </a:ext>
            </a:extLst>
          </p:cNvPr>
          <p:cNvSpPr txBox="1"/>
          <p:nvPr/>
        </p:nvSpPr>
        <p:spPr>
          <a:xfrm>
            <a:off x="7101345" y="4727514"/>
            <a:ext cx="2873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Eventual Future State Plan </a:t>
            </a:r>
            <a:r>
              <a:rPr lang="en-US"/>
              <a:t>(Pending Build Availability)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E8B1DF19-00E2-4C83-9AF2-4F483F855943}"/>
              </a:ext>
            </a:extLst>
          </p:cNvPr>
          <p:cNvSpPr/>
          <p:nvPr/>
        </p:nvSpPr>
        <p:spPr>
          <a:xfrm rot="10800000">
            <a:off x="6574872" y="5057560"/>
            <a:ext cx="526473" cy="2632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60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F2B5B66-6705-4AC7-9B4B-5DB5CA4160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83" y="148175"/>
            <a:ext cx="724072" cy="724072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A12C438C-3817-4ADF-8514-7D91D4627061}"/>
              </a:ext>
            </a:extLst>
          </p:cNvPr>
          <p:cNvSpPr>
            <a:spLocks noGrp="1"/>
          </p:cNvSpPr>
          <p:nvPr/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>
                <a:latin typeface="Calibri Light"/>
                <a:cs typeface="Calibri Light"/>
              </a:rPr>
              <a:t>Future State Metric Measurement </a:t>
            </a:r>
            <a:endParaRPr lang="en-US">
              <a:cs typeface="Calibri Ligh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A6AEF2-DD98-4F2D-A808-D735FC9AD0AE}"/>
              </a:ext>
            </a:extLst>
          </p:cNvPr>
          <p:cNvSpPr txBox="1"/>
          <p:nvPr/>
        </p:nvSpPr>
        <p:spPr>
          <a:xfrm>
            <a:off x="739471" y="1638991"/>
            <a:ext cx="7583698" cy="353943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Future State Metric (Enterprise Dashboard: Aging of Active Orders)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>
              <a:defRPr/>
            </a:pPr>
            <a:r>
              <a:rPr lang="en-US" sz="1600" b="1">
                <a:solidFill>
                  <a:srgbClr val="FF0000"/>
                </a:solidFill>
                <a:latin typeface="Calibri"/>
              </a:rPr>
              <a:t>Goal: All Active Orders are touched within 7 days </a:t>
            </a:r>
          </a:p>
          <a:p>
            <a:pPr>
              <a:defRPr/>
            </a:pPr>
            <a:r>
              <a:rPr lang="en-US" sz="1600" b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cs typeface="Calibri"/>
              </a:rPr>
              <a:t>Target: 100% of orders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Currently: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The enterprise dashboard is based on ALL active orders to be touched within 7 days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kumimoji="0" lang="en-US" sz="16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Future:</a:t>
            </a:r>
            <a:r>
              <a:rPr lang="en-US" sz="1600">
                <a:solidFill>
                  <a:srgbClr val="000000"/>
                </a:solidFill>
                <a:latin typeface="Calibri"/>
              </a:rPr>
              <a:t> The enterprise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dashboard </a:t>
            </a:r>
            <a:r>
              <a:rPr lang="en-US" sz="1600">
                <a:solidFill>
                  <a:srgbClr val="000000"/>
                </a:solidFill>
                <a:latin typeface="Calibri"/>
              </a:rPr>
              <a:t>will be based on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active orders </a:t>
            </a:r>
            <a:r>
              <a:rPr lang="en-US" sz="1600" b="1" i="1">
                <a:solidFill>
                  <a:srgbClr val="000000"/>
                </a:solidFill>
                <a:latin typeface="Calibri"/>
              </a:rPr>
              <a:t>within the scheduling window of the WQ</a:t>
            </a:r>
            <a:r>
              <a:rPr kumimoji="0" lang="en-US" sz="160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to be touched within 7 days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WQ Parameters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>
                <a:solidFill>
                  <a:srgbClr val="000000"/>
                </a:solidFill>
                <a:latin typeface="Calibri"/>
              </a:rPr>
              <a:t>Orders will populate the </a:t>
            </a:r>
            <a:r>
              <a:rPr lang="en-US" sz="1600" b="1" i="1">
                <a:solidFill>
                  <a:srgbClr val="000000"/>
                </a:solidFill>
                <a:latin typeface="Calibri"/>
              </a:rPr>
              <a:t>WQ </a:t>
            </a:r>
            <a:r>
              <a:rPr lang="en-US" sz="1600">
                <a:solidFill>
                  <a:srgbClr val="000000"/>
                </a:solidFill>
                <a:latin typeface="Calibri"/>
              </a:rPr>
              <a:t>and the </a:t>
            </a:r>
            <a:r>
              <a:rPr lang="en-US" sz="1600" b="1" i="1">
                <a:solidFill>
                  <a:srgbClr val="000000"/>
                </a:solidFill>
                <a:latin typeface="Calibri"/>
              </a:rPr>
              <a:t>dashboard</a:t>
            </a:r>
            <a:r>
              <a:rPr lang="en-US" sz="1600">
                <a:solidFill>
                  <a:srgbClr val="000000"/>
                </a:solidFill>
                <a:latin typeface="Calibri"/>
              </a:rPr>
              <a:t> based on the 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scheduling window of the WQ as Active orders.</a:t>
            </a:r>
          </a:p>
        </p:txBody>
      </p:sp>
      <p:sp>
        <p:nvSpPr>
          <p:cNvPr id="8" name="Scroll: Vertical 7">
            <a:extLst>
              <a:ext uri="{FF2B5EF4-FFF2-40B4-BE49-F238E27FC236}">
                <a16:creationId xmlns:a16="http://schemas.microsoft.com/office/drawing/2014/main" id="{D9104FF5-A1C0-4F52-8966-F54ABB1E57CC}"/>
              </a:ext>
            </a:extLst>
          </p:cNvPr>
          <p:cNvSpPr/>
          <p:nvPr/>
        </p:nvSpPr>
        <p:spPr>
          <a:xfrm>
            <a:off x="8433787" y="1638991"/>
            <a:ext cx="3142694" cy="3993707"/>
          </a:xfrm>
          <a:prstGeom prst="verticalScroll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sng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Benefits of metric and WQ Parameters: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Measurement only considers orders that should be worked </a:t>
            </a:r>
            <a:r>
              <a:rPr lang="en-US" sz="1400" kern="0">
                <a:solidFill>
                  <a:srgbClr val="000000"/>
                </a:solidFill>
                <a:latin typeface="Calibri"/>
              </a:rPr>
              <a:t>within scheduling window</a:t>
            </a: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400" kern="0">
                <a:solidFill>
                  <a:srgbClr val="000000"/>
                </a:solidFill>
                <a:latin typeface="Calibri"/>
              </a:rPr>
              <a:t>of the WQ </a:t>
            </a: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vs. all active orders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Allows schedulers to focus on orders that should be worked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Improves system performance by not having all active orders in the scheduling WQ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8970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80A75276-B927-4DCE-869C-921FE40460ED}"/>
              </a:ext>
            </a:extLst>
          </p:cNvPr>
          <p:cNvSpPr txBox="1">
            <a:spLocks/>
          </p:cNvSpPr>
          <p:nvPr/>
        </p:nvSpPr>
        <p:spPr bwMode="auto">
          <a:xfrm>
            <a:off x="391062" y="171833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endParaRPr lang="en-US" i="1"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9190E32-0E23-4360-A072-0125AF335AA9}"/>
              </a:ext>
            </a:extLst>
          </p:cNvPr>
          <p:cNvSpPr>
            <a:spLocks noGrp="1"/>
          </p:cNvSpPr>
          <p:nvPr/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>
                <a:latin typeface="Calibri Light"/>
                <a:cs typeface="Calibri Light"/>
              </a:rPr>
              <a:t>Future State Scheduling Workflow</a:t>
            </a:r>
            <a:endParaRPr lang="en-US"/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F2B5B66-6705-4AC7-9B4B-5DB5CA4160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83" y="148175"/>
            <a:ext cx="724072" cy="724072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63D9736B-7F2D-4B1D-88A1-716E763E34CF}"/>
              </a:ext>
            </a:extLst>
          </p:cNvPr>
          <p:cNvGrpSpPr/>
          <p:nvPr/>
        </p:nvGrpSpPr>
        <p:grpSpPr>
          <a:xfrm>
            <a:off x="890546" y="1136560"/>
            <a:ext cx="10184198" cy="3943095"/>
            <a:chOff x="229086" y="1380612"/>
            <a:chExt cx="8385253" cy="476337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532B273-2A30-43B3-A82A-A8D3BCF4F3AD}"/>
                </a:ext>
              </a:extLst>
            </p:cNvPr>
            <p:cNvSpPr/>
            <p:nvPr/>
          </p:nvSpPr>
          <p:spPr>
            <a:xfrm>
              <a:off x="517640" y="4288632"/>
              <a:ext cx="5461683" cy="1855359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274DFB1-D63D-4B3A-92FB-718B3D244476}"/>
                </a:ext>
              </a:extLst>
            </p:cNvPr>
            <p:cNvSpPr/>
            <p:nvPr/>
          </p:nvSpPr>
          <p:spPr>
            <a:xfrm>
              <a:off x="2676887" y="1823791"/>
              <a:ext cx="2143485" cy="8009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>
                  <a:solidFill>
                    <a:schemeClr val="tx1"/>
                  </a:solidFill>
                </a:rPr>
                <a:t>Orders will either populate local practice Follow order WQ or Central Radiology WQ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1530545-97BF-4FCC-9E2C-64853A5D43C0}"/>
                </a:ext>
              </a:extLst>
            </p:cNvPr>
            <p:cNvSpPr/>
            <p:nvPr/>
          </p:nvSpPr>
          <p:spPr>
            <a:xfrm>
              <a:off x="2565649" y="4628915"/>
              <a:ext cx="1440110" cy="1278614"/>
            </a:xfrm>
            <a:prstGeom prst="rect">
              <a:avLst/>
            </a:pr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1050">
                <a:solidFill>
                  <a:schemeClr val="tx1"/>
                </a:solidFill>
              </a:endParaRPr>
            </a:p>
            <a:p>
              <a:r>
                <a:rPr lang="en-US" sz="1050">
                  <a:solidFill>
                    <a:schemeClr val="tx1"/>
                  </a:solidFill>
                </a:rPr>
                <a:t>Entering a “Defer Until Date” is necessary to prompt the order to automatically move back to the Active tab</a:t>
              </a:r>
            </a:p>
            <a:p>
              <a:pPr algn="ctr"/>
              <a:endParaRPr lang="en-US" sz="1050">
                <a:solidFill>
                  <a:prstClr val="black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112AE16-80B0-4FD2-9D84-5E23271C262B}"/>
                </a:ext>
              </a:extLst>
            </p:cNvPr>
            <p:cNvSpPr/>
            <p:nvPr/>
          </p:nvSpPr>
          <p:spPr>
            <a:xfrm>
              <a:off x="4383165" y="4588245"/>
              <a:ext cx="1373069" cy="1355197"/>
            </a:xfrm>
            <a:prstGeom prst="rect">
              <a:avLst/>
            </a:pr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>
                  <a:solidFill>
                    <a:prstClr val="black"/>
                  </a:solidFill>
                </a:rPr>
                <a:t>Orders can be cancelled for any of the reasons as patient unable to be reached after multiple attempts, patient declined etc.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C162D96-F9FC-45DB-93B2-4021D5F23543}"/>
                </a:ext>
              </a:extLst>
            </p:cNvPr>
            <p:cNvSpPr/>
            <p:nvPr/>
          </p:nvSpPr>
          <p:spPr>
            <a:xfrm>
              <a:off x="761769" y="3395747"/>
              <a:ext cx="1483720" cy="552482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Schedule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E66C7EF-A788-4409-A408-895E0B263A18}"/>
                </a:ext>
              </a:extLst>
            </p:cNvPr>
            <p:cNvSpPr/>
            <p:nvPr/>
          </p:nvSpPr>
          <p:spPr>
            <a:xfrm>
              <a:off x="2543845" y="3386326"/>
              <a:ext cx="1483720" cy="552482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Defer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1294E25-35BE-4FE1-84DE-D0D909932B06}"/>
                </a:ext>
              </a:extLst>
            </p:cNvPr>
            <p:cNvSpPr/>
            <p:nvPr/>
          </p:nvSpPr>
          <p:spPr>
            <a:xfrm>
              <a:off x="4327840" y="3401303"/>
              <a:ext cx="1483720" cy="552482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Discontinue</a:t>
              </a:r>
            </a:p>
          </p:txBody>
        </p:sp>
        <p:cxnSp>
          <p:nvCxnSpPr>
            <p:cNvPr id="22" name="Connector: Elbow 21">
              <a:extLst>
                <a:ext uri="{FF2B5EF4-FFF2-40B4-BE49-F238E27FC236}">
                  <a16:creationId xmlns:a16="http://schemas.microsoft.com/office/drawing/2014/main" id="{2457C097-7FCF-407C-ABCD-498C219CD808}"/>
                </a:ext>
              </a:extLst>
            </p:cNvPr>
            <p:cNvCxnSpPr>
              <a:cxnSpLocks/>
              <a:stCxn id="15" idx="2"/>
              <a:endCxn id="19" idx="0"/>
            </p:cNvCxnSpPr>
            <p:nvPr/>
          </p:nvCxnSpPr>
          <p:spPr>
            <a:xfrm rot="5400000">
              <a:off x="3136375" y="2774070"/>
              <a:ext cx="761587" cy="462925"/>
            </a:xfrm>
            <a:prstGeom prst="bentConnector3">
              <a:avLst>
                <a:gd name="adj1" fmla="val 61266"/>
              </a:avLst>
            </a:prstGeom>
            <a:ln w="63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or: Elbow 22">
              <a:extLst>
                <a:ext uri="{FF2B5EF4-FFF2-40B4-BE49-F238E27FC236}">
                  <a16:creationId xmlns:a16="http://schemas.microsoft.com/office/drawing/2014/main" id="{4133BCB6-E84A-4706-ADDD-B0AF58CCB811}"/>
                </a:ext>
              </a:extLst>
            </p:cNvPr>
            <p:cNvCxnSpPr>
              <a:cxnSpLocks/>
            </p:cNvCxnSpPr>
            <p:nvPr/>
          </p:nvCxnSpPr>
          <p:spPr>
            <a:xfrm>
              <a:off x="3777963" y="3092853"/>
              <a:ext cx="1377471" cy="308450"/>
            </a:xfrm>
            <a:prstGeom prst="bentConnector3">
              <a:avLst>
                <a:gd name="adj1" fmla="val 100501"/>
              </a:avLst>
            </a:prstGeom>
            <a:ln w="63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or: Elbow 23">
              <a:extLst>
                <a:ext uri="{FF2B5EF4-FFF2-40B4-BE49-F238E27FC236}">
                  <a16:creationId xmlns:a16="http://schemas.microsoft.com/office/drawing/2014/main" id="{9449884F-2775-4D49-9FEE-F96C8B8A3C37}"/>
                </a:ext>
              </a:extLst>
            </p:cNvPr>
            <p:cNvCxnSpPr>
              <a:cxnSpLocks/>
              <a:stCxn id="21" idx="2"/>
              <a:endCxn id="17" idx="0"/>
            </p:cNvCxnSpPr>
            <p:nvPr/>
          </p:nvCxnSpPr>
          <p:spPr>
            <a:xfrm>
              <a:off x="5069699" y="3953785"/>
              <a:ext cx="1" cy="634460"/>
            </a:xfrm>
            <a:prstGeom prst="straightConnector1">
              <a:avLst/>
            </a:prstGeom>
            <a:ln w="63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C3B3669-DA8C-468B-8B43-4C6423138CEC}"/>
                </a:ext>
              </a:extLst>
            </p:cNvPr>
            <p:cNvSpPr/>
            <p:nvPr/>
          </p:nvSpPr>
          <p:spPr>
            <a:xfrm>
              <a:off x="463859" y="2899490"/>
              <a:ext cx="5511205" cy="1186942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B7C5D3E-AB70-45A7-8221-DC3FCB2F28F4}"/>
                </a:ext>
              </a:extLst>
            </p:cNvPr>
            <p:cNvSpPr/>
            <p:nvPr/>
          </p:nvSpPr>
          <p:spPr>
            <a:xfrm>
              <a:off x="571982" y="1894820"/>
              <a:ext cx="1643151" cy="65165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200">
                  <a:solidFill>
                    <a:schemeClr val="tx1"/>
                  </a:solidFill>
                </a:rPr>
                <a:t>Central or Local Scheduling Model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4E1E5C8-B73A-4A72-876F-B2E76BBE022A}"/>
                </a:ext>
              </a:extLst>
            </p:cNvPr>
            <p:cNvCxnSpPr>
              <a:cxnSpLocks/>
              <a:stCxn id="29" idx="3"/>
              <a:endCxn id="15" idx="1"/>
            </p:cNvCxnSpPr>
            <p:nvPr/>
          </p:nvCxnSpPr>
          <p:spPr>
            <a:xfrm>
              <a:off x="2215133" y="2220649"/>
              <a:ext cx="461754" cy="361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2864C7D-CC32-4590-B3DC-6A48F3359916}"/>
                </a:ext>
              </a:extLst>
            </p:cNvPr>
            <p:cNvSpPr txBox="1"/>
            <p:nvPr/>
          </p:nvSpPr>
          <p:spPr>
            <a:xfrm>
              <a:off x="368310" y="2787217"/>
              <a:ext cx="643621" cy="37180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u="sng">
                  <a:solidFill>
                    <a:srgbClr val="0070C0"/>
                  </a:solidFill>
                </a:rPr>
                <a:t>Actions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BD54ABC-D518-43C8-A0EF-4B4E8B31974C}"/>
                </a:ext>
              </a:extLst>
            </p:cNvPr>
            <p:cNvSpPr txBox="1"/>
            <p:nvPr/>
          </p:nvSpPr>
          <p:spPr>
            <a:xfrm>
              <a:off x="229086" y="4147731"/>
              <a:ext cx="1077201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400" b="1" u="sng">
                  <a:solidFill>
                    <a:srgbClr val="0070C0"/>
                  </a:solidFill>
                </a:defRPr>
              </a:lvl1pPr>
            </a:lstStyle>
            <a:p>
              <a:r>
                <a:rPr lang="en-US"/>
                <a:t>Approach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0652625-F31A-4B93-A28B-1759CE97EC5F}"/>
                </a:ext>
              </a:extLst>
            </p:cNvPr>
            <p:cNvSpPr/>
            <p:nvPr/>
          </p:nvSpPr>
          <p:spPr>
            <a:xfrm>
              <a:off x="463859" y="1613938"/>
              <a:ext cx="5511205" cy="1157631"/>
            </a:xfrm>
            <a:prstGeom prst="rect">
              <a:avLst/>
            </a:prstGeom>
            <a:noFill/>
            <a:ln w="1270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09B318D-FAC6-4FF4-A525-2F41721C9A71}"/>
                </a:ext>
              </a:extLst>
            </p:cNvPr>
            <p:cNvSpPr txBox="1"/>
            <p:nvPr/>
          </p:nvSpPr>
          <p:spPr>
            <a:xfrm>
              <a:off x="355736" y="1380612"/>
              <a:ext cx="1385899" cy="37180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u="sng">
                  <a:solidFill>
                    <a:srgbClr val="0070C0"/>
                  </a:solidFill>
                </a:rPr>
                <a:t>Scheduling Process</a:t>
              </a:r>
            </a:p>
          </p:txBody>
        </p:sp>
        <p:cxnSp>
          <p:nvCxnSpPr>
            <p:cNvPr id="35" name="Connector: Elbow 34">
              <a:extLst>
                <a:ext uri="{FF2B5EF4-FFF2-40B4-BE49-F238E27FC236}">
                  <a16:creationId xmlns:a16="http://schemas.microsoft.com/office/drawing/2014/main" id="{3CC65FF9-7835-4448-B749-B687C7679069}"/>
                </a:ext>
              </a:extLst>
            </p:cNvPr>
            <p:cNvCxnSpPr>
              <a:cxnSpLocks/>
              <a:endCxn id="18" idx="0"/>
            </p:cNvCxnSpPr>
            <p:nvPr/>
          </p:nvCxnSpPr>
          <p:spPr>
            <a:xfrm rot="10800000" flipV="1">
              <a:off x="1503630" y="3092853"/>
              <a:ext cx="2824211" cy="302894"/>
            </a:xfrm>
            <a:prstGeom prst="bentConnector2">
              <a:avLst/>
            </a:prstGeom>
            <a:ln w="63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ight Brace 35">
              <a:extLst>
                <a:ext uri="{FF2B5EF4-FFF2-40B4-BE49-F238E27FC236}">
                  <a16:creationId xmlns:a16="http://schemas.microsoft.com/office/drawing/2014/main" id="{F4DCCA92-E638-448B-8EEF-302D9324728F}"/>
                </a:ext>
              </a:extLst>
            </p:cNvPr>
            <p:cNvSpPr/>
            <p:nvPr/>
          </p:nvSpPr>
          <p:spPr>
            <a:xfrm>
              <a:off x="6137301" y="2187578"/>
              <a:ext cx="316574" cy="3501127"/>
            </a:xfrm>
            <a:prstGeom prst="rightBrace">
              <a:avLst>
                <a:gd name="adj1" fmla="val 57708"/>
                <a:gd name="adj2" fmla="val 50000"/>
              </a:avLst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4F37243-4C86-402A-B1B2-862A854DD315}"/>
                </a:ext>
              </a:extLst>
            </p:cNvPr>
            <p:cNvSpPr/>
            <p:nvPr/>
          </p:nvSpPr>
          <p:spPr>
            <a:xfrm>
              <a:off x="6601617" y="1968754"/>
              <a:ext cx="2012722" cy="3938774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/>
            <a:lstStyle/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1300">
                  <a:solidFill>
                    <a:schemeClr val="tx1"/>
                  </a:solidFill>
                </a:rPr>
                <a:t>Notifying Patient</a:t>
              </a:r>
            </a:p>
            <a:p>
              <a:pPr algn="l"/>
              <a:endParaRPr lang="en-US" sz="1300">
                <a:solidFill>
                  <a:schemeClr val="tx1"/>
                </a:solidFill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1300">
                  <a:solidFill>
                    <a:schemeClr val="tx1"/>
                  </a:solidFill>
                </a:rPr>
                <a:t>Notifying provider if order is discontinued following SOP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endParaRPr lang="en-US" sz="1300">
                <a:solidFill>
                  <a:schemeClr val="tx1"/>
                </a:solidFill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US" sz="1300">
                  <a:solidFill>
                    <a:schemeClr val="tx1"/>
                  </a:solidFill>
                </a:rPr>
                <a:t>Scheduling a radiology order at checkout using Appt Desk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endParaRPr lang="en-US" sz="1300">
                <a:solidFill>
                  <a:schemeClr val="tx1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300">
                  <a:solidFill>
                    <a:schemeClr val="tx1"/>
                  </a:solidFill>
                </a:rPr>
                <a:t>Dashboard to monitor Central and local scheduling to ensure timely execution of provider clinical intent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300" b="1">
                  <a:solidFill>
                    <a:schemeClr val="accent2"/>
                  </a:solidFill>
                </a:rPr>
                <a:t>Departments with </a:t>
              </a:r>
              <a:r>
                <a:rPr lang="en-US" sz="1300" b="1" u="sng">
                  <a:solidFill>
                    <a:schemeClr val="accent2"/>
                  </a:solidFill>
                </a:rPr>
                <a:t>local model</a:t>
              </a:r>
              <a:r>
                <a:rPr lang="en-US" sz="1300" b="1">
                  <a:solidFill>
                    <a:schemeClr val="accent2"/>
                  </a:solidFill>
                </a:rPr>
                <a:t> must follow same guiding principles, actions as central scheduling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sz="1300">
                <a:solidFill>
                  <a:schemeClr val="tx1"/>
                </a:solidFill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042CBE46-831B-448D-9447-4F0B8229FEC0}"/>
                </a:ext>
              </a:extLst>
            </p:cNvPr>
            <p:cNvSpPr txBox="1"/>
            <p:nvPr/>
          </p:nvSpPr>
          <p:spPr>
            <a:xfrm>
              <a:off x="6892120" y="1460048"/>
              <a:ext cx="131789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u="sng">
                  <a:solidFill>
                    <a:srgbClr val="0070C0"/>
                  </a:solidFill>
                </a:rPr>
                <a:t>Best Practices</a:t>
              </a: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BB704B6C-D514-4FF3-AFA7-9AF3174CF6C3}"/>
              </a:ext>
            </a:extLst>
          </p:cNvPr>
          <p:cNvSpPr/>
          <p:nvPr/>
        </p:nvSpPr>
        <p:spPr>
          <a:xfrm>
            <a:off x="1610163" y="3823515"/>
            <a:ext cx="1749067" cy="1058428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sz="1100">
                <a:solidFill>
                  <a:schemeClr val="tx1"/>
                </a:solidFill>
              </a:rPr>
              <a:t>Once an order is scheduled it will no longer be on WQ</a:t>
            </a:r>
          </a:p>
          <a:p>
            <a:pPr fontAlgn="base"/>
            <a:endParaRPr lang="en-US" sz="1050">
              <a:solidFill>
                <a:schemeClr val="tx1"/>
              </a:solidFill>
            </a:endParaRPr>
          </a:p>
        </p:txBody>
      </p:sp>
      <p:cxnSp>
        <p:nvCxnSpPr>
          <p:cNvPr id="66" name="Connector: Elbow 23">
            <a:extLst>
              <a:ext uri="{FF2B5EF4-FFF2-40B4-BE49-F238E27FC236}">
                <a16:creationId xmlns:a16="http://schemas.microsoft.com/office/drawing/2014/main" id="{C4FC5C50-ADAF-4279-86E2-4A0012518AB7}"/>
              </a:ext>
            </a:extLst>
          </p:cNvPr>
          <p:cNvCxnSpPr>
            <a:cxnSpLocks/>
          </p:cNvCxnSpPr>
          <p:nvPr/>
        </p:nvCxnSpPr>
        <p:spPr>
          <a:xfrm flipH="1">
            <a:off x="4588633" y="3267783"/>
            <a:ext cx="1" cy="547349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or: Elbow 23">
            <a:extLst>
              <a:ext uri="{FF2B5EF4-FFF2-40B4-BE49-F238E27FC236}">
                <a16:creationId xmlns:a16="http://schemas.microsoft.com/office/drawing/2014/main" id="{7FBA6B0C-EB62-4804-8007-82A2DF4CA7F9}"/>
              </a:ext>
            </a:extLst>
          </p:cNvPr>
          <p:cNvCxnSpPr>
            <a:cxnSpLocks/>
          </p:cNvCxnSpPr>
          <p:nvPr/>
        </p:nvCxnSpPr>
        <p:spPr>
          <a:xfrm flipH="1">
            <a:off x="2434971" y="3239917"/>
            <a:ext cx="7108" cy="595654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BBBBFDCA-1BFD-4207-ADA6-FEF38DB7E790}"/>
              </a:ext>
            </a:extLst>
          </p:cNvPr>
          <p:cNvSpPr txBox="1"/>
          <p:nvPr/>
        </p:nvSpPr>
        <p:spPr>
          <a:xfrm>
            <a:off x="6551294" y="1464337"/>
            <a:ext cx="140241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rgbClr val="C00000"/>
                </a:solidFill>
              </a:rPr>
              <a:t>All the special handling orders will continue to route to special handling WQ as per current scheduling protocol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CD0BF10-8339-4058-8CA4-A71090F8399A}"/>
              </a:ext>
            </a:extLst>
          </p:cNvPr>
          <p:cNvSpPr txBox="1"/>
          <p:nvPr/>
        </p:nvSpPr>
        <p:spPr>
          <a:xfrm>
            <a:off x="1241005" y="5373218"/>
            <a:ext cx="983373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/>
              <a:t>More information will be shared for schedulers about future state workflow and practice expectations:</a:t>
            </a:r>
          </a:p>
          <a:p>
            <a:r>
              <a:rPr lang="en-US" sz="1400"/>
              <a:t>What needs to happen at failed first attempt, Second attempt, third attempt</a:t>
            </a:r>
          </a:p>
          <a:p>
            <a:r>
              <a:rPr lang="en-US" sz="1400"/>
              <a:t>When is it appropriate to cancel the order </a:t>
            </a:r>
          </a:p>
          <a:p>
            <a:r>
              <a:rPr lang="en-US" sz="1400"/>
              <a:t>The ordering provider will be notified via an In Basket message that a user discontinued a radiology order</a:t>
            </a:r>
          </a:p>
        </p:txBody>
      </p:sp>
    </p:spTree>
    <p:extLst>
      <p:ext uri="{BB962C8B-B14F-4D97-AF65-F5344CB8AC3E}">
        <p14:creationId xmlns:p14="http://schemas.microsoft.com/office/powerpoint/2010/main" val="2140774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F2B5B66-6705-4AC7-9B4B-5DB5CA4160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83" y="148175"/>
            <a:ext cx="724072" cy="724072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A12C438C-3817-4ADF-8514-7D91D4627061}"/>
              </a:ext>
            </a:extLst>
          </p:cNvPr>
          <p:cNvSpPr>
            <a:spLocks noGrp="1"/>
          </p:cNvSpPr>
          <p:nvPr/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dirty="0">
                <a:latin typeface="Calibri Light"/>
                <a:cs typeface="Calibri Light"/>
              </a:rPr>
              <a:t>Future State Scheduling Models</a:t>
            </a:r>
            <a:endParaRPr lang="en-US" dirty="0">
              <a:cs typeface="Calibri Ligh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34FF6FA-1957-4E20-9E26-A3BF46E21C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891974"/>
              </p:ext>
            </p:extLst>
          </p:nvPr>
        </p:nvGraphicFramePr>
        <p:xfrm>
          <a:off x="4173896" y="1246820"/>
          <a:ext cx="7020846" cy="4462810"/>
        </p:xfrm>
        <a:graphic>
          <a:graphicData uri="http://schemas.openxmlformats.org/drawingml/2006/table">
            <a:tbl>
              <a:tblPr/>
              <a:tblGrid>
                <a:gridCol w="3750568">
                  <a:extLst>
                    <a:ext uri="{9D8B030D-6E8A-4147-A177-3AD203B41FA5}">
                      <a16:colId xmlns:a16="http://schemas.microsoft.com/office/drawing/2014/main" val="410227925"/>
                    </a:ext>
                  </a:extLst>
                </a:gridCol>
                <a:gridCol w="3270278">
                  <a:extLst>
                    <a:ext uri="{9D8B030D-6E8A-4147-A177-3AD203B41FA5}">
                      <a16:colId xmlns:a16="http://schemas.microsoft.com/office/drawing/2014/main" val="529349834"/>
                    </a:ext>
                  </a:extLst>
                </a:gridCol>
              </a:tblGrid>
              <a:tr h="264187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Anesthesia, Critical Care and Pain Medicine</a:t>
                      </a:r>
                    </a:p>
                  </a:txBody>
                  <a:tcPr marL="6656" marR="6656" marT="6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Pediatric Specialty Care</a:t>
                      </a:r>
                    </a:p>
                  </a:txBody>
                  <a:tcPr marL="6656" marR="6656" marT="6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4862053"/>
                  </a:ext>
                </a:extLst>
              </a:tr>
              <a:tr h="246291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Cancer Center</a:t>
                      </a:r>
                    </a:p>
                  </a:txBody>
                  <a:tcPr marL="6656" marR="6656" marT="6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Pediatric Surgery</a:t>
                      </a:r>
                    </a:p>
                  </a:txBody>
                  <a:tcPr marL="6656" marR="6656" marT="6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05548006"/>
                  </a:ext>
                </a:extLst>
              </a:tr>
              <a:tr h="246291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Cardiac Surgery</a:t>
                      </a:r>
                    </a:p>
                  </a:txBody>
                  <a:tcPr marL="6656" marR="6656" marT="6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Pediatric Urology</a:t>
                      </a:r>
                    </a:p>
                  </a:txBody>
                  <a:tcPr marL="6656" marR="6656" marT="6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3967359"/>
                  </a:ext>
                </a:extLst>
              </a:tr>
              <a:tr h="26202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Cardiology</a:t>
                      </a:r>
                    </a:p>
                  </a:txBody>
                  <a:tcPr marL="6656" marR="6656" marT="6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Plastic and Reconstructive Surgery</a:t>
                      </a:r>
                    </a:p>
                  </a:txBody>
                  <a:tcPr marL="6656" marR="6656" marT="6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56289627"/>
                  </a:ext>
                </a:extLst>
              </a:tr>
              <a:tr h="246291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Community Surgery</a:t>
                      </a:r>
                    </a:p>
                  </a:txBody>
                  <a:tcPr marL="6656" marR="6656" marT="6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PM&amp;R</a:t>
                      </a:r>
                    </a:p>
                  </a:txBody>
                  <a:tcPr marL="6656" marR="6656" marT="6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8732354"/>
                  </a:ext>
                </a:extLst>
              </a:tr>
              <a:tr h="246291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Endocrine</a:t>
                      </a:r>
                    </a:p>
                  </a:txBody>
                  <a:tcPr marL="6656" marR="6656" marT="6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noProof="0" dirty="0">
                          <a:effectLst/>
                        </a:rPr>
                        <a:t>Psychiatry</a:t>
                      </a:r>
                      <a:endParaRPr lang="en-US" dirty="0"/>
                    </a:p>
                  </a:txBody>
                  <a:tcPr marL="6656" marR="6656" marT="6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46057534"/>
                  </a:ext>
                </a:extLst>
              </a:tr>
              <a:tr h="246291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Gastroenterology</a:t>
                      </a:r>
                    </a:p>
                  </a:txBody>
                  <a:tcPr marL="6656" marR="6656" marT="6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Pulmonary</a:t>
                      </a:r>
                      <a:endParaRPr lang="en-US"/>
                    </a:p>
                  </a:txBody>
                  <a:tcPr marL="6656" marR="6656" marT="6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34765270"/>
                  </a:ext>
                </a:extLst>
              </a:tr>
              <a:tr h="246291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General &amp; GI Surgery</a:t>
                      </a:r>
                    </a:p>
                  </a:txBody>
                  <a:tcPr marL="6656" marR="6656" marT="6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Radiation Oncology</a:t>
                      </a:r>
                      <a:endParaRPr lang="en-US"/>
                    </a:p>
                  </a:txBody>
                  <a:tcPr marL="6656" marR="6656" marT="6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47779186"/>
                  </a:ext>
                </a:extLst>
              </a:tr>
              <a:tr h="246291"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noProof="0" dirty="0">
                          <a:effectLst/>
                        </a:rPr>
                        <a:t>Gynecology</a:t>
                      </a:r>
                      <a:endParaRPr lang="en-US" dirty="0"/>
                    </a:p>
                  </a:txBody>
                  <a:tcPr marL="6656" marR="6656" marT="6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Rheumatology, Immunology &amp; Allergy</a:t>
                      </a:r>
                      <a:endParaRPr lang="en-US"/>
                    </a:p>
                  </a:txBody>
                  <a:tcPr marL="6656" marR="6656" marT="6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918466"/>
                  </a:ext>
                </a:extLst>
              </a:tr>
              <a:tr h="242238"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noProof="0" dirty="0">
                          <a:effectLst/>
                        </a:rPr>
                        <a:t>International and Specialized HCS</a:t>
                      </a:r>
                      <a:endParaRPr lang="en-US" dirty="0"/>
                    </a:p>
                  </a:txBody>
                  <a:tcPr marL="6656" marR="6656" marT="6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Surgical Oncology</a:t>
                      </a:r>
                      <a:endParaRPr lang="en-US"/>
                    </a:p>
                  </a:txBody>
                  <a:tcPr marL="6656" marR="6656" marT="6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96818070"/>
                  </a:ext>
                </a:extLst>
              </a:tr>
              <a:tr h="246291"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Infectious Disease</a:t>
                      </a:r>
                      <a:endParaRPr lang="en-US"/>
                    </a:p>
                  </a:txBody>
                  <a:tcPr marL="6656" marR="6656" marT="6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Thoracic Surgery</a:t>
                      </a:r>
                      <a:endParaRPr lang="en-US"/>
                    </a:p>
                  </a:txBody>
                  <a:tcPr marL="6656" marR="6656" marT="6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99802237"/>
                  </a:ext>
                </a:extLst>
              </a:tr>
              <a:tr h="246291"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Infertility and Reproductive Surgery</a:t>
                      </a:r>
                      <a:endParaRPr lang="en-US"/>
                    </a:p>
                  </a:txBody>
                  <a:tcPr marL="6656" marR="6656" marT="6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Transplant Surgery</a:t>
                      </a:r>
                      <a:endParaRPr lang="en-US"/>
                    </a:p>
                  </a:txBody>
                  <a:tcPr marL="6656" marR="6656" marT="6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46886492"/>
                  </a:ext>
                </a:extLst>
              </a:tr>
              <a:tr h="246291"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Nephrology</a:t>
                      </a:r>
                      <a:endParaRPr lang="en-US"/>
                    </a:p>
                  </a:txBody>
                  <a:tcPr marL="6656" marR="6656" marT="6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Trauma Surgery</a:t>
                      </a:r>
                      <a:endParaRPr lang="en-US"/>
                    </a:p>
                  </a:txBody>
                  <a:tcPr marL="6656" marR="6656" marT="6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6932208"/>
                  </a:ext>
                </a:extLst>
              </a:tr>
              <a:tr h="246291"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Neurology</a:t>
                      </a:r>
                      <a:endParaRPr lang="en-US"/>
                    </a:p>
                  </a:txBody>
                  <a:tcPr marL="6656" marR="6656" marT="6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Urology</a:t>
                      </a:r>
                      <a:endParaRPr lang="en-US"/>
                    </a:p>
                  </a:txBody>
                  <a:tcPr marL="6656" marR="6656" marT="6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1860230"/>
                  </a:ext>
                </a:extLst>
              </a:tr>
              <a:tr h="246291"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Neurosurgery</a:t>
                      </a:r>
                      <a:endParaRPr lang="en-US"/>
                    </a:p>
                  </a:txBody>
                  <a:tcPr marL="6656" marR="6656" marT="6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Vascular Center</a:t>
                      </a:r>
                      <a:endParaRPr lang="en-US"/>
                    </a:p>
                  </a:txBody>
                  <a:tcPr marL="6656" marR="6656" marT="6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7804148"/>
                  </a:ext>
                </a:extLst>
              </a:tr>
              <a:tr h="246291"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Obstetrics</a:t>
                      </a:r>
                      <a:endParaRPr lang="en-US"/>
                    </a:p>
                  </a:txBody>
                  <a:tcPr marL="6656" marR="6656" marT="665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Vascular Surgery</a:t>
                      </a:r>
                      <a:endParaRPr lang="en-US"/>
                    </a:p>
                  </a:txBody>
                  <a:tcPr marL="6656" marR="6656" marT="6656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59361753"/>
                  </a:ext>
                </a:extLst>
              </a:tr>
              <a:tr h="246291"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Oral and Maxillofacial Surgery</a:t>
                      </a:r>
                      <a:endParaRPr lang="en-US"/>
                    </a:p>
                  </a:txBody>
                  <a:tcPr marL="6656" marR="6656" marT="6656" marB="0">
                    <a:lnL w="12700">
                      <a:solidFill>
                        <a:schemeClr val="tx1"/>
                      </a:solidFill>
                    </a:lnL>
                    <a:lnR w="0">
                      <a:noFill/>
                    </a:lnR>
                    <a:lnT w="0">
                      <a:noFill/>
                    </a:lnT>
                    <a:lnB w="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Wound Care</a:t>
                      </a:r>
                      <a:endParaRPr lang="en-US"/>
                    </a:p>
                  </a:txBody>
                  <a:tcPr marL="6656" marR="6656" marT="6656" marB="0">
                    <a:lnL w="0">
                      <a:noFill/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293907"/>
                  </a:ext>
                </a:extLst>
              </a:tr>
              <a:tr h="246291"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Orthopedics</a:t>
                      </a:r>
                      <a:endParaRPr lang="en-US"/>
                    </a:p>
                  </a:txBody>
                  <a:tcPr marL="6656" marR="6656" marT="6656" marB="0">
                    <a:lnL w="12700">
                      <a:solidFill>
                        <a:schemeClr val="tx1"/>
                      </a:solidFill>
                    </a:lnL>
                    <a:lnR w="0">
                      <a:noFill/>
                    </a:lnR>
                    <a:lnT w="0">
                      <a:noFill/>
                    </a:lnT>
                    <a:lnB w="12700">
                      <a:solidFill>
                        <a:schemeClr val="tx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1" algn="l">
                        <a:buNone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56" marR="6656" marT="6656" marB="0">
                    <a:lnL w="0">
                      <a:noFill/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12700">
                      <a:solidFill>
                        <a:schemeClr val="tx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5867940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4282749-F3F9-437B-B7BE-5D7BC1FA1A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393975"/>
              </p:ext>
            </p:extLst>
          </p:nvPr>
        </p:nvGraphicFramePr>
        <p:xfrm>
          <a:off x="1098663" y="1244847"/>
          <a:ext cx="2976188" cy="4448175"/>
        </p:xfrm>
        <a:graphic>
          <a:graphicData uri="http://schemas.openxmlformats.org/drawingml/2006/table">
            <a:tbl>
              <a:tblPr/>
              <a:tblGrid>
                <a:gridCol w="2976188">
                  <a:extLst>
                    <a:ext uri="{9D8B030D-6E8A-4147-A177-3AD203B41FA5}">
                      <a16:colId xmlns:a16="http://schemas.microsoft.com/office/drawing/2014/main" val="193634312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Adolescent Medicine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199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Anticoagulation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8176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Burns Surgery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8503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Charlestown Health Center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478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Chelsea Health Center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4696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Dermatology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14034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Interpreter Services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41030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Laryngeal Surgery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4908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North End Waterfront Health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71420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Nutrition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39443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Occupational Health</a:t>
                      </a:r>
                    </a:p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Palliative care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36215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Pathology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16616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Pediatric Primary Care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7705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Primary Care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97358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PT/OT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9581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Revere Health Center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72736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Social Services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9565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Speech, Language, Swallow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3787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Weight Center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10627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C14B898-955A-4775-B384-4F4D7AA4B4DD}"/>
              </a:ext>
            </a:extLst>
          </p:cNvPr>
          <p:cNvSpPr txBox="1"/>
          <p:nvPr/>
        </p:nvSpPr>
        <p:spPr>
          <a:xfrm>
            <a:off x="1394294" y="872247"/>
            <a:ext cx="2384926" cy="338554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i="1"/>
              <a:t>Central Scheduling Model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767674-6C72-4CDE-8B38-5D0C470920AC}"/>
              </a:ext>
            </a:extLst>
          </p:cNvPr>
          <p:cNvSpPr txBox="1"/>
          <p:nvPr/>
        </p:nvSpPr>
        <p:spPr>
          <a:xfrm>
            <a:off x="6345373" y="872247"/>
            <a:ext cx="2384926" cy="338554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i="1"/>
              <a:t>Local Scheduling Model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D03C8F-1B54-455B-A9FE-28BD92292CF7}"/>
              </a:ext>
            </a:extLst>
          </p:cNvPr>
          <p:cNvSpPr txBox="1"/>
          <p:nvPr/>
        </p:nvSpPr>
        <p:spPr>
          <a:xfrm>
            <a:off x="4164715" y="5795551"/>
            <a:ext cx="701971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** To see a detailed list of all DEPs with their future state scheduling model and the WQ for </a:t>
            </a:r>
            <a:r>
              <a:rPr lang="en-US" sz="1400"/>
              <a:t>order routing, please use the link </a:t>
            </a:r>
            <a:endParaRPr lang="en-US" sz="1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1233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id="{5EB49B79-DB13-452C-9FA7-F2F83A4DE3FF}"/>
              </a:ext>
            </a:extLst>
          </p:cNvPr>
          <p:cNvSpPr/>
          <p:nvPr/>
        </p:nvSpPr>
        <p:spPr>
          <a:xfrm>
            <a:off x="537881" y="1568038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5E468C83-4DB8-494C-BB93-DF5A8F934217}"/>
              </a:ext>
            </a:extLst>
          </p:cNvPr>
          <p:cNvSpPr/>
          <p:nvPr/>
        </p:nvSpPr>
        <p:spPr>
          <a:xfrm>
            <a:off x="2752165" y="2374862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996070D3-783E-44C3-B3FD-0271AE5102AC}"/>
              </a:ext>
            </a:extLst>
          </p:cNvPr>
          <p:cNvSpPr/>
          <p:nvPr/>
        </p:nvSpPr>
        <p:spPr>
          <a:xfrm>
            <a:off x="4988857" y="3181686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455182EF-7E37-4574-B5F6-01EDE854E7CD}"/>
              </a:ext>
            </a:extLst>
          </p:cNvPr>
          <p:cNvSpPr/>
          <p:nvPr/>
        </p:nvSpPr>
        <p:spPr>
          <a:xfrm>
            <a:off x="7203144" y="3988510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i="1"/>
              <a:t>Finalize Orders routing </a:t>
            </a:r>
          </a:p>
          <a:p>
            <a:r>
              <a:rPr lang="en-US" sz="1600" b="1" i="1"/>
              <a:t>FS Implementation and roll-out</a:t>
            </a:r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B27F8C22-28E8-4C1F-804B-FC3A6DCE58DD}"/>
              </a:ext>
            </a:extLst>
          </p:cNvPr>
          <p:cNvSpPr/>
          <p:nvPr/>
        </p:nvSpPr>
        <p:spPr>
          <a:xfrm>
            <a:off x="9417431" y="4795334"/>
            <a:ext cx="2608731" cy="806824"/>
          </a:xfrm>
          <a:prstGeom prst="homePlat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8C282798-C947-4089-884F-23AE3D54CA9F}"/>
              </a:ext>
            </a:extLst>
          </p:cNvPr>
          <p:cNvSpPr txBox="1">
            <a:spLocks/>
          </p:cNvSpPr>
          <p:nvPr/>
        </p:nvSpPr>
        <p:spPr bwMode="auto">
          <a:xfrm>
            <a:off x="2144135" y="1323325"/>
            <a:ext cx="2059656" cy="19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endParaRPr lang="en-US" i="1">
              <a:solidFill>
                <a:schemeClr val="accent1"/>
              </a:solidFill>
              <a:latin typeface="+mn-lt"/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C18BC0-A2A2-4427-8E5A-55511866E766}"/>
              </a:ext>
            </a:extLst>
          </p:cNvPr>
          <p:cNvSpPr txBox="1"/>
          <p:nvPr/>
        </p:nvSpPr>
        <p:spPr>
          <a:xfrm>
            <a:off x="2144135" y="1205086"/>
            <a:ext cx="199780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  <a:cs typeface="Calibri"/>
              </a:rPr>
              <a:t>August-September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D8D23E2-4993-4524-AEAF-90CDA05109FD}"/>
              </a:ext>
            </a:extLst>
          </p:cNvPr>
          <p:cNvSpPr txBox="1"/>
          <p:nvPr/>
        </p:nvSpPr>
        <p:spPr>
          <a:xfrm>
            <a:off x="4066765" y="2005530"/>
            <a:ext cx="129413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October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908B869-25C0-4B8E-A4F0-1C60A6C11B8F}"/>
              </a:ext>
            </a:extLst>
          </p:cNvPr>
          <p:cNvSpPr txBox="1"/>
          <p:nvPr/>
        </p:nvSpPr>
        <p:spPr>
          <a:xfrm>
            <a:off x="6514478" y="2778274"/>
            <a:ext cx="1294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November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85931A6-0349-4EF2-8FB2-018EAB7025CA}"/>
              </a:ext>
            </a:extLst>
          </p:cNvPr>
          <p:cNvSpPr txBox="1"/>
          <p:nvPr/>
        </p:nvSpPr>
        <p:spPr>
          <a:xfrm>
            <a:off x="8294455" y="3643351"/>
            <a:ext cx="1179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December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591D4E-A2D1-4DE4-AA5E-3D1B39626272}"/>
              </a:ext>
            </a:extLst>
          </p:cNvPr>
          <p:cNvSpPr txBox="1"/>
          <p:nvPr/>
        </p:nvSpPr>
        <p:spPr>
          <a:xfrm>
            <a:off x="10782384" y="4450175"/>
            <a:ext cx="1008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Ongoing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25BA90-D768-4523-8B87-C3E5D151DF13}"/>
              </a:ext>
            </a:extLst>
          </p:cNvPr>
          <p:cNvSpPr txBox="1"/>
          <p:nvPr/>
        </p:nvSpPr>
        <p:spPr>
          <a:xfrm>
            <a:off x="2748494" y="2354526"/>
            <a:ext cx="295500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  <a:cs typeface="Calibri"/>
              </a:rPr>
              <a:t>Future State introduction</a:t>
            </a: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  <a:cs typeface="Calibri"/>
              </a:rPr>
              <a:t>Future state training</a:t>
            </a: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  <a:cs typeface="Calibri"/>
              </a:rPr>
              <a:t>Clean up 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725B0E-E492-4DC2-8158-17B5C24A0290}"/>
              </a:ext>
            </a:extLst>
          </p:cNvPr>
          <p:cNvSpPr txBox="1"/>
          <p:nvPr/>
        </p:nvSpPr>
        <p:spPr>
          <a:xfrm>
            <a:off x="4932912" y="3173728"/>
            <a:ext cx="295500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Finalize FS training</a:t>
            </a: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Finalize FS communication</a:t>
            </a: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Finalize Clean up process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0636351-89D4-4E7A-BF1F-FC6BF756C047}"/>
              </a:ext>
            </a:extLst>
          </p:cNvPr>
          <p:cNvSpPr txBox="1"/>
          <p:nvPr/>
        </p:nvSpPr>
        <p:spPr>
          <a:xfrm>
            <a:off x="599729" y="1571187"/>
            <a:ext cx="295500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/>
                </a:solidFill>
              </a:rPr>
              <a:t>Clean up process</a:t>
            </a:r>
          </a:p>
          <a:p>
            <a:r>
              <a:rPr lang="en-US" sz="1600" b="1" i="1">
                <a:solidFill>
                  <a:schemeClr val="bg1"/>
                </a:solidFill>
              </a:rPr>
              <a:t>FS Planning</a:t>
            </a:r>
            <a:endParaRPr lang="en-US" sz="1600" b="1" i="1">
              <a:solidFill>
                <a:schemeClr val="bg1"/>
              </a:solidFill>
              <a:cs typeface="Calibri"/>
            </a:endParaRPr>
          </a:p>
          <a:p>
            <a:r>
              <a:rPr lang="en-US" sz="1600" b="1" i="1">
                <a:solidFill>
                  <a:schemeClr val="bg1"/>
                </a:solidFill>
              </a:rPr>
              <a:t>Scheduling Models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0C21680-837F-4A10-A5BD-FD89E835D06B}"/>
              </a:ext>
            </a:extLst>
          </p:cNvPr>
          <p:cNvSpPr txBox="1"/>
          <p:nvPr/>
        </p:nvSpPr>
        <p:spPr>
          <a:xfrm>
            <a:off x="9474099" y="4795333"/>
            <a:ext cx="31405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Current process review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  <a:cs typeface="Calibri"/>
              </a:rPr>
              <a:t>Project progress review</a:t>
            </a:r>
            <a:endParaRPr lang="en-US" sz="1600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Future State SOPs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42AF304-F311-447F-A290-239B68033F81}"/>
              </a:ext>
            </a:extLst>
          </p:cNvPr>
          <p:cNvSpPr/>
          <p:nvPr/>
        </p:nvSpPr>
        <p:spPr>
          <a:xfrm>
            <a:off x="492573" y="2432322"/>
            <a:ext cx="2199477" cy="3077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en-US" sz="1400" b="1">
              <a:solidFill>
                <a:schemeClr val="accent1"/>
              </a:solidFill>
              <a:cs typeface="Calibri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EDC6E2-86B3-4CB6-A941-2F1A83187EA7}"/>
              </a:ext>
            </a:extLst>
          </p:cNvPr>
          <p:cNvSpPr/>
          <p:nvPr/>
        </p:nvSpPr>
        <p:spPr>
          <a:xfrm>
            <a:off x="2690269" y="3225223"/>
            <a:ext cx="2406422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accent1"/>
                </a:solidFill>
              </a:rPr>
              <a:t>October 4 and 5 Pulse calls to introduce FS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 i="0">
                <a:solidFill>
                  <a:schemeClr val="accent1"/>
                </a:solidFill>
                <a:effectLst/>
              </a:rPr>
              <a:t>Finalize training materials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 i="0">
                <a:solidFill>
                  <a:srgbClr val="002060"/>
                </a:solidFill>
                <a:effectLst/>
              </a:rPr>
              <a:t>Clean up by practices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ECDC19B-ACBB-4229-AF6E-76B7BFDD7AA9}"/>
              </a:ext>
            </a:extLst>
          </p:cNvPr>
          <p:cNvSpPr/>
          <p:nvPr/>
        </p:nvSpPr>
        <p:spPr>
          <a:xfrm>
            <a:off x="4789306" y="4007905"/>
            <a:ext cx="2413838" cy="1815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rgbClr val="002060"/>
                </a:solidFill>
              </a:rPr>
              <a:t>Finalize clean up of existing orders by November 12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rgbClr val="00B0F0"/>
                </a:solidFill>
              </a:rPr>
              <a:t>Complete final steps by November 30</a:t>
            </a:r>
            <a:endParaRPr lang="en-US" sz="1400" b="1">
              <a:solidFill>
                <a:srgbClr val="002060"/>
              </a:solidFill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rgbClr val="002060"/>
                </a:solidFill>
              </a:rPr>
              <a:t>Training to be completed by Nov 30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accent1"/>
                </a:solidFill>
              </a:rPr>
              <a:t>Socializing of FS guiding principles, expectations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8752F5C-A7AF-4258-A5EE-77975C00FC28}"/>
              </a:ext>
            </a:extLst>
          </p:cNvPr>
          <p:cNvSpPr/>
          <p:nvPr/>
        </p:nvSpPr>
        <p:spPr>
          <a:xfrm>
            <a:off x="7112762" y="4795333"/>
            <a:ext cx="2297253" cy="11695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accent1"/>
                </a:solidFill>
              </a:rPr>
              <a:t>Review WQ  routing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accent1"/>
                </a:solidFill>
              </a:rPr>
              <a:t>Finalize FS WQ Routing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accent1"/>
                </a:solidFill>
              </a:rPr>
              <a:t>Finalize WQ testing 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rgbClr val="002060"/>
                </a:solidFill>
              </a:rPr>
              <a:t>Go-Live for all practices on December 13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9872D36-D9C3-41AA-9BA9-1444497646EA}"/>
              </a:ext>
            </a:extLst>
          </p:cNvPr>
          <p:cNvSpPr txBox="1"/>
          <p:nvPr/>
        </p:nvSpPr>
        <p:spPr>
          <a:xfrm>
            <a:off x="346482" y="5626330"/>
            <a:ext cx="1323108" cy="1015663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 b="1">
                <a:solidFill>
                  <a:srgbClr val="00B0F0"/>
                </a:solidFill>
                <a:cs typeface="Calibri"/>
              </a:rPr>
              <a:t>Radiology</a:t>
            </a:r>
          </a:p>
          <a:p>
            <a:r>
              <a:rPr lang="en-US" sz="1200" b="1">
                <a:solidFill>
                  <a:schemeClr val="accent1"/>
                </a:solidFill>
                <a:cs typeface="Calibri"/>
              </a:rPr>
              <a:t>AM</a:t>
            </a:r>
          </a:p>
          <a:p>
            <a:r>
              <a:rPr lang="en-US" sz="1200" b="1">
                <a:solidFill>
                  <a:srgbClr val="002060"/>
                </a:solidFill>
                <a:cs typeface="Calibri"/>
              </a:rPr>
              <a:t>AMB. Practices</a:t>
            </a:r>
          </a:p>
          <a:p>
            <a:r>
              <a:rPr lang="en-US" sz="1200" b="1">
                <a:solidFill>
                  <a:srgbClr val="7030A0"/>
                </a:solidFill>
                <a:cs typeface="Calibri"/>
              </a:rPr>
              <a:t>Leadership</a:t>
            </a:r>
          </a:p>
          <a:p>
            <a:r>
              <a:rPr lang="en-US" sz="1200" b="1">
                <a:solidFill>
                  <a:srgbClr val="7030A0"/>
                </a:solidFill>
                <a:cs typeface="Calibri"/>
              </a:rPr>
              <a:t>      </a:t>
            </a:r>
            <a:r>
              <a:rPr lang="en-US" sz="1200" b="1">
                <a:solidFill>
                  <a:srgbClr val="00B050"/>
                </a:solidFill>
                <a:cs typeface="Calibri"/>
              </a:rPr>
              <a:t>Milestone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9FD25E5-812C-4BB0-BAB1-916C2381964A}"/>
              </a:ext>
            </a:extLst>
          </p:cNvPr>
          <p:cNvSpPr/>
          <p:nvPr/>
        </p:nvSpPr>
        <p:spPr>
          <a:xfrm>
            <a:off x="9163312" y="5648322"/>
            <a:ext cx="2235905" cy="3077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400" b="1">
              <a:solidFill>
                <a:srgbClr val="811FCC"/>
              </a:solidFill>
              <a:cs typeface="Calibri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5BC71E2-817A-43EF-8F32-DE40D1EA9A7C}"/>
              </a:ext>
            </a:extLst>
          </p:cNvPr>
          <p:cNvSpPr>
            <a:spLocks noGrp="1"/>
          </p:cNvSpPr>
          <p:nvPr/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latin typeface="Calibri Light"/>
                <a:cs typeface="Calibri Light"/>
              </a:rPr>
              <a:t>High Level Project Timeline</a:t>
            </a:r>
            <a:endParaRPr lang="en-US"/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E030F0E-DE30-4608-9423-837E23CA0D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83" y="148175"/>
            <a:ext cx="724072" cy="724072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F49AC9BD-EF2E-4DFA-89B0-BBBEA2C98667}"/>
              </a:ext>
            </a:extLst>
          </p:cNvPr>
          <p:cNvSpPr/>
          <p:nvPr/>
        </p:nvSpPr>
        <p:spPr>
          <a:xfrm>
            <a:off x="9419739" y="5428596"/>
            <a:ext cx="2801618" cy="11695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fontAlgn="base"/>
            <a:endParaRPr lang="en-US" sz="1400" b="1">
              <a:solidFill>
                <a:srgbClr val="00B0F0"/>
              </a:solidFill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rgbClr val="811FCC"/>
                </a:solidFill>
              </a:rPr>
              <a:t>Ongoing</a:t>
            </a:r>
            <a:r>
              <a:rPr lang="en-US" sz="1400" b="1">
                <a:solidFill>
                  <a:srgbClr val="811FCC"/>
                </a:solidFill>
                <a:ea typeface="+mn-lt"/>
                <a:cs typeface="+mn-lt"/>
              </a:rPr>
              <a:t> progress oversight</a:t>
            </a:r>
            <a:endParaRPr lang="en-US">
              <a:solidFill>
                <a:srgbClr val="000000"/>
              </a:solidFill>
              <a:ea typeface="+mn-lt"/>
              <a:cs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rgbClr val="002060"/>
                </a:solidFill>
                <a:ea typeface="+mn-lt"/>
                <a:cs typeface="+mn-lt"/>
              </a:rPr>
              <a:t>Follow Future State guiding principles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rgbClr val="002060"/>
                </a:solidFill>
                <a:cs typeface="Calibri"/>
              </a:rPr>
              <a:t>Ongoing Future Training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C902D0-2222-43C9-89D5-928DED0B0AF4}"/>
              </a:ext>
            </a:extLst>
          </p:cNvPr>
          <p:cNvSpPr txBox="1"/>
          <p:nvPr/>
        </p:nvSpPr>
        <p:spPr>
          <a:xfrm>
            <a:off x="385712" y="2393611"/>
            <a:ext cx="2743200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Char char="•"/>
            </a:pPr>
            <a:r>
              <a:rPr lang="en-US" sz="1400" b="1">
                <a:solidFill>
                  <a:schemeClr val="accent1"/>
                </a:solidFill>
                <a:cs typeface="Arial"/>
              </a:rPr>
              <a:t>Clean up by practices</a:t>
            </a:r>
          </a:p>
          <a:p>
            <a:pPr>
              <a:buChar char="•"/>
            </a:pPr>
            <a:r>
              <a:rPr lang="en-US" sz="1400" b="1">
                <a:solidFill>
                  <a:schemeClr val="accent1"/>
                </a:solidFill>
                <a:cs typeface="Arial"/>
              </a:rPr>
              <a:t>Review FS scheduling models</a:t>
            </a:r>
          </a:p>
          <a:p>
            <a:pPr>
              <a:buChar char="•"/>
            </a:pPr>
            <a:r>
              <a:rPr lang="en-US" sz="1400" b="1">
                <a:solidFill>
                  <a:schemeClr val="accent1"/>
                </a:solidFill>
                <a:cs typeface="Arial"/>
              </a:rPr>
              <a:t>Finalize project planning </a:t>
            </a:r>
          </a:p>
          <a:p>
            <a:pPr>
              <a:buChar char="•"/>
            </a:pPr>
            <a:r>
              <a:rPr lang="en-US" sz="1400" b="1">
                <a:solidFill>
                  <a:schemeClr val="accent1"/>
                </a:solidFill>
                <a:cs typeface="Arial"/>
              </a:rPr>
              <a:t>Document and submit FS</a:t>
            </a:r>
          </a:p>
        </p:txBody>
      </p:sp>
      <p:sp>
        <p:nvSpPr>
          <p:cNvPr id="31" name="Star: 5 Points 30">
            <a:extLst>
              <a:ext uri="{FF2B5EF4-FFF2-40B4-BE49-F238E27FC236}">
                <a16:creationId xmlns:a16="http://schemas.microsoft.com/office/drawing/2014/main" id="{76DE0D4C-9756-41D2-BF02-3F904790D840}"/>
              </a:ext>
            </a:extLst>
          </p:cNvPr>
          <p:cNvSpPr/>
          <p:nvPr/>
        </p:nvSpPr>
        <p:spPr>
          <a:xfrm>
            <a:off x="241717" y="3085433"/>
            <a:ext cx="216568" cy="192505"/>
          </a:xfrm>
          <a:prstGeom prst="star5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Star: 5 Points 31">
            <a:extLst>
              <a:ext uri="{FF2B5EF4-FFF2-40B4-BE49-F238E27FC236}">
                <a16:creationId xmlns:a16="http://schemas.microsoft.com/office/drawing/2014/main" id="{912992E7-56FE-4167-8C2E-AA36501DCCBD}"/>
              </a:ext>
            </a:extLst>
          </p:cNvPr>
          <p:cNvSpPr/>
          <p:nvPr/>
        </p:nvSpPr>
        <p:spPr>
          <a:xfrm>
            <a:off x="2531926" y="3270214"/>
            <a:ext cx="216568" cy="192505"/>
          </a:xfrm>
          <a:prstGeom prst="star5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Star: 5 Points 32">
            <a:extLst>
              <a:ext uri="{FF2B5EF4-FFF2-40B4-BE49-F238E27FC236}">
                <a16:creationId xmlns:a16="http://schemas.microsoft.com/office/drawing/2014/main" id="{6F418DC1-4BB0-442C-BB9D-34E92123BEFB}"/>
              </a:ext>
            </a:extLst>
          </p:cNvPr>
          <p:cNvSpPr/>
          <p:nvPr/>
        </p:nvSpPr>
        <p:spPr>
          <a:xfrm>
            <a:off x="4605546" y="4085948"/>
            <a:ext cx="216568" cy="192505"/>
          </a:xfrm>
          <a:prstGeom prst="star5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Star: 5 Points 33">
            <a:extLst>
              <a:ext uri="{FF2B5EF4-FFF2-40B4-BE49-F238E27FC236}">
                <a16:creationId xmlns:a16="http://schemas.microsoft.com/office/drawing/2014/main" id="{A847DF3D-D854-459E-93E3-CFD181E77EAB}"/>
              </a:ext>
            </a:extLst>
          </p:cNvPr>
          <p:cNvSpPr/>
          <p:nvPr/>
        </p:nvSpPr>
        <p:spPr>
          <a:xfrm>
            <a:off x="4605546" y="4498435"/>
            <a:ext cx="216568" cy="192505"/>
          </a:xfrm>
          <a:prstGeom prst="star5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Star: 5 Points 34">
            <a:extLst>
              <a:ext uri="{FF2B5EF4-FFF2-40B4-BE49-F238E27FC236}">
                <a16:creationId xmlns:a16="http://schemas.microsoft.com/office/drawing/2014/main" id="{315BB56C-F324-47AA-8B3E-2FE0695FDF33}"/>
              </a:ext>
            </a:extLst>
          </p:cNvPr>
          <p:cNvSpPr/>
          <p:nvPr/>
        </p:nvSpPr>
        <p:spPr>
          <a:xfrm>
            <a:off x="4605546" y="4906116"/>
            <a:ext cx="216568" cy="192505"/>
          </a:xfrm>
          <a:prstGeom prst="star5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6" name="Star: 5 Points 35">
            <a:extLst>
              <a:ext uri="{FF2B5EF4-FFF2-40B4-BE49-F238E27FC236}">
                <a16:creationId xmlns:a16="http://schemas.microsoft.com/office/drawing/2014/main" id="{3A9FDC12-A257-4AF9-9171-39B9008F326B}"/>
              </a:ext>
            </a:extLst>
          </p:cNvPr>
          <p:cNvSpPr/>
          <p:nvPr/>
        </p:nvSpPr>
        <p:spPr>
          <a:xfrm>
            <a:off x="6944975" y="5493980"/>
            <a:ext cx="216568" cy="192505"/>
          </a:xfrm>
          <a:prstGeom prst="star5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Star: 5 Points 36">
            <a:extLst>
              <a:ext uri="{FF2B5EF4-FFF2-40B4-BE49-F238E27FC236}">
                <a16:creationId xmlns:a16="http://schemas.microsoft.com/office/drawing/2014/main" id="{1194ED87-3A93-4214-AE9B-251D5C985102}"/>
              </a:ext>
            </a:extLst>
          </p:cNvPr>
          <p:cNvSpPr/>
          <p:nvPr/>
        </p:nvSpPr>
        <p:spPr>
          <a:xfrm>
            <a:off x="385712" y="6405642"/>
            <a:ext cx="216568" cy="192505"/>
          </a:xfrm>
          <a:prstGeom prst="star5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61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90C21680-837F-4A10-A5BD-FD89E835D06B}"/>
              </a:ext>
            </a:extLst>
          </p:cNvPr>
          <p:cNvSpPr txBox="1"/>
          <p:nvPr/>
        </p:nvSpPr>
        <p:spPr>
          <a:xfrm>
            <a:off x="9474099" y="4795333"/>
            <a:ext cx="31405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Current process review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  <a:cs typeface="Calibri"/>
              </a:rPr>
              <a:t>Project progress review</a:t>
            </a:r>
            <a:endParaRPr lang="en-US" sz="1600" b="1" i="1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1600" b="1" i="1">
                <a:solidFill>
                  <a:schemeClr val="bg1">
                    <a:lumMod val="95000"/>
                  </a:schemeClr>
                </a:solidFill>
              </a:rPr>
              <a:t>Future State SOPs</a:t>
            </a:r>
            <a:endParaRPr lang="en-US" sz="1600" b="1" i="1">
              <a:solidFill>
                <a:schemeClr val="bg1">
                  <a:lumMod val="95000"/>
                </a:schemeClr>
              </a:solidFill>
              <a:cs typeface="Calibri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5BC71E2-817A-43EF-8F32-DE40D1EA9A7C}"/>
              </a:ext>
            </a:extLst>
          </p:cNvPr>
          <p:cNvSpPr>
            <a:spLocks noGrp="1"/>
          </p:cNvSpPr>
          <p:nvPr/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 i="1">
                <a:latin typeface="Calibri Light"/>
                <a:cs typeface="Calibri Light"/>
              </a:rPr>
              <a:t>Future State Work Queue Implementation Timeline</a:t>
            </a:r>
            <a:endParaRPr lang="en-US"/>
          </a:p>
        </p:txBody>
      </p:sp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E030F0E-DE30-4608-9423-837E23CA0D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83" y="148175"/>
            <a:ext cx="724072" cy="724072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E92152DF-1062-494C-B315-9F3BF7BC8E4D}"/>
              </a:ext>
            </a:extLst>
          </p:cNvPr>
          <p:cNvSpPr txBox="1"/>
          <p:nvPr/>
        </p:nvSpPr>
        <p:spPr>
          <a:xfrm>
            <a:off x="641350" y="908307"/>
            <a:ext cx="10519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The green box illustrates the month and week in which the future state work queues will go-live and every order will only live in one schedulable work queue and one catch-all work queue.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C4E6CD22-2613-400D-97C5-8104ED269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112005"/>
              </p:ext>
            </p:extLst>
          </p:nvPr>
        </p:nvGraphicFramePr>
        <p:xfrm>
          <a:off x="641350" y="1583720"/>
          <a:ext cx="10519968" cy="502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45718">
                  <a:extLst>
                    <a:ext uri="{9D8B030D-6E8A-4147-A177-3AD203B41FA5}">
                      <a16:colId xmlns:a16="http://schemas.microsoft.com/office/drawing/2014/main" val="4128983381"/>
                    </a:ext>
                  </a:extLst>
                </a:gridCol>
                <a:gridCol w="677425">
                  <a:extLst>
                    <a:ext uri="{9D8B030D-6E8A-4147-A177-3AD203B41FA5}">
                      <a16:colId xmlns:a16="http://schemas.microsoft.com/office/drawing/2014/main" val="3679339343"/>
                    </a:ext>
                  </a:extLst>
                </a:gridCol>
                <a:gridCol w="677425">
                  <a:extLst>
                    <a:ext uri="{9D8B030D-6E8A-4147-A177-3AD203B41FA5}">
                      <a16:colId xmlns:a16="http://schemas.microsoft.com/office/drawing/2014/main" val="3370459494"/>
                    </a:ext>
                  </a:extLst>
                </a:gridCol>
                <a:gridCol w="677425">
                  <a:extLst>
                    <a:ext uri="{9D8B030D-6E8A-4147-A177-3AD203B41FA5}">
                      <a16:colId xmlns:a16="http://schemas.microsoft.com/office/drawing/2014/main" val="3678894793"/>
                    </a:ext>
                  </a:extLst>
                </a:gridCol>
                <a:gridCol w="677425">
                  <a:extLst>
                    <a:ext uri="{9D8B030D-6E8A-4147-A177-3AD203B41FA5}">
                      <a16:colId xmlns:a16="http://schemas.microsoft.com/office/drawing/2014/main" val="680564598"/>
                    </a:ext>
                  </a:extLst>
                </a:gridCol>
                <a:gridCol w="677425">
                  <a:extLst>
                    <a:ext uri="{9D8B030D-6E8A-4147-A177-3AD203B41FA5}">
                      <a16:colId xmlns:a16="http://schemas.microsoft.com/office/drawing/2014/main" val="1203676135"/>
                    </a:ext>
                  </a:extLst>
                </a:gridCol>
                <a:gridCol w="677425">
                  <a:extLst>
                    <a:ext uri="{9D8B030D-6E8A-4147-A177-3AD203B41FA5}">
                      <a16:colId xmlns:a16="http://schemas.microsoft.com/office/drawing/2014/main" val="2266699537"/>
                    </a:ext>
                  </a:extLst>
                </a:gridCol>
                <a:gridCol w="677425">
                  <a:extLst>
                    <a:ext uri="{9D8B030D-6E8A-4147-A177-3AD203B41FA5}">
                      <a16:colId xmlns:a16="http://schemas.microsoft.com/office/drawing/2014/main" val="1447139739"/>
                    </a:ext>
                  </a:extLst>
                </a:gridCol>
                <a:gridCol w="677425">
                  <a:extLst>
                    <a:ext uri="{9D8B030D-6E8A-4147-A177-3AD203B41FA5}">
                      <a16:colId xmlns:a16="http://schemas.microsoft.com/office/drawing/2014/main" val="1087054569"/>
                    </a:ext>
                  </a:extLst>
                </a:gridCol>
                <a:gridCol w="677425">
                  <a:extLst>
                    <a:ext uri="{9D8B030D-6E8A-4147-A177-3AD203B41FA5}">
                      <a16:colId xmlns:a16="http://schemas.microsoft.com/office/drawing/2014/main" val="3418300033"/>
                    </a:ext>
                  </a:extLst>
                </a:gridCol>
                <a:gridCol w="677425">
                  <a:extLst>
                    <a:ext uri="{9D8B030D-6E8A-4147-A177-3AD203B41FA5}">
                      <a16:colId xmlns:a16="http://schemas.microsoft.com/office/drawing/2014/main" val="448364923"/>
                    </a:ext>
                  </a:extLst>
                </a:gridCol>
              </a:tblGrid>
              <a:tr h="295263"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en-US" sz="1600" b="1" strike="noStrike">
                          <a:solidFill>
                            <a:schemeClr val="bg1"/>
                          </a:solidFill>
                        </a:rPr>
                        <a:t>Go-Live Month and Week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strike="noStrike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strike="noStrike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010945"/>
                  </a:ext>
                </a:extLst>
              </a:tr>
              <a:tr h="295263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1"/>
                          </a:solidFill>
                        </a:rPr>
                        <a:t>Institutions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1" strike="noStrike">
                          <a:solidFill>
                            <a:schemeClr val="bg1"/>
                          </a:solidFill>
                        </a:rPr>
                        <a:t>Oct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strike="noStrike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strike="noStrike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strike="noStrike">
                          <a:solidFill>
                            <a:schemeClr val="bg1"/>
                          </a:solidFill>
                        </a:rPr>
                        <a:t>Nov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strike="noStrike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strike="noStrike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strike="noStrike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strike="noStrike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strike="noStrike">
                          <a:solidFill>
                            <a:schemeClr val="bg1"/>
                          </a:solidFill>
                        </a:rPr>
                        <a:t>Dec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1" strike="noStrike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970836"/>
                  </a:ext>
                </a:extLst>
              </a:tr>
              <a:tr h="295263">
                <a:tc vMerge="1">
                  <a:txBody>
                    <a:bodyPr/>
                    <a:lstStyle/>
                    <a:p>
                      <a:endParaRPr lang="en-US" sz="16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trike="noStrike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trike="noStrike">
                          <a:solidFill>
                            <a:schemeClr val="bg1"/>
                          </a:solidFill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trike="noStrike">
                          <a:solidFill>
                            <a:schemeClr val="bg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trike="noStrike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trike="noStrike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trike="noStrike">
                          <a:solidFill>
                            <a:schemeClr val="bg1"/>
                          </a:solidFill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trike="noStrike">
                          <a:solidFill>
                            <a:schemeClr val="bg1"/>
                          </a:solidFill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trike="noStrike">
                          <a:solidFill>
                            <a:schemeClr val="bg1"/>
                          </a:solidFill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trike="noStrike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trike="noStrike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2667"/>
                  </a:ext>
                </a:extLst>
              </a:tr>
              <a:tr h="29526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681662"/>
                  </a:ext>
                </a:extLst>
              </a:tr>
              <a:tr h="295263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MVH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827907"/>
                  </a:ext>
                </a:extLst>
              </a:tr>
              <a:tr h="29526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NWH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329946"/>
                  </a:ext>
                </a:extLst>
              </a:tr>
              <a:tr h="2952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CDH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080389"/>
                  </a:ext>
                </a:extLst>
              </a:tr>
              <a:tr h="295263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SRH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63563"/>
                  </a:ext>
                </a:extLst>
              </a:tr>
              <a:tr h="295263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MGBCP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992889"/>
                  </a:ext>
                </a:extLst>
              </a:tr>
              <a:tr h="295263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MEE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322288"/>
                  </a:ext>
                </a:extLst>
              </a:tr>
              <a:tr h="295263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MCL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156415"/>
                  </a:ext>
                </a:extLst>
              </a:tr>
              <a:tr h="295263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WDH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007921"/>
                  </a:ext>
                </a:extLst>
              </a:tr>
              <a:tr h="295263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NSM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502676"/>
                  </a:ext>
                </a:extLst>
              </a:tr>
              <a:tr h="295263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BH*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63326"/>
                  </a:ext>
                </a:extLst>
              </a:tr>
              <a:tr h="295263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MGH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DAD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148219"/>
                  </a:ext>
                </a:extLst>
              </a:tr>
            </a:tbl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C52E7BE7-35A6-43E2-9EBE-791C9D529042}"/>
              </a:ext>
            </a:extLst>
          </p:cNvPr>
          <p:cNvSpPr txBox="1"/>
          <p:nvPr/>
        </p:nvSpPr>
        <p:spPr>
          <a:xfrm>
            <a:off x="8556297" y="3626510"/>
            <a:ext cx="492443" cy="175432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US" sz="2000" b="1">
                <a:solidFill>
                  <a:schemeClr val="bg1"/>
                </a:solidFill>
              </a:rPr>
              <a:t>Holiday Week</a:t>
            </a:r>
          </a:p>
        </p:txBody>
      </p:sp>
    </p:spTree>
    <p:extLst>
      <p:ext uri="{BB962C8B-B14F-4D97-AF65-F5344CB8AC3E}">
        <p14:creationId xmlns:p14="http://schemas.microsoft.com/office/powerpoint/2010/main" val="2593626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F2B5B66-6705-4AC7-9B4B-5DB5CA4160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83" y="148175"/>
            <a:ext cx="724072" cy="724072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A12C438C-3817-4ADF-8514-7D91D4627061}"/>
              </a:ext>
            </a:extLst>
          </p:cNvPr>
          <p:cNvSpPr>
            <a:spLocks noGrp="1"/>
          </p:cNvSpPr>
          <p:nvPr/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>
                <a:latin typeface="Calibri Light"/>
                <a:cs typeface="Calibri Light"/>
              </a:rPr>
              <a:t>Important Updates</a:t>
            </a:r>
            <a:endParaRPr lang="en-US">
              <a:cs typeface="Calibri Ligh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8E2590-EB2B-47A5-9874-E16DF3065CD1}"/>
              </a:ext>
            </a:extLst>
          </p:cNvPr>
          <p:cNvSpPr txBox="1"/>
          <p:nvPr/>
        </p:nvSpPr>
        <p:spPr>
          <a:xfrm>
            <a:off x="239697" y="1122656"/>
            <a:ext cx="11685973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>
                <a:solidFill>
                  <a:sysClr val="windowText" lastClr="000000"/>
                </a:solidFill>
                <a:latin typeface="Calibri"/>
              </a:rPr>
              <a:t>All the practices are divided into either local or central scheduling model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>
                <a:solidFill>
                  <a:sysClr val="windowText" lastClr="000000"/>
                </a:solidFill>
                <a:latin typeface="Calibri"/>
              </a:rPr>
              <a:t>Based on the model, all the imaging orders will route to one WQ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1800">
                <a:solidFill>
                  <a:sysClr val="windowText" lastClr="000000"/>
                </a:solidFill>
                <a:latin typeface="Calibri"/>
              </a:rPr>
              <a:t>All the orders should be touched within 7 days </a:t>
            </a:r>
            <a:endParaRPr lang="en-US">
              <a:solidFill>
                <a:sysClr val="windowText" lastClr="000000"/>
              </a:solidFill>
              <a:latin typeface="Calibri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>
                <a:solidFill>
                  <a:sysClr val="windowText" lastClr="000000"/>
                </a:solidFill>
                <a:latin typeface="Calibri"/>
              </a:rPr>
              <a:t>Orders will populate the WQ and Dashboard based on the WQ scheduling window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1800">
                <a:solidFill>
                  <a:sysClr val="windowText" lastClr="000000"/>
                </a:solidFill>
                <a:latin typeface="Calibri"/>
              </a:rPr>
              <a:t>Expect dates are required on </a:t>
            </a:r>
            <a:r>
              <a:rPr lang="en-US">
                <a:solidFill>
                  <a:sysClr val="windowText" lastClr="000000"/>
                </a:solidFill>
                <a:latin typeface="Calibri"/>
              </a:rPr>
              <a:t>all imaging o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rders.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1800">
                <a:solidFill>
                  <a:sysClr val="windowText" lastClr="000000"/>
                </a:solidFill>
                <a:latin typeface="Calibri"/>
              </a:rPr>
              <a:t>Future state scheduling workflow and responsibility will start on go live 12/13. </a:t>
            </a:r>
            <a:r>
              <a:rPr lang="en-US">
                <a:solidFill>
                  <a:sysClr val="windowText" lastClr="000000"/>
                </a:solidFill>
                <a:latin typeface="Calibri"/>
              </a:rPr>
              <a:t>Till that time, all the practices need to follow the current scheduling workflow and protocol</a:t>
            </a:r>
            <a:endParaRPr lang="en-US" b="1"/>
          </a:p>
          <a:p>
            <a:r>
              <a:rPr lang="en-US" sz="1000" b="1"/>
              <a:t>  </a:t>
            </a:r>
            <a:br>
              <a:rPr lang="en-US" b="1"/>
            </a:br>
            <a:r>
              <a:rPr lang="en-US" b="1"/>
              <a:t>Ambulatory Blueprint website</a:t>
            </a:r>
          </a:p>
          <a:p>
            <a:pPr lvl="1"/>
            <a:r>
              <a:rPr lang="en-US"/>
              <a:t>Linked </a:t>
            </a:r>
            <a:r>
              <a:rPr lang="en-US">
                <a:hlinkClick r:id="rId3"/>
              </a:rPr>
              <a:t>here</a:t>
            </a:r>
            <a:r>
              <a:rPr lang="en-US"/>
              <a:t>. Review the site for helpful resources, tip sheets, FAQs, pulse call slides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en-US" sz="1800">
              <a:solidFill>
                <a:sysClr val="windowText" lastClr="000000"/>
              </a:solidFill>
              <a:latin typeface="Calibri"/>
            </a:endParaRPr>
          </a:p>
        </p:txBody>
      </p:sp>
      <p:graphicFrame>
        <p:nvGraphicFramePr>
          <p:cNvPr id="34" name="Diagram 33">
            <a:extLst>
              <a:ext uri="{FF2B5EF4-FFF2-40B4-BE49-F238E27FC236}">
                <a16:creationId xmlns:a16="http://schemas.microsoft.com/office/drawing/2014/main" id="{EBF01D2E-B609-4710-87CD-243C64E1BC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8815189"/>
              </p:ext>
            </p:extLst>
          </p:nvPr>
        </p:nvGraphicFramePr>
        <p:xfrm>
          <a:off x="747696" y="1872799"/>
          <a:ext cx="10174796" cy="7097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FADFC33-CF86-47AB-936D-1B09834BADCB}"/>
              </a:ext>
            </a:extLst>
          </p:cNvPr>
          <p:cNvSpPr txBox="1"/>
          <p:nvPr/>
        </p:nvSpPr>
        <p:spPr>
          <a:xfrm>
            <a:off x="1145221" y="6514012"/>
            <a:ext cx="2308194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>
                <a:solidFill>
                  <a:srgbClr val="FF0000"/>
                </a:solidFill>
              </a:rPr>
              <a:t>Dashboard Access: VPs, EDs and ADs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68D1E5-ED05-4780-A4CF-906580D9A5EE}"/>
              </a:ext>
            </a:extLst>
          </p:cNvPr>
          <p:cNvSpPr/>
          <p:nvPr/>
        </p:nvSpPr>
        <p:spPr>
          <a:xfrm>
            <a:off x="239697" y="4053989"/>
            <a:ext cx="2886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/>
              <a:t>Key System Level Resources: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148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F2B5B66-6705-4AC7-9B4B-5DB5CA4160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83" y="148175"/>
            <a:ext cx="724072" cy="724072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A12C438C-3817-4ADF-8514-7D91D4627061}"/>
              </a:ext>
            </a:extLst>
          </p:cNvPr>
          <p:cNvSpPr>
            <a:spLocks noGrp="1"/>
          </p:cNvSpPr>
          <p:nvPr/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endParaRPr lang="en-US">
              <a:cs typeface="Calibri Light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93EFF12-4F89-44AE-A202-E09965DD7EEE}"/>
              </a:ext>
            </a:extLst>
          </p:cNvPr>
          <p:cNvSpPr>
            <a:spLocks noGrp="1"/>
          </p:cNvSpPr>
          <p:nvPr/>
        </p:nvSpPr>
        <p:spPr bwMode="auto">
          <a:xfrm>
            <a:off x="823455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>
                <a:latin typeface="Calibri Light"/>
                <a:cs typeface="Calibri Light"/>
              </a:rPr>
              <a:t>Next Steps/Training Plan</a:t>
            </a:r>
            <a:endParaRPr lang="en-US">
              <a:cs typeface="Calibri Ligh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F32FA5-C14C-4F0C-8BDD-912FE4E6F6CA}"/>
              </a:ext>
            </a:extLst>
          </p:cNvPr>
          <p:cNvSpPr txBox="1"/>
          <p:nvPr/>
        </p:nvSpPr>
        <p:spPr>
          <a:xfrm>
            <a:off x="988290" y="1161509"/>
            <a:ext cx="10215419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>
                <a:cs typeface="Calibri" panose="020F0502020204030204"/>
              </a:rPr>
              <a:t>1. Clean Up by Practices:</a:t>
            </a:r>
          </a:p>
          <a:p>
            <a:pPr lvl="1"/>
            <a:r>
              <a:rPr lang="en-US">
                <a:cs typeface="Calibri" panose="020F0502020204030204"/>
              </a:rPr>
              <a:t>AM liaison team members will continue to share progress weekly for the clean up efforts of unscheduled radiology orders by practices </a:t>
            </a:r>
          </a:p>
          <a:p>
            <a:endParaRPr lang="en-US" b="1"/>
          </a:p>
          <a:p>
            <a:r>
              <a:rPr lang="en-US" b="1"/>
              <a:t>2. Training Plan</a:t>
            </a:r>
          </a:p>
          <a:p>
            <a:pPr lvl="1"/>
            <a:r>
              <a:rPr lang="en-US"/>
              <a:t>HealthStream Training modules </a:t>
            </a:r>
          </a:p>
          <a:p>
            <a:pPr lvl="2"/>
            <a:r>
              <a:rPr lang="en-US"/>
              <a:t>For providers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/>
              <a:t>General overview of the scheduling models, Expect vs expired date</a:t>
            </a:r>
          </a:p>
          <a:p>
            <a:pPr lvl="2"/>
            <a:r>
              <a:rPr lang="en-US"/>
              <a:t>For Schedulers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/>
              <a:t>General overview of the scheduling models and practice expectations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/>
              <a:t>WQ management and scheduling workflow </a:t>
            </a:r>
          </a:p>
          <a:p>
            <a:pPr lvl="1"/>
            <a:r>
              <a:rPr lang="en-US"/>
              <a:t>Important Dates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/>
              <a:t>October 22 – AM team will finalize training modules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/>
              <a:t>November 1 – Training material will be available to practices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/>
              <a:t>November 30 – Local practice schedulers to complete the training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>
              <a:sym typeface="Wingdings" panose="05000000000000000000" pitchFamily="2" charset="2"/>
            </a:endParaRPr>
          </a:p>
          <a:p>
            <a:r>
              <a:rPr lang="en-US" b="1">
                <a:sym typeface="Wingdings" panose="05000000000000000000" pitchFamily="2" charset="2"/>
              </a:rPr>
              <a:t>3. Communication Plan</a:t>
            </a:r>
            <a:r>
              <a:rPr lang="en-US">
                <a:sym typeface="Wingdings" panose="05000000000000000000" pitchFamily="2" charset="2"/>
              </a:rPr>
              <a:t>: 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AM team will also continue to communicate, socialize the future state scheduling model and practice expectations during different meetings. Liaisons team members will provide resources and support.</a:t>
            </a:r>
            <a:r>
              <a:rPr lang="en-US" b="1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69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225A9-A7E8-465D-A659-A1CB0EBE8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4408" y="340652"/>
            <a:ext cx="9309207" cy="933450"/>
          </a:xfrm>
        </p:spPr>
        <p:txBody>
          <a:bodyPr/>
          <a:lstStyle/>
          <a:p>
            <a:r>
              <a:rPr lang="en-US"/>
              <a:t>Ambulatory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B328F6-6CC5-46FA-9A02-B6C7454BBC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1237" y="1937101"/>
            <a:ext cx="5912561" cy="369332"/>
          </a:xfrm>
        </p:spPr>
        <p:txBody>
          <a:bodyPr/>
          <a:lstStyle/>
          <a:p>
            <a:r>
              <a:rPr lang="en-US" b="1">
                <a:latin typeface="Calibri Light"/>
                <a:cs typeface="Calibri Light"/>
              </a:rPr>
              <a:t>Unscheduled Radiology Orders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4735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4267310-F4E2-492E-82D4-6FFD74FE7C71}"/>
              </a:ext>
            </a:extLst>
          </p:cNvPr>
          <p:cNvSpPr txBox="1"/>
          <p:nvPr/>
        </p:nvSpPr>
        <p:spPr>
          <a:xfrm>
            <a:off x="757287" y="1030576"/>
            <a:ext cx="10677426" cy="3970318"/>
          </a:xfrm>
          <a:prstGeom prst="rect">
            <a:avLst/>
          </a:prstGeom>
          <a:noFill/>
          <a:ln w="3175"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endParaRPr lang="en-US"/>
          </a:p>
          <a:p>
            <a:endParaRPr lang="en-US"/>
          </a:p>
          <a:p>
            <a:endParaRPr lang="en-US">
              <a:cs typeface="Calibri"/>
            </a:endParaRPr>
          </a:p>
          <a:p>
            <a:pPr marL="800100" lvl="1" indent="-342900">
              <a:buFont typeface="Wingdings"/>
              <a:buChar char="§"/>
            </a:pPr>
            <a:r>
              <a:rPr lang="en-US" sz="2000">
                <a:cs typeface="Calibri"/>
              </a:rPr>
              <a:t>Project Overview</a:t>
            </a:r>
          </a:p>
          <a:p>
            <a:pPr marL="800100" lvl="1" indent="-342900">
              <a:buFont typeface="Wingdings"/>
              <a:buChar char="§"/>
            </a:pPr>
            <a:r>
              <a:rPr lang="en-US" sz="2000">
                <a:cs typeface="Calibri"/>
              </a:rPr>
              <a:t>Clean up </a:t>
            </a:r>
          </a:p>
          <a:p>
            <a:pPr marL="800100" lvl="1" indent="-342900">
              <a:buFont typeface="Wingdings"/>
              <a:buChar char="§"/>
            </a:pPr>
            <a:r>
              <a:rPr lang="en-US" sz="2000">
                <a:cs typeface="Calibri"/>
              </a:rPr>
              <a:t>Future State</a:t>
            </a:r>
          </a:p>
          <a:p>
            <a:pPr marL="1200150" lvl="2" indent="-285750">
              <a:buFont typeface="Courier New"/>
              <a:buChar char="o"/>
            </a:pPr>
            <a:r>
              <a:rPr lang="en-US">
                <a:cs typeface="Calibri" panose="020F0502020204030204"/>
              </a:rPr>
              <a:t>Dashboard </a:t>
            </a:r>
          </a:p>
          <a:p>
            <a:pPr marL="1200150" lvl="2" indent="-285750">
              <a:buFont typeface="Courier New"/>
              <a:buChar char="o"/>
            </a:pPr>
            <a:r>
              <a:rPr lang="en-US">
                <a:cs typeface="Calibri" panose="020F0502020204030204"/>
              </a:rPr>
              <a:t>Metric Measurement, Scheduling Workflow, Scheduling model</a:t>
            </a:r>
          </a:p>
          <a:p>
            <a:pPr marL="1200150" lvl="2" indent="-285750">
              <a:buFont typeface="Courier New"/>
              <a:buChar char="o"/>
            </a:pPr>
            <a:r>
              <a:rPr lang="en-US">
                <a:cs typeface="Calibri" panose="020F0502020204030204"/>
              </a:rPr>
              <a:t>Guiding principles</a:t>
            </a:r>
          </a:p>
          <a:p>
            <a:pPr marL="1200150" lvl="2" indent="-285750">
              <a:buFont typeface="Courier New"/>
              <a:buChar char="o"/>
            </a:pPr>
            <a:r>
              <a:rPr lang="en-US">
                <a:cs typeface="Calibri" panose="020F0502020204030204"/>
              </a:rPr>
              <a:t>High Level Project Timeline</a:t>
            </a:r>
          </a:p>
          <a:p>
            <a:pPr marL="742950" lvl="1" indent="-285750">
              <a:buFont typeface="Wingdings"/>
              <a:buChar char="§"/>
            </a:pPr>
            <a:r>
              <a:rPr lang="en-US">
                <a:cs typeface="Calibri" panose="020F0502020204030204"/>
              </a:rPr>
              <a:t>Resources</a:t>
            </a:r>
          </a:p>
          <a:p>
            <a:pPr marL="742950" lvl="1" indent="-285750">
              <a:buFont typeface="Wingdings"/>
              <a:buChar char="§"/>
            </a:pPr>
            <a:r>
              <a:rPr lang="en-US">
                <a:cs typeface="Calibri" panose="020F0502020204030204"/>
              </a:rPr>
              <a:t>Important System Updates </a:t>
            </a:r>
          </a:p>
          <a:p>
            <a:pPr marL="742950" lvl="1" indent="-285750">
              <a:buFont typeface="Wingdings"/>
              <a:buChar char="§"/>
            </a:pPr>
            <a:r>
              <a:rPr lang="en-US">
                <a:cs typeface="Calibri" panose="020F0502020204030204"/>
              </a:rPr>
              <a:t>Next steps</a:t>
            </a:r>
          </a:p>
          <a:p>
            <a:endParaRPr lang="en-US" sz="100">
              <a:cs typeface="Calibri" panose="020F0502020204030204"/>
            </a:endParaRPr>
          </a:p>
          <a:p>
            <a:endParaRPr lang="en-US" sz="100">
              <a:cs typeface="Calibri" panose="020F0502020204030204"/>
            </a:endParaRPr>
          </a:p>
          <a:p>
            <a:endParaRPr lang="en-US" sz="100">
              <a:cs typeface="Calibri" panose="020F0502020204030204"/>
            </a:endParaRPr>
          </a:p>
          <a:p>
            <a:endParaRPr lang="en-US" sz="100">
              <a:cs typeface="Calibri" panose="020F0502020204030204"/>
            </a:endParaRPr>
          </a:p>
          <a:p>
            <a:endParaRPr lang="en-US" sz="100">
              <a:cs typeface="Calibri" panose="020F0502020204030204"/>
            </a:endParaRPr>
          </a:p>
          <a:p>
            <a:endParaRPr lang="en-US" sz="100">
              <a:cs typeface="Calibri" panose="020F0502020204030204"/>
            </a:endParaRPr>
          </a:p>
          <a:p>
            <a:endParaRPr lang="en-US" sz="100">
              <a:cs typeface="Calibri" panose="020F0502020204030204"/>
            </a:endParaRPr>
          </a:p>
          <a:p>
            <a:endParaRPr lang="en-US" sz="100">
              <a:cs typeface="Calibri" panose="020F0502020204030204"/>
            </a:endParaRPr>
          </a:p>
          <a:p>
            <a:endParaRPr lang="en-US" sz="100">
              <a:cs typeface="Calibri" panose="020F0502020204030204"/>
            </a:endParaRPr>
          </a:p>
          <a:p>
            <a:endParaRPr lang="en-US" sz="100">
              <a:cs typeface="Calibri" panose="020F0502020204030204"/>
            </a:endParaRPr>
          </a:p>
          <a:p>
            <a:endParaRPr lang="en-US" sz="100">
              <a:cs typeface="Calibri" panose="020F0502020204030204"/>
            </a:endParaRPr>
          </a:p>
          <a:p>
            <a:endParaRPr lang="en-US" sz="100">
              <a:cs typeface="Calibri" panose="020F0502020204030204"/>
            </a:endParaRP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80A75276-B927-4DCE-869C-921FE40460ED}"/>
              </a:ext>
            </a:extLst>
          </p:cNvPr>
          <p:cNvSpPr txBox="1">
            <a:spLocks/>
          </p:cNvSpPr>
          <p:nvPr/>
        </p:nvSpPr>
        <p:spPr bwMode="auto">
          <a:xfrm>
            <a:off x="391062" y="171833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endParaRPr lang="en-US" i="1"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9190E32-0E23-4360-A072-0125AF335AA9}"/>
              </a:ext>
            </a:extLst>
          </p:cNvPr>
          <p:cNvSpPr>
            <a:spLocks noGrp="1"/>
          </p:cNvSpPr>
          <p:nvPr/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>
                <a:latin typeface="Calibri Light"/>
                <a:cs typeface="Calibri Light"/>
              </a:rPr>
              <a:t>Agenda</a:t>
            </a:r>
            <a:endParaRPr lang="en-US"/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F2B5B66-6705-4AC7-9B4B-5DB5CA4160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83" y="148175"/>
            <a:ext cx="724072" cy="72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639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5">
            <a:extLst>
              <a:ext uri="{FF2B5EF4-FFF2-40B4-BE49-F238E27FC236}">
                <a16:creationId xmlns:a16="http://schemas.microsoft.com/office/drawing/2014/main" id="{B9B6714B-7C67-4A66-8466-CB6487A4EE5E}"/>
              </a:ext>
            </a:extLst>
          </p:cNvPr>
          <p:cNvSpPr/>
          <p:nvPr/>
        </p:nvSpPr>
        <p:spPr bwMode="gray">
          <a:xfrm>
            <a:off x="690290" y="1046395"/>
            <a:ext cx="5038823" cy="1210102"/>
          </a:xfrm>
          <a:prstGeom prst="round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463675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Problem Statement</a:t>
            </a:r>
          </a:p>
          <a:p>
            <a:pPr algn="ctr" defTabSz="1463675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>
                <a:solidFill>
                  <a:srgbClr val="000000"/>
                </a:solidFill>
              </a:rPr>
              <a:t>There are ~160k unscheduled 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Radiology orders across MGB and 90k across </a:t>
            </a:r>
            <a:r>
              <a:rPr lang="en-US" sz="1400">
                <a:solidFill>
                  <a:srgbClr val="000000"/>
                </a:solidFill>
                <a:latin typeface="Calibri"/>
              </a:rPr>
              <a:t>MGH, 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which creates a significant quality and patient safety risk.</a:t>
            </a:r>
            <a:r>
              <a:rPr lang="en-US" sz="1400">
                <a:solidFill>
                  <a:srgbClr val="000000"/>
                </a:solidFill>
                <a:latin typeface="Calibri"/>
              </a:rPr>
              <a:t> </a:t>
            </a:r>
            <a:endParaRPr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ctr" defTabSz="1463675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sng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5F5C2E09-354F-48A2-A4C2-EF912D476CA7}"/>
              </a:ext>
            </a:extLst>
          </p:cNvPr>
          <p:cNvSpPr/>
          <p:nvPr/>
        </p:nvSpPr>
        <p:spPr bwMode="gray">
          <a:xfrm rot="5400000">
            <a:off x="4405212" y="2428300"/>
            <a:ext cx="3486965" cy="374859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14636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4EBC4F79-5671-4E1F-9451-BA39085CAF7C}"/>
              </a:ext>
            </a:extLst>
          </p:cNvPr>
          <p:cNvSpPr/>
          <p:nvPr/>
        </p:nvSpPr>
        <p:spPr bwMode="gray">
          <a:xfrm>
            <a:off x="690286" y="2311920"/>
            <a:ext cx="5038827" cy="1939014"/>
          </a:xfrm>
          <a:prstGeom prst="roundRect">
            <a:avLst/>
          </a:prstGeom>
          <a:noFill/>
          <a:ln w="31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u="sng"/>
              <a:t>Root Cause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Orders themselves may not contain accurate or complete data to schedule from due to onerous order entry workflows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/>
              <a:t>Ambulatory clinic Work queues not actively worked due to unclear expectations/accountability, inaccuracy/incorrect and/or volume of orders, or competing demand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/>
              <a:t>All scheduling by ambulatory clinic support staff</a:t>
            </a:r>
            <a:endParaRPr kumimoji="0" lang="en-US" sz="14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0BA2F675-E129-4EA8-A096-D1148474BB38}"/>
              </a:ext>
            </a:extLst>
          </p:cNvPr>
          <p:cNvSpPr txBox="1">
            <a:spLocks/>
          </p:cNvSpPr>
          <p:nvPr/>
        </p:nvSpPr>
        <p:spPr>
          <a:xfrm>
            <a:off x="770761" y="4804741"/>
            <a:ext cx="5272545" cy="1546638"/>
          </a:xfrm>
          <a:prstGeom prst="rect">
            <a:avLst/>
          </a:prstGeom>
          <a:ln w="3175">
            <a:solidFill>
              <a:schemeClr val="accent1"/>
            </a:solidFill>
          </a:ln>
        </p:spPr>
        <p:txBody>
          <a:bodyPr vert="horz" lIns="91440" tIns="45720" rIns="91440" bIns="45720" anchor="t">
            <a:noAutofit/>
          </a:bodyPr>
          <a:lstStyle>
            <a:lvl1pPr marL="231775" indent="-231775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•"/>
              <a:defRPr kumimoji="0" sz="18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282575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–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2pPr>
            <a:lvl3pPr marL="973138" indent="-227013" algn="l" rtl="0" eaLnBrk="1" latinLnBrk="0" hangingPunct="1">
              <a:spcBef>
                <a:spcPts val="600"/>
              </a:spcBef>
              <a:buClrTx/>
              <a:buSzPct val="100000"/>
              <a:buFont typeface="Palatino Linotype" pitchFamily="18" charset="0"/>
              <a:buChar char="»"/>
              <a:defRPr kumimoji="0" sz="14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3pPr>
            <a:lvl4pPr marL="1374775" indent="-292100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–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4pPr>
            <a:lvl5pPr marL="1711325" indent="-227013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•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en-US" sz="1400" b="1" u="sng">
                <a:solidFill>
                  <a:srgbClr val="000000"/>
                </a:solidFill>
                <a:latin typeface="Calibri"/>
              </a:rPr>
              <a:t>Phase 1 – Clean-up of Backlog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endParaRPr kumimoji="0" lang="en-US" sz="14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Schedule, defer or cancel (as appropriate) existing Radiology unscheduled orders across </a:t>
            </a:r>
            <a:r>
              <a:rPr lang="en-US" sz="1400">
                <a:solidFill>
                  <a:srgbClr val="000000"/>
                </a:solidFill>
                <a:latin typeface="Calibri"/>
              </a:rPr>
              <a:t>MGH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Educate practices on best approach to clean up existing queues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Measure progress against resolution of backlog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14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" name="Table 13">
            <a:extLst>
              <a:ext uri="{FF2B5EF4-FFF2-40B4-BE49-F238E27FC236}">
                <a16:creationId xmlns:a16="http://schemas.microsoft.com/office/drawing/2014/main" id="{77ED6321-DDF9-466A-99D2-596B9BD4A4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7614"/>
              </p:ext>
            </p:extLst>
          </p:nvPr>
        </p:nvGraphicFramePr>
        <p:xfrm>
          <a:off x="6376381" y="1139073"/>
          <a:ext cx="5056924" cy="2811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8688">
                  <a:extLst>
                    <a:ext uri="{9D8B030D-6E8A-4147-A177-3AD203B41FA5}">
                      <a16:colId xmlns:a16="http://schemas.microsoft.com/office/drawing/2014/main" val="2737914647"/>
                    </a:ext>
                  </a:extLst>
                </a:gridCol>
                <a:gridCol w="1078491">
                  <a:extLst>
                    <a:ext uri="{9D8B030D-6E8A-4147-A177-3AD203B41FA5}">
                      <a16:colId xmlns:a16="http://schemas.microsoft.com/office/drawing/2014/main" val="3401258744"/>
                    </a:ext>
                  </a:extLst>
                </a:gridCol>
                <a:gridCol w="1029745">
                  <a:extLst>
                    <a:ext uri="{9D8B030D-6E8A-4147-A177-3AD203B41FA5}">
                      <a16:colId xmlns:a16="http://schemas.microsoft.com/office/drawing/2014/main" val="2542856260"/>
                    </a:ext>
                  </a:extLst>
                </a:gridCol>
              </a:tblGrid>
              <a:tr h="541484">
                <a:tc>
                  <a:txBody>
                    <a:bodyPr/>
                    <a:lstStyle/>
                    <a:p>
                      <a:r>
                        <a:rPr lang="en-US" sz="1400"/>
                        <a:t>Goals/Metrics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Target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Status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772703"/>
                  </a:ext>
                </a:extLst>
              </a:tr>
              <a:tr h="756595">
                <a:tc>
                  <a:txBody>
                    <a:bodyPr/>
                    <a:lstStyle/>
                    <a:p>
                      <a:r>
                        <a:rPr kumimoji="0" lang="en-US" sz="1400" b="0" i="0" u="sng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Clean-up: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Number of Unscheduled Radiology Orders within 3 months </a:t>
                      </a:r>
                      <a:r>
                        <a:rPr lang="en-US" sz="1400"/>
                        <a:t>(August 2021)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Reduced by 50%</a:t>
                      </a:r>
                      <a:endParaRPr lang="en-US" sz="140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highlight>
                            <a:srgbClr val="FFFF00"/>
                          </a:highlight>
                        </a:rPr>
                        <a:t>Achieved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3644285"/>
                  </a:ext>
                </a:extLst>
              </a:tr>
              <a:tr h="756595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400" b="0" i="0" u="sng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Clean-up: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Number of Unscheduled Radiology Orders within 6 months (November 2021)</a:t>
                      </a:r>
                      <a:r>
                        <a:rPr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4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Reduced by 100%</a:t>
                      </a:r>
                      <a:endParaRPr lang="en-US" sz="140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highlight>
                            <a:srgbClr val="FFFF00"/>
                          </a:highlight>
                        </a:rPr>
                        <a:t>In-Progress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2518344"/>
                  </a:ext>
                </a:extLst>
              </a:tr>
              <a:tr h="756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sng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Future State:</a:t>
                      </a:r>
                      <a:r>
                        <a:rPr kumimoji="0" lang="en-US" sz="14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All orders are touched within 7 days</a:t>
                      </a:r>
                      <a:endParaRPr lang="en-US" sz="1400" i="1">
                        <a:highlight>
                          <a:srgbClr val="FFFF00"/>
                        </a:highlight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highlight>
                            <a:srgbClr val="FFFF00"/>
                          </a:highlight>
                        </a:rPr>
                        <a:t>In-Progress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7210821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E10D657-29DB-4534-91A2-5ECABDCDF8FC}"/>
              </a:ext>
            </a:extLst>
          </p:cNvPr>
          <p:cNvSpPr>
            <a:spLocks noGrp="1"/>
          </p:cNvSpPr>
          <p:nvPr/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>
                <a:latin typeface="Calibri Light"/>
                <a:cs typeface="Calibri Light"/>
              </a:rPr>
              <a:t>Project Overview</a:t>
            </a:r>
            <a:endParaRPr lang="en-US"/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953036C-6066-44E9-BD9E-A38120FDC2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83" y="148175"/>
            <a:ext cx="724072" cy="724072"/>
          </a:xfrm>
          <a:prstGeom prst="rect">
            <a:avLst/>
          </a:prstGeom>
        </p:spPr>
      </p:pic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C507E7CC-9812-4E48-8026-41B3617DCD79}"/>
              </a:ext>
            </a:extLst>
          </p:cNvPr>
          <p:cNvSpPr txBox="1">
            <a:spLocks/>
          </p:cNvSpPr>
          <p:nvPr/>
        </p:nvSpPr>
        <p:spPr>
          <a:xfrm>
            <a:off x="6148694" y="4804741"/>
            <a:ext cx="5272545" cy="1546638"/>
          </a:xfrm>
          <a:prstGeom prst="rect">
            <a:avLst/>
          </a:prstGeom>
          <a:ln w="3175">
            <a:solidFill>
              <a:schemeClr val="accent1"/>
            </a:solidFill>
          </a:ln>
        </p:spPr>
        <p:txBody>
          <a:bodyPr vert="horz" lIns="91440" tIns="45720" rIns="91440" bIns="45720" anchor="t">
            <a:noAutofit/>
          </a:bodyPr>
          <a:lstStyle>
            <a:lvl1pPr marL="231775" indent="-231775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•"/>
              <a:defRPr kumimoji="0" sz="18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282575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–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2pPr>
            <a:lvl3pPr marL="973138" indent="-227013" algn="l" rtl="0" eaLnBrk="1" latinLnBrk="0" hangingPunct="1">
              <a:spcBef>
                <a:spcPts val="600"/>
              </a:spcBef>
              <a:buClrTx/>
              <a:buSzPct val="100000"/>
              <a:buFont typeface="Palatino Linotype" pitchFamily="18" charset="0"/>
              <a:buChar char="»"/>
              <a:defRPr kumimoji="0" sz="14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3pPr>
            <a:lvl4pPr marL="1374775" indent="-292100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–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4pPr>
            <a:lvl5pPr marL="1711325" indent="-227013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•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1400" b="1" u="sng">
                <a:latin typeface="+mn-lt"/>
              </a:rPr>
              <a:t>Phase 2 – Develop Future State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1400" b="1" u="sng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en-US" sz="1400">
                <a:latin typeface="+mn-lt"/>
              </a:rPr>
              <a:t>Implement a standardized operating procedure across the system to prevent the re-accumulation of unscheduled orders</a:t>
            </a:r>
          </a:p>
          <a:p>
            <a:pPr>
              <a:spcBef>
                <a:spcPts val="0"/>
              </a:spcBef>
            </a:pPr>
            <a:r>
              <a:rPr lang="en-US" sz="1400">
                <a:latin typeface="+mn-lt"/>
              </a:rPr>
              <a:t>Ensuring new processes are sustained for future orders</a:t>
            </a:r>
          </a:p>
          <a:p>
            <a:pPr>
              <a:spcBef>
                <a:spcPts val="0"/>
              </a:spcBef>
            </a:pPr>
            <a:r>
              <a:rPr lang="en-US" sz="1400">
                <a:latin typeface="+mn-lt"/>
              </a:rPr>
              <a:t>Improve EPIC functionality to enhance future workflow model</a:t>
            </a:r>
          </a:p>
          <a:p>
            <a:pPr>
              <a:spcBef>
                <a:spcPts val="0"/>
              </a:spcBef>
            </a:pPr>
            <a:r>
              <a:rPr lang="en-US" sz="1400">
                <a:latin typeface="+mn-lt"/>
              </a:rPr>
              <a:t>Develop metrics to ensure accountability across organization</a:t>
            </a:r>
            <a:endParaRPr lang="en-US" sz="1400" b="1"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endParaRPr kumimoji="0" lang="en-US" sz="1000" b="1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238B24FE-E97E-4B95-B93C-CC7902E2EC3A}"/>
              </a:ext>
            </a:extLst>
          </p:cNvPr>
          <p:cNvSpPr txBox="1">
            <a:spLocks/>
          </p:cNvSpPr>
          <p:nvPr/>
        </p:nvSpPr>
        <p:spPr>
          <a:xfrm>
            <a:off x="770761" y="4420813"/>
            <a:ext cx="10650478" cy="38124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txBody>
          <a:bodyPr vert="horz" lIns="91440" tIns="45720" rIns="91440" bIns="45720" anchor="ctr">
            <a:noAutofit/>
          </a:bodyPr>
          <a:lstStyle>
            <a:lvl1pPr marL="231775" indent="-231775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•"/>
              <a:defRPr kumimoji="0" sz="18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1pPr>
            <a:lvl2pPr marL="628650" indent="-282575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–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2pPr>
            <a:lvl3pPr marL="973138" indent="-227013" algn="l" rtl="0" eaLnBrk="1" latinLnBrk="0" hangingPunct="1">
              <a:spcBef>
                <a:spcPts val="600"/>
              </a:spcBef>
              <a:buClrTx/>
              <a:buSzPct val="100000"/>
              <a:buFont typeface="Palatino Linotype" pitchFamily="18" charset="0"/>
              <a:buChar char="»"/>
              <a:defRPr kumimoji="0" sz="14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3pPr>
            <a:lvl4pPr marL="1374775" indent="-292100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–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4pPr>
            <a:lvl5pPr marL="1711325" indent="-227013" algn="l" rtl="0" eaLnBrk="1" latinLnBrk="0" hangingPunct="1">
              <a:spcBef>
                <a:spcPts val="600"/>
              </a:spcBef>
              <a:buClrTx/>
              <a:buSzPct val="100000"/>
              <a:buFont typeface="Arial" pitchFamily="34" charset="0"/>
              <a:buChar char="•"/>
              <a:defRPr kumimoji="0" sz="1600" kern="1200">
                <a:solidFill>
                  <a:schemeClr val="tx1"/>
                </a:solidFill>
                <a:latin typeface="Palatino Linotype" pitchFamily="18" charset="0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High Level Approach</a:t>
            </a:r>
          </a:p>
        </p:txBody>
      </p:sp>
    </p:spTree>
    <p:extLst>
      <p:ext uri="{BB962C8B-B14F-4D97-AF65-F5344CB8AC3E}">
        <p14:creationId xmlns:p14="http://schemas.microsoft.com/office/powerpoint/2010/main" val="1326991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ADED6B55-C9FC-4208-853C-4FD83B00A5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0810039"/>
              </p:ext>
            </p:extLst>
          </p:nvPr>
        </p:nvGraphicFramePr>
        <p:xfrm>
          <a:off x="4938975" y="872247"/>
          <a:ext cx="3459207" cy="5503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F65B344C-1A17-4982-8C47-9B4410803A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7765403"/>
              </p:ext>
            </p:extLst>
          </p:nvPr>
        </p:nvGraphicFramePr>
        <p:xfrm>
          <a:off x="8506674" y="872246"/>
          <a:ext cx="3459207" cy="5503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4B58E4D2-068F-4CF1-A38A-8F419BC06CAF}"/>
              </a:ext>
            </a:extLst>
          </p:cNvPr>
          <p:cNvSpPr>
            <a:spLocks noGrp="1"/>
          </p:cNvSpPr>
          <p:nvPr/>
        </p:nvSpPr>
        <p:spPr bwMode="auto">
          <a:xfrm>
            <a:off x="890546" y="138469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>
                <a:latin typeface="Calibri Light"/>
                <a:cs typeface="Calibri Light"/>
              </a:rPr>
              <a:t>Clean Up Status</a:t>
            </a:r>
            <a:endParaRPr lang="en-US"/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90AE2D8-5EEB-42B7-AFE4-2AE5F0D5C52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83" y="148175"/>
            <a:ext cx="724072" cy="724072"/>
          </a:xfrm>
          <a:prstGeom prst="rect">
            <a:avLst/>
          </a:prstGeom>
        </p:spPr>
      </p:pic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5AA0C4D6-430D-42C4-81CD-07D5F2CC643F}"/>
              </a:ext>
            </a:extLst>
          </p:cNvPr>
          <p:cNvSpPr txBox="1">
            <a:spLocks/>
          </p:cNvSpPr>
          <p:nvPr/>
        </p:nvSpPr>
        <p:spPr bwMode="auto">
          <a:xfrm>
            <a:off x="226119" y="1183552"/>
            <a:ext cx="4541190" cy="5041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i="1">
                <a:solidFill>
                  <a:srgbClr val="C00000"/>
                </a:solidFill>
                <a:ea typeface="+mn-lt"/>
                <a:cs typeface="+mn-lt"/>
              </a:rPr>
              <a:t>Overall, we have achieved (and surpassed!) the first MGB goal of 50% reduction by August 30</a:t>
            </a:r>
            <a:r>
              <a:rPr lang="en-US" sz="1600" i="1" baseline="30000">
                <a:solidFill>
                  <a:srgbClr val="C00000"/>
                </a:solidFill>
                <a:ea typeface="+mn-lt"/>
                <a:cs typeface="+mn-lt"/>
              </a:rPr>
              <a:t>th</a:t>
            </a:r>
            <a:endParaRPr lang="en-US" sz="1600" i="1">
              <a:solidFill>
                <a:srgbClr val="C00000"/>
              </a:solidFill>
              <a:ea typeface="+mn-lt"/>
              <a:cs typeface="+mn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tx1"/>
                </a:solidFill>
                <a:ea typeface="+mn-lt"/>
                <a:cs typeface="+mn-lt"/>
              </a:rPr>
              <a:t>Overall Progress – 62,854 orders (70%) reduced from baseline number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tx1"/>
                </a:solidFill>
                <a:ea typeface="+mn-lt"/>
                <a:cs typeface="+mn-lt"/>
              </a:rPr>
              <a:t>Provider Progress – 14,158 orders (46%) of hand off number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tx1"/>
                </a:solidFill>
                <a:ea typeface="+mn-lt"/>
                <a:cs typeface="+mn-lt"/>
              </a:rPr>
              <a:t>Scheduler Progress – 2,953 orders(21%) of reviewed orders</a:t>
            </a:r>
            <a:br>
              <a:rPr lang="en-US" sz="1200">
                <a:ea typeface="+mn-lt"/>
                <a:cs typeface="+mn-lt"/>
              </a:rPr>
            </a:br>
            <a:r>
              <a:rPr lang="en-US" sz="1200">
                <a:solidFill>
                  <a:schemeClr val="tx1"/>
                </a:solidFill>
                <a:ea typeface="+mn-lt"/>
                <a:cs typeface="+mn-lt"/>
              </a:rPr>
              <a:t>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tx1"/>
                </a:solidFill>
                <a:ea typeface="+mn-lt"/>
                <a:cs typeface="+mn-lt"/>
              </a:rPr>
              <a:t>Practices (Physicians and APPs) must complete review of </a:t>
            </a:r>
            <a:r>
              <a:rPr lang="en-US" sz="1600" b="1">
                <a:solidFill>
                  <a:schemeClr val="tx1"/>
                </a:solidFill>
                <a:ea typeface="+mn-lt"/>
                <a:cs typeface="+mn-lt"/>
              </a:rPr>
              <a:t>100% of their orders by November 12th</a:t>
            </a:r>
            <a:br>
              <a:rPr lang="en-US" sz="1600">
                <a:ea typeface="+mn-lt"/>
                <a:cs typeface="+mn-lt"/>
              </a:rPr>
            </a:br>
            <a:r>
              <a:rPr lang="en-US" sz="1600">
                <a:solidFill>
                  <a:schemeClr val="tx1"/>
                </a:solidFill>
                <a:ea typeface="+mn-lt"/>
                <a:cs typeface="+mn-lt"/>
              </a:rPr>
              <a:t>  </a:t>
            </a:r>
          </a:p>
          <a:p>
            <a:pPr algn="l"/>
            <a:r>
              <a:rPr lang="en-US" sz="1600">
                <a:solidFill>
                  <a:schemeClr val="tx1"/>
                </a:solidFill>
                <a:ea typeface="+mn-lt"/>
                <a:cs typeface="+mn-lt"/>
              </a:rPr>
              <a:t>AM team will continue to share progress and provide support and resources</a:t>
            </a:r>
          </a:p>
          <a:p>
            <a:pPr algn="l"/>
            <a:r>
              <a:rPr lang="en-US" sz="1600">
                <a:solidFill>
                  <a:schemeClr val="tx1"/>
                </a:solidFill>
                <a:ea typeface="+mn-lt"/>
                <a:cs typeface="+mn-lt"/>
              </a:rPr>
              <a:t>Reach out to Liaisons team members for any questions or concerns</a:t>
            </a:r>
          </a:p>
          <a:p>
            <a:pPr algn="l"/>
            <a:endParaRPr lang="en-US" sz="800">
              <a:solidFill>
                <a:schemeClr val="tx1"/>
              </a:solidFill>
              <a:ea typeface="+mn-lt"/>
              <a:cs typeface="+mn-lt"/>
            </a:endParaRPr>
          </a:p>
          <a:p>
            <a:pPr algn="l"/>
            <a:endParaRPr lang="en-US" sz="140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2" name="Right Bracket 1">
            <a:extLst>
              <a:ext uri="{FF2B5EF4-FFF2-40B4-BE49-F238E27FC236}">
                <a16:creationId xmlns:a16="http://schemas.microsoft.com/office/drawing/2014/main" id="{21E51F64-A0FB-4756-AB0A-99E26CDDA5F5}"/>
              </a:ext>
            </a:extLst>
          </p:cNvPr>
          <p:cNvSpPr/>
          <p:nvPr/>
        </p:nvSpPr>
        <p:spPr>
          <a:xfrm>
            <a:off x="7331242" y="1499937"/>
            <a:ext cx="45719" cy="293889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0FE76E-797C-4AE1-A651-9610D95FD5FD}"/>
              </a:ext>
            </a:extLst>
          </p:cNvPr>
          <p:cNvSpPr txBox="1"/>
          <p:nvPr/>
        </p:nvSpPr>
        <p:spPr>
          <a:xfrm>
            <a:off x="7354101" y="2534653"/>
            <a:ext cx="8499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556EB5"/>
                </a:solidFill>
              </a:rPr>
              <a:t>62,854 (70%) orders reduced so far</a:t>
            </a:r>
          </a:p>
        </p:txBody>
      </p:sp>
      <p:sp>
        <p:nvSpPr>
          <p:cNvPr id="11" name="Right Bracket 10">
            <a:extLst>
              <a:ext uri="{FF2B5EF4-FFF2-40B4-BE49-F238E27FC236}">
                <a16:creationId xmlns:a16="http://schemas.microsoft.com/office/drawing/2014/main" id="{7B4D1E2A-5C6A-4700-9193-B12F6C6D4642}"/>
              </a:ext>
            </a:extLst>
          </p:cNvPr>
          <p:cNvSpPr/>
          <p:nvPr/>
        </p:nvSpPr>
        <p:spPr>
          <a:xfrm>
            <a:off x="10908632" y="1572127"/>
            <a:ext cx="45719" cy="2014452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7AF394-0975-4FCE-89AA-5EB66DECDE17}"/>
              </a:ext>
            </a:extLst>
          </p:cNvPr>
          <p:cNvSpPr txBox="1"/>
          <p:nvPr/>
        </p:nvSpPr>
        <p:spPr>
          <a:xfrm>
            <a:off x="10954351" y="1660903"/>
            <a:ext cx="96581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556EB5"/>
                </a:solidFill>
              </a:rPr>
              <a:t>14,158 (46%) of orders handed to providers documented so far</a:t>
            </a:r>
          </a:p>
        </p:txBody>
      </p:sp>
    </p:spTree>
    <p:extLst>
      <p:ext uri="{BB962C8B-B14F-4D97-AF65-F5344CB8AC3E}">
        <p14:creationId xmlns:p14="http://schemas.microsoft.com/office/powerpoint/2010/main" val="669354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80A75276-B927-4DCE-869C-921FE40460ED}"/>
              </a:ext>
            </a:extLst>
          </p:cNvPr>
          <p:cNvSpPr txBox="1">
            <a:spLocks/>
          </p:cNvSpPr>
          <p:nvPr/>
        </p:nvSpPr>
        <p:spPr bwMode="auto">
          <a:xfrm>
            <a:off x="391062" y="171833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endParaRPr lang="en-US" i="1"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9190E32-0E23-4360-A072-0125AF335AA9}"/>
              </a:ext>
            </a:extLst>
          </p:cNvPr>
          <p:cNvSpPr>
            <a:spLocks noGrp="1"/>
          </p:cNvSpPr>
          <p:nvPr/>
        </p:nvSpPr>
        <p:spPr bwMode="auto">
          <a:xfrm>
            <a:off x="916518" y="141533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>
                <a:latin typeface="Calibri Light"/>
                <a:cs typeface="Calibri Light"/>
              </a:rPr>
              <a:t>Guiding Principles</a:t>
            </a:r>
            <a:endParaRPr lang="en-US"/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F2B5B66-6705-4AC7-9B4B-5DB5CA4160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83" y="148175"/>
            <a:ext cx="724072" cy="724072"/>
          </a:xfrm>
          <a:prstGeom prst="rect">
            <a:avLst/>
          </a:prstGeom>
        </p:spPr>
      </p:pic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6337635A-DF78-444B-B05E-2CCA6FEE43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3385780"/>
              </p:ext>
            </p:extLst>
          </p:nvPr>
        </p:nvGraphicFramePr>
        <p:xfrm>
          <a:off x="-244886" y="2387830"/>
          <a:ext cx="6498454" cy="3406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4D0BA991-763F-4B30-BF43-C115E4A18162}"/>
              </a:ext>
            </a:extLst>
          </p:cNvPr>
          <p:cNvSpPr txBox="1"/>
          <p:nvPr/>
        </p:nvSpPr>
        <p:spPr>
          <a:xfrm>
            <a:off x="696457" y="2876214"/>
            <a:ext cx="1053664" cy="523220"/>
          </a:xfrm>
          <a:prstGeom prst="rect">
            <a:avLst/>
          </a:prstGeom>
          <a:solidFill>
            <a:srgbClr val="C1C6DB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/>
              <a:t>Improved Workflows</a:t>
            </a:r>
          </a:p>
        </p:txBody>
      </p:sp>
      <p:graphicFrame>
        <p:nvGraphicFramePr>
          <p:cNvPr id="38" name="Diagram 37">
            <a:extLst>
              <a:ext uri="{FF2B5EF4-FFF2-40B4-BE49-F238E27FC236}">
                <a16:creationId xmlns:a16="http://schemas.microsoft.com/office/drawing/2014/main" id="{D52950AE-F550-4A0B-86AE-D509EC6A84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9704909"/>
              </p:ext>
            </p:extLst>
          </p:nvPr>
        </p:nvGraphicFramePr>
        <p:xfrm>
          <a:off x="5109918" y="2343053"/>
          <a:ext cx="6498454" cy="3406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39" name="TextBox 38">
            <a:extLst>
              <a:ext uri="{FF2B5EF4-FFF2-40B4-BE49-F238E27FC236}">
                <a16:creationId xmlns:a16="http://schemas.microsoft.com/office/drawing/2014/main" id="{45102D39-4C4C-4756-B11D-FED4B2AF1682}"/>
              </a:ext>
            </a:extLst>
          </p:cNvPr>
          <p:cNvSpPr txBox="1"/>
          <p:nvPr/>
        </p:nvSpPr>
        <p:spPr>
          <a:xfrm>
            <a:off x="696457" y="4915017"/>
            <a:ext cx="1053664" cy="523220"/>
          </a:xfrm>
          <a:prstGeom prst="rect">
            <a:avLst/>
          </a:prstGeom>
          <a:solidFill>
            <a:srgbClr val="C1C6DB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/>
              <a:t>One WQ</a:t>
            </a:r>
          </a:p>
          <a:p>
            <a:pPr algn="ctr"/>
            <a:endParaRPr lang="en-US" sz="140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57DFAD-CD2E-4759-B549-BB92ACC1124A}"/>
              </a:ext>
            </a:extLst>
          </p:cNvPr>
          <p:cNvSpPr txBox="1"/>
          <p:nvPr/>
        </p:nvSpPr>
        <p:spPr>
          <a:xfrm>
            <a:off x="6051261" y="2829959"/>
            <a:ext cx="1053664" cy="523220"/>
          </a:xfrm>
          <a:prstGeom prst="rect">
            <a:avLst/>
          </a:prstGeom>
          <a:solidFill>
            <a:srgbClr val="C1C6DB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/>
              <a:t>Monitor compliance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F36334D-0BD9-42CF-A8BD-46F04FCFCD13}"/>
              </a:ext>
            </a:extLst>
          </p:cNvPr>
          <p:cNvSpPr txBox="1"/>
          <p:nvPr/>
        </p:nvSpPr>
        <p:spPr>
          <a:xfrm>
            <a:off x="6051261" y="4721042"/>
            <a:ext cx="1053664" cy="523220"/>
          </a:xfrm>
          <a:prstGeom prst="rect">
            <a:avLst/>
          </a:prstGeom>
          <a:solidFill>
            <a:srgbClr val="C1C6DB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/>
              <a:t>Efficient Workflow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B84E23B-14A3-4EDB-9BFA-1508ABAF4FAB}"/>
              </a:ext>
            </a:extLst>
          </p:cNvPr>
          <p:cNvSpPr txBox="1"/>
          <p:nvPr/>
        </p:nvSpPr>
        <p:spPr>
          <a:xfrm>
            <a:off x="1960065" y="1231968"/>
            <a:ext cx="82718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800">
                <a:solidFill>
                  <a:sysClr val="windowText" lastClr="000000"/>
                </a:solidFill>
                <a:latin typeface="Calibri"/>
              </a:rPr>
              <a:t>Future State model requires review of all orders within 7 days guided by a clear process, set of actions, and best practices</a:t>
            </a:r>
          </a:p>
        </p:txBody>
      </p:sp>
    </p:spTree>
    <p:extLst>
      <p:ext uri="{BB962C8B-B14F-4D97-AF65-F5344CB8AC3E}">
        <p14:creationId xmlns:p14="http://schemas.microsoft.com/office/powerpoint/2010/main" val="2874724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80A75276-B927-4DCE-869C-921FE40460ED}"/>
              </a:ext>
            </a:extLst>
          </p:cNvPr>
          <p:cNvSpPr txBox="1">
            <a:spLocks/>
          </p:cNvSpPr>
          <p:nvPr/>
        </p:nvSpPr>
        <p:spPr bwMode="auto">
          <a:xfrm>
            <a:off x="391062" y="171833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endParaRPr lang="en-US" i="1"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9190E32-0E23-4360-A072-0125AF335AA9}"/>
              </a:ext>
            </a:extLst>
          </p:cNvPr>
          <p:cNvSpPr>
            <a:spLocks noGrp="1"/>
          </p:cNvSpPr>
          <p:nvPr/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>
                <a:latin typeface="Calibri Light"/>
                <a:cs typeface="Calibri Light"/>
              </a:rPr>
              <a:t> MGB Radiology Dashboard</a:t>
            </a:r>
            <a:endParaRPr lang="en-US"/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F2B5B66-6705-4AC7-9B4B-5DB5CA4160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83" y="148175"/>
            <a:ext cx="724072" cy="72407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1AFE449-7728-473F-9991-BA0212F33A80}"/>
              </a:ext>
            </a:extLst>
          </p:cNvPr>
          <p:cNvSpPr txBox="1"/>
          <p:nvPr/>
        </p:nvSpPr>
        <p:spPr>
          <a:xfrm>
            <a:off x="6367749" y="244758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>
              <a:cs typeface="Calibri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A7E17FB-EC26-4B59-8C9E-318ED33B7F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431" y="78295"/>
            <a:ext cx="10394023" cy="6701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940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80A75276-B927-4DCE-869C-921FE40460ED}"/>
              </a:ext>
            </a:extLst>
          </p:cNvPr>
          <p:cNvSpPr txBox="1">
            <a:spLocks/>
          </p:cNvSpPr>
          <p:nvPr/>
        </p:nvSpPr>
        <p:spPr bwMode="auto">
          <a:xfrm>
            <a:off x="391062" y="171833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endParaRPr lang="en-US" i="1">
              <a:latin typeface="+mn-lt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EA7E17FB-EC26-4B59-8C9E-318ED33B7F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431" y="78295"/>
            <a:ext cx="10394023" cy="6701410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F2B5B66-6705-4AC7-9B4B-5DB5CA4160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83" y="148175"/>
            <a:ext cx="724072" cy="72407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1AFE449-7728-473F-9991-BA0212F33A80}"/>
              </a:ext>
            </a:extLst>
          </p:cNvPr>
          <p:cNvSpPr txBox="1"/>
          <p:nvPr/>
        </p:nvSpPr>
        <p:spPr>
          <a:xfrm>
            <a:off x="6367749" y="244758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>
              <a:cs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7A742A7-0055-4D4A-8EE9-98542D8F9837}"/>
              </a:ext>
            </a:extLst>
          </p:cNvPr>
          <p:cNvSpPr/>
          <p:nvPr/>
        </p:nvSpPr>
        <p:spPr>
          <a:xfrm>
            <a:off x="1352400" y="942470"/>
            <a:ext cx="408372" cy="291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D305ABE-E723-4A9A-8882-146746458062}"/>
              </a:ext>
            </a:extLst>
          </p:cNvPr>
          <p:cNvSpPr/>
          <p:nvPr/>
        </p:nvSpPr>
        <p:spPr>
          <a:xfrm>
            <a:off x="2543486" y="942470"/>
            <a:ext cx="634719" cy="291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619CF5-7149-4626-8EB7-E4614CE6B65D}"/>
              </a:ext>
            </a:extLst>
          </p:cNvPr>
          <p:cNvSpPr/>
          <p:nvPr/>
        </p:nvSpPr>
        <p:spPr>
          <a:xfrm>
            <a:off x="6924252" y="935719"/>
            <a:ext cx="695751" cy="291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146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EA7E17FB-EC26-4B59-8C9E-318ED33B7F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431" y="78295"/>
            <a:ext cx="10394023" cy="6701410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80A75276-B927-4DCE-869C-921FE40460ED}"/>
              </a:ext>
            </a:extLst>
          </p:cNvPr>
          <p:cNvSpPr txBox="1">
            <a:spLocks/>
          </p:cNvSpPr>
          <p:nvPr/>
        </p:nvSpPr>
        <p:spPr bwMode="auto">
          <a:xfrm>
            <a:off x="391062" y="171833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endParaRPr lang="en-US" i="1"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9190E32-0E23-4360-A072-0125AF335AA9}"/>
              </a:ext>
            </a:extLst>
          </p:cNvPr>
          <p:cNvSpPr>
            <a:spLocks noGrp="1"/>
          </p:cNvSpPr>
          <p:nvPr/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>
                <a:latin typeface="Calibri Light"/>
                <a:cs typeface="Calibri Light"/>
              </a:rPr>
              <a:t> MGB Radiology Dashboard</a:t>
            </a:r>
            <a:endParaRPr lang="en-US"/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F2B5B66-6705-4AC7-9B4B-5DB5CA4160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83" y="148175"/>
            <a:ext cx="724072" cy="72407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1AFE449-7728-473F-9991-BA0212F33A80}"/>
              </a:ext>
            </a:extLst>
          </p:cNvPr>
          <p:cNvSpPr txBox="1"/>
          <p:nvPr/>
        </p:nvSpPr>
        <p:spPr>
          <a:xfrm>
            <a:off x="6367749" y="244758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>
              <a:cs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7A742A7-0055-4D4A-8EE9-98542D8F9837}"/>
              </a:ext>
            </a:extLst>
          </p:cNvPr>
          <p:cNvSpPr/>
          <p:nvPr/>
        </p:nvSpPr>
        <p:spPr>
          <a:xfrm>
            <a:off x="1352400" y="942470"/>
            <a:ext cx="408372" cy="291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D305ABE-E723-4A9A-8882-146746458062}"/>
              </a:ext>
            </a:extLst>
          </p:cNvPr>
          <p:cNvSpPr/>
          <p:nvPr/>
        </p:nvSpPr>
        <p:spPr>
          <a:xfrm>
            <a:off x="2543486" y="942470"/>
            <a:ext cx="634719" cy="291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64EAE5-0B0F-49A7-9D66-97DC427754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6926" y="78295"/>
            <a:ext cx="1702676" cy="670141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FB0EEFB-C4A2-438F-BFC5-C124575056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19602" y="67814"/>
            <a:ext cx="2429691" cy="6711892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EFEC5B1-2D2F-45A3-BDFC-43EF3A5B3A41}"/>
              </a:ext>
            </a:extLst>
          </p:cNvPr>
          <p:cNvSpPr/>
          <p:nvPr/>
        </p:nvSpPr>
        <p:spPr>
          <a:xfrm>
            <a:off x="1369285" y="942470"/>
            <a:ext cx="408372" cy="291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7DAC14D-FD83-4553-A9E8-D84FD178A5A4}"/>
              </a:ext>
            </a:extLst>
          </p:cNvPr>
          <p:cNvSpPr/>
          <p:nvPr/>
        </p:nvSpPr>
        <p:spPr>
          <a:xfrm>
            <a:off x="2560371" y="942470"/>
            <a:ext cx="634719" cy="291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346CD1-EEEE-446B-B5AF-04C4F60065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1880" y="86888"/>
            <a:ext cx="5079095" cy="6692817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4AF5790E-B320-49B8-AF07-362AAAD3EA07}"/>
              </a:ext>
            </a:extLst>
          </p:cNvPr>
          <p:cNvSpPr/>
          <p:nvPr/>
        </p:nvSpPr>
        <p:spPr>
          <a:xfrm>
            <a:off x="6761464" y="942470"/>
            <a:ext cx="801082" cy="291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972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80A75276-B927-4DCE-869C-921FE40460ED}"/>
              </a:ext>
            </a:extLst>
          </p:cNvPr>
          <p:cNvSpPr txBox="1">
            <a:spLocks/>
          </p:cNvSpPr>
          <p:nvPr/>
        </p:nvSpPr>
        <p:spPr bwMode="auto">
          <a:xfrm>
            <a:off x="391062" y="171833"/>
            <a:ext cx="928383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endParaRPr lang="en-US" i="1"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9190E32-0E23-4360-A072-0125AF335AA9}"/>
              </a:ext>
            </a:extLst>
          </p:cNvPr>
          <p:cNvSpPr>
            <a:spLocks noGrp="1"/>
          </p:cNvSpPr>
          <p:nvPr/>
        </p:nvSpPr>
        <p:spPr bwMode="auto">
          <a:xfrm>
            <a:off x="890546" y="182564"/>
            <a:ext cx="10691854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008BB0"/>
                </a:solidFill>
                <a:latin typeface="Calibri Light" panose="020F030202020403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993333"/>
                </a:solidFill>
                <a:latin typeface="Palatino Linotype" pitchFamily="18" charset="0"/>
              </a:defRPr>
            </a:lvl9pPr>
          </a:lstStyle>
          <a:p>
            <a:r>
              <a:rPr lang="en-US">
                <a:latin typeface="Calibri Light"/>
                <a:cs typeface="Calibri Light"/>
              </a:rPr>
              <a:t> MGB Radiology Dashboard</a:t>
            </a:r>
            <a:endParaRPr lang="en-US"/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F2B5B66-6705-4AC7-9B4B-5DB5CA4160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83" y="148175"/>
            <a:ext cx="724072" cy="724072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C7390882-0729-4308-A78C-ECBD6EEF528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11135205"/>
                  </p:ext>
                </p:extLst>
              </p:nvPr>
            </p:nvGraphicFramePr>
            <p:xfrm>
              <a:off x="6849931" y="1099778"/>
              <a:ext cx="3982287" cy="3366243"/>
            </p:xfrm>
            <a:graphic>
              <a:graphicData uri="http://schemas.microsoft.com/office/powerpoint/2016/slidezoom">
                <pslz:sldZm>
                  <pslz:sldZmObj sldId="10927" cId="858970961">
                    <pslz:zmPr id="{61C1BE13-42F8-4BA1-9A36-85566284D33C}" transitionDur="2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982287" cy="3366243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Slide Zoom 8">
                <a:extLst>
                  <a:ext uri="{FF2B5EF4-FFF2-40B4-BE49-F238E27FC236}">
                    <a16:creationId xmlns:a16="http://schemas.microsoft.com/office/drawing/2014/main" id="{C7390882-0729-4308-A78C-ECBD6EEF528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49931" y="1099778"/>
                <a:ext cx="3982287" cy="3366243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4" name="Slide Zoom 13">
                <a:extLst>
                  <a:ext uri="{FF2B5EF4-FFF2-40B4-BE49-F238E27FC236}">
                    <a16:creationId xmlns:a16="http://schemas.microsoft.com/office/drawing/2014/main" id="{B4B315F3-5311-4F4C-82C0-39DC244C1EE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01176201"/>
                  </p:ext>
                </p:extLst>
              </p:nvPr>
            </p:nvGraphicFramePr>
            <p:xfrm>
              <a:off x="675147" y="1099778"/>
              <a:ext cx="5791054" cy="3396314"/>
            </p:xfrm>
            <a:graphic>
              <a:graphicData uri="http://schemas.microsoft.com/office/powerpoint/2016/slidezoom">
                <pslz:sldZm>
                  <pslz:sldZmObj sldId="2145705361" cId="3008160484">
                    <pslz:zmPr id="{AB7E0302-5A9B-4D0F-B276-C75B1029BFDB}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5791054" cy="3396314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4" name="Slide Zoom 13">
                <a:extLst>
                  <a:ext uri="{FF2B5EF4-FFF2-40B4-BE49-F238E27FC236}">
                    <a16:creationId xmlns:a16="http://schemas.microsoft.com/office/drawing/2014/main" id="{B4B315F3-5311-4F4C-82C0-39DC244C1EE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5147" y="1099778"/>
                <a:ext cx="5791054" cy="3396314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6" name="Slide Zoom 15">
                <a:extLst>
                  <a:ext uri="{FF2B5EF4-FFF2-40B4-BE49-F238E27FC236}">
                    <a16:creationId xmlns:a16="http://schemas.microsoft.com/office/drawing/2014/main" id="{46318DF4-C88A-4407-9FA8-39D83A43FDE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5655769"/>
                  </p:ext>
                </p:extLst>
              </p:nvPr>
            </p:nvGraphicFramePr>
            <p:xfrm>
              <a:off x="345979" y="4693553"/>
              <a:ext cx="11500041" cy="1295779"/>
            </p:xfrm>
            <a:graphic>
              <a:graphicData uri="http://schemas.microsoft.com/office/powerpoint/2016/slidezoom">
                <pslz:sldZm>
                  <pslz:sldZmObj sldId="10929" cId="2140774742">
                    <pslz:zmPr id="{377C6048-2E9E-4E54-9AC9-BA29E8A58C91}" returnToParent="0" transitionDur="100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1500041" cy="1295779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6" name="Slide Zoom 15">
                <a:extLst>
                  <a:ext uri="{FF2B5EF4-FFF2-40B4-BE49-F238E27FC236}">
                    <a16:creationId xmlns:a16="http://schemas.microsoft.com/office/drawing/2014/main" id="{46318DF4-C88A-4407-9FA8-39D83A43FDE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5979" y="4693553"/>
                <a:ext cx="11500041" cy="1295779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027970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PIDIVTEMPLATE" val="MO1P6TCv"/>
  <p:tag name="ARTICULATE_SLIDE_COUNT" val="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PIDIVtemplate">
  <a:themeElements>
    <a:clrScheme name="Custom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0000FF"/>
      </a:hlink>
      <a:folHlink>
        <a:srgbClr val="0000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7770595-77ef-4b1f-a0c1-2a3844ce1699">
      <UserInfo>
        <DisplayName/>
        <AccountId xsi:nil="true"/>
        <AccountType/>
      </UserInfo>
    </SharedWithUsers>
    <Date xmlns="2c4412e3-687e-4983-a1ee-f8de67a9144b" xsi:nil="true"/>
    <_Flow_SignoffStatus xmlns="2c4412e3-687e-4983-a1ee-f8de67a9144b" xsi:nil="true"/>
    <reviewed xmlns="2c4412e3-687e-4983-a1ee-f8de67a9144b">true</reviewed>
    <FileDescription xmlns="2c4412e3-687e-4983-a1ee-f8de67a9144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2158BE0C1D08469D98C75FE1C99253" ma:contentTypeVersion="18" ma:contentTypeDescription="Create a new document." ma:contentTypeScope="" ma:versionID="37e46084aa4e01536f75c42b482aac71">
  <xsd:schema xmlns:xsd="http://www.w3.org/2001/XMLSchema" xmlns:xs="http://www.w3.org/2001/XMLSchema" xmlns:p="http://schemas.microsoft.com/office/2006/metadata/properties" xmlns:ns2="2c4412e3-687e-4983-a1ee-f8de67a9144b" xmlns:ns3="07770595-77ef-4b1f-a0c1-2a3844ce1699" targetNamespace="http://schemas.microsoft.com/office/2006/metadata/properties" ma:root="true" ma:fieldsID="17896fd2de9c4b077cfd667ce892ad3a" ns2:_="" ns3:_="">
    <xsd:import namespace="2c4412e3-687e-4983-a1ee-f8de67a9144b"/>
    <xsd:import namespace="07770595-77ef-4b1f-a0c1-2a3844ce16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_Flow_SignoffStatus" minOccurs="0"/>
                <xsd:element ref="ns2:Date" minOccurs="0"/>
                <xsd:element ref="ns2:reviewed" minOccurs="0"/>
                <xsd:element ref="ns2:MediaLengthInSeconds" minOccurs="0"/>
                <xsd:element ref="ns2:Fil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412e3-687e-4983-a1ee-f8de67a914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  <xsd:element name="Date" ma:index="21" nillable="true" ma:displayName="Date" ma:format="DateOnly" ma:internalName="Date">
      <xsd:simpleType>
        <xsd:restriction base="dms:DateTime"/>
      </xsd:simpleType>
    </xsd:element>
    <xsd:element name="reviewed" ma:index="22" nillable="true" ma:displayName="reviewed" ma:default="1" ma:format="Dropdown" ma:internalName="reviewed">
      <xsd:simpleType>
        <xsd:restriction base="dms:Boolean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FileDescription" ma:index="24" nillable="true" ma:displayName="File Description" ma:format="Dropdown" ma:internalName="File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770595-77ef-4b1f-a0c1-2a3844ce169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B6C106-29FB-41AB-B4CD-5A7685D8EC7C}">
  <ds:schemaRefs>
    <ds:schemaRef ds:uri="31dd90bb-e825-44e2-9a86-c5b8987ac862"/>
    <ds:schemaRef ds:uri="952f7969-7fff-4fec-a3c7-925ad079492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07770595-77ef-4b1f-a0c1-2a3844ce1699"/>
    <ds:schemaRef ds:uri="2c4412e3-687e-4983-a1ee-f8de67a9144b"/>
  </ds:schemaRefs>
</ds:datastoreItem>
</file>

<file path=customXml/itemProps2.xml><?xml version="1.0" encoding="utf-8"?>
<ds:datastoreItem xmlns:ds="http://schemas.openxmlformats.org/officeDocument/2006/customXml" ds:itemID="{9B78B45E-45B7-4AC6-9EFF-E929DB1DE4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412e3-687e-4983-a1ee-f8de67a9144b"/>
    <ds:schemaRef ds:uri="07770595-77ef-4b1f-a0c1-2a3844ce16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F72036-598B-4533-9217-7EF2CD8843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Unschduled Radiology Orders- FS Pulse Calls</Template>
  <TotalTime>1</TotalTime>
  <Words>1692</Words>
  <Application>Microsoft Office PowerPoint</Application>
  <PresentationFormat>Widescreen</PresentationFormat>
  <Paragraphs>333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PIDIVtemplate</vt:lpstr>
      <vt:lpstr>Ambulatory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Ambulatory Management</vt:lpstr>
    </vt:vector>
  </TitlesOfParts>
  <Company>Partners HealthCare System,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Ambulatory Management</dc:title>
  <dc:creator>Iqbal, Mudassera Bashir</dc:creator>
  <cp:lastModifiedBy>Iqbal, Mudassera Bashir</cp:lastModifiedBy>
  <cp:revision>18</cp:revision>
  <cp:lastPrinted>2020-06-30T14:47:31Z</cp:lastPrinted>
  <dcterms:created xsi:type="dcterms:W3CDTF">2021-10-05T16:46:59Z</dcterms:created>
  <dcterms:modified xsi:type="dcterms:W3CDTF">2021-10-05T19:11:41Z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ArticulateGUID">
    <vt:lpwstr>D2CC3064-3AA1-4CB7-B1E3-3F19A4EAB9F5</vt:lpwstr>
  </property>
  <property fmtid="{D5CDD505-2E9C-101B-9397-08002B2CF9AE}" pid="4" name="ArticulatePath">
    <vt:lpwstr>PI DIV Slide Template stretched 201902</vt:lpwstr>
  </property>
  <property fmtid="{D5CDD505-2E9C-101B-9397-08002B2CF9AE}" pid="5" name="ContentTypeId">
    <vt:lpwstr>0x010100342158BE0C1D08469D98C75FE1C99253</vt:lpwstr>
  </property>
  <property fmtid="{D5CDD505-2E9C-101B-9397-08002B2CF9AE}" pid="6" name="Order">
    <vt:r8>3443500</vt:r8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ComplianceAssetId">
    <vt:lpwstr/>
  </property>
  <property fmtid="{D5CDD505-2E9C-101B-9397-08002B2CF9AE}" pid="10" name="TemplateUrl">
    <vt:lpwstr/>
  </property>
</Properties>
</file>