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4"/>
  </p:sldMasterIdLst>
  <p:notesMasterIdLst>
    <p:notesMasterId r:id="rId19"/>
  </p:notesMasterIdLst>
  <p:handoutMasterIdLst>
    <p:handoutMasterId r:id="rId20"/>
  </p:handoutMasterIdLst>
  <p:sldIdLst>
    <p:sldId id="322" r:id="rId5"/>
    <p:sldId id="10912" r:id="rId6"/>
    <p:sldId id="10917" r:id="rId7"/>
    <p:sldId id="10923" r:id="rId8"/>
    <p:sldId id="10922" r:id="rId9"/>
    <p:sldId id="10920" r:id="rId10"/>
    <p:sldId id="10924" r:id="rId11"/>
    <p:sldId id="10916" r:id="rId12"/>
    <p:sldId id="10918" r:id="rId13"/>
    <p:sldId id="10921" r:id="rId14"/>
    <p:sldId id="10913" r:id="rId15"/>
    <p:sldId id="10915" r:id="rId16"/>
    <p:sldId id="10914" r:id="rId17"/>
    <p:sldId id="10925" r:id="rId18"/>
  </p:sldIdLst>
  <p:sldSz cx="12192000" cy="6858000"/>
  <p:notesSz cx="9037638" cy="7102475"/>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32F22EE-86ED-4AB2-9AF4-D9F23D9C431B}">
          <p14:sldIdLst>
            <p14:sldId id="322"/>
            <p14:sldId id="10912"/>
            <p14:sldId id="10917"/>
            <p14:sldId id="10923"/>
            <p14:sldId id="10922"/>
            <p14:sldId id="10920"/>
            <p14:sldId id="10924"/>
            <p14:sldId id="10916"/>
            <p14:sldId id="10918"/>
            <p14:sldId id="10921"/>
            <p14:sldId id="10913"/>
            <p14:sldId id="10915"/>
            <p14:sldId id="10914"/>
            <p14:sldId id="10925"/>
          </p14:sldIdLst>
        </p14:section>
        <p14:section name="Appendix" id="{3C12DA73-3D53-4E6D-87F6-1F7191C6F28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803" userDrawn="1">
          <p15:clr>
            <a:srgbClr val="A4A3A4"/>
          </p15:clr>
        </p15:guide>
        <p15:guide id="2" pos="2899" userDrawn="1">
          <p15:clr>
            <a:srgbClr val="A4A3A4"/>
          </p15:clr>
        </p15:guide>
        <p15:guide id="3" orient="horz" pos="21833" userDrawn="1">
          <p15:clr>
            <a:srgbClr val="A4A3A4"/>
          </p15:clr>
        </p15:guide>
        <p15:guide id="4" pos="291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rnell Crugnale, Caitlin S." initials="PCCS" lastIdx="1" clrIdx="0">
    <p:extLst>
      <p:ext uri="{19B8F6BF-5375-455C-9EA6-DF929625EA0E}">
        <p15:presenceInfo xmlns:p15="http://schemas.microsoft.com/office/powerpoint/2012/main" userId="S::CPARNELLCRUGNALE@PARTNERS.ORG::ff9234c6-b2cd-4e1d-b05c-36199ef925eb" providerId="AD"/>
      </p:ext>
    </p:extLst>
  </p:cmAuthor>
  <p:cmAuthor id="2" name="Iqbal, Mudassera Bashir" initials="IMB" lastIdx="2" clrIdx="1">
    <p:extLst>
      <p:ext uri="{19B8F6BF-5375-455C-9EA6-DF929625EA0E}">
        <p15:presenceInfo xmlns:p15="http://schemas.microsoft.com/office/powerpoint/2012/main" userId="S::MBIQBAL@mgh.harvard.edu::43c51b55-82f3-4c1b-b29d-e8a73207ebb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189E"/>
    <a:srgbClr val="008BB0"/>
    <a:srgbClr val="811FCC"/>
    <a:srgbClr val="E8DBEE"/>
    <a:srgbClr val="007EA3"/>
    <a:srgbClr val="556570"/>
    <a:srgbClr val="33CCCC"/>
    <a:srgbClr val="0099CC"/>
    <a:srgbClr val="009999"/>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0" d="100"/>
          <a:sy n="120" d="100"/>
        </p:scale>
        <p:origin x="114" y="120"/>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1803"/>
        <p:guide pos="2899"/>
        <p:guide orient="horz" pos="21833"/>
        <p:guide pos="291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AB5504-38DC-4838-9339-F5E7D7220490}"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US"/>
        </a:p>
      </dgm:t>
    </dgm:pt>
    <dgm:pt modelId="{85835CAC-47D8-456A-923A-204163C1BD26}">
      <dgm:prSet phldrT="[Text]" phldr="0"/>
      <dgm:spPr/>
      <dgm:t>
        <a:bodyPr/>
        <a:lstStyle/>
        <a:p>
          <a:pPr rtl="0"/>
          <a:r>
            <a:rPr lang="en-US">
              <a:latin typeface="Calibri Light" panose="020F0302020204030204"/>
            </a:rPr>
            <a:t>Objective 1</a:t>
          </a:r>
          <a:endParaRPr lang="en-US"/>
        </a:p>
      </dgm:t>
    </dgm:pt>
    <dgm:pt modelId="{20D79A80-A221-455E-B519-246C5409D75F}" type="parTrans" cxnId="{89E6757A-D83D-4412-879A-19A54101673A}">
      <dgm:prSet/>
      <dgm:spPr/>
      <dgm:t>
        <a:bodyPr/>
        <a:lstStyle/>
        <a:p>
          <a:endParaRPr lang="en-US"/>
        </a:p>
      </dgm:t>
    </dgm:pt>
    <dgm:pt modelId="{258F4271-B700-4E01-8FCC-EC4E0E5507AD}" type="sibTrans" cxnId="{89E6757A-D83D-4412-879A-19A54101673A}">
      <dgm:prSet/>
      <dgm:spPr/>
      <dgm:t>
        <a:bodyPr/>
        <a:lstStyle/>
        <a:p>
          <a:endParaRPr lang="en-US"/>
        </a:p>
      </dgm:t>
    </dgm:pt>
    <dgm:pt modelId="{9D5306B1-5196-4763-BFEE-B3F603DFF227}">
      <dgm:prSet phldrT="[Text]" phldr="0"/>
      <dgm:spPr/>
      <dgm:t>
        <a:bodyPr/>
        <a:lstStyle/>
        <a:p>
          <a:pPr rtl="0"/>
          <a:r>
            <a:rPr lang="en-US">
              <a:latin typeface="Calibri Light" panose="020F0302020204030204"/>
            </a:rPr>
            <a:t>Provide feedback on the overall process to make it better </a:t>
          </a:r>
          <a:endParaRPr lang="en-US"/>
        </a:p>
      </dgm:t>
    </dgm:pt>
    <dgm:pt modelId="{BE7C0C27-0286-4897-81D0-465B38B867A2}" type="parTrans" cxnId="{9A98D55C-C581-489D-BCB3-750B7AF04B7C}">
      <dgm:prSet/>
      <dgm:spPr/>
      <dgm:t>
        <a:bodyPr/>
        <a:lstStyle/>
        <a:p>
          <a:endParaRPr lang="en-US"/>
        </a:p>
      </dgm:t>
    </dgm:pt>
    <dgm:pt modelId="{529ADD37-D749-4FE6-8A00-FC3F54CA3C51}" type="sibTrans" cxnId="{9A98D55C-C581-489D-BCB3-750B7AF04B7C}">
      <dgm:prSet/>
      <dgm:spPr/>
      <dgm:t>
        <a:bodyPr/>
        <a:lstStyle/>
        <a:p>
          <a:endParaRPr lang="en-US"/>
        </a:p>
      </dgm:t>
    </dgm:pt>
    <dgm:pt modelId="{8A7AB72B-3CD4-40DD-9B15-949B8F4BC177}">
      <dgm:prSet phldrT="[Text]" phldr="0"/>
      <dgm:spPr/>
      <dgm:t>
        <a:bodyPr/>
        <a:lstStyle/>
        <a:p>
          <a:pPr rtl="0"/>
          <a:r>
            <a:rPr lang="en-US">
              <a:latin typeface="Calibri Light" panose="020F0302020204030204"/>
            </a:rPr>
            <a:t>Objective 2</a:t>
          </a:r>
          <a:endParaRPr lang="en-US"/>
        </a:p>
      </dgm:t>
    </dgm:pt>
    <dgm:pt modelId="{DAA98D75-C837-49DE-BB34-8BCF32E77C0D}" type="parTrans" cxnId="{5F941769-569E-48D6-A37F-CD0CDDA1AC76}">
      <dgm:prSet/>
      <dgm:spPr/>
      <dgm:t>
        <a:bodyPr/>
        <a:lstStyle/>
        <a:p>
          <a:endParaRPr lang="en-US"/>
        </a:p>
      </dgm:t>
    </dgm:pt>
    <dgm:pt modelId="{75B539EC-345A-4BC5-8282-45367C13788C}" type="sibTrans" cxnId="{5F941769-569E-48D6-A37F-CD0CDDA1AC76}">
      <dgm:prSet/>
      <dgm:spPr/>
      <dgm:t>
        <a:bodyPr/>
        <a:lstStyle/>
        <a:p>
          <a:endParaRPr lang="en-US"/>
        </a:p>
      </dgm:t>
    </dgm:pt>
    <dgm:pt modelId="{CF56EE6B-0A39-4E53-9287-04AE672903A7}">
      <dgm:prSet phldrT="[Text]" phldr="0"/>
      <dgm:spPr/>
      <dgm:t>
        <a:bodyPr/>
        <a:lstStyle/>
        <a:p>
          <a:pPr rtl="0"/>
          <a:r>
            <a:rPr lang="en-US">
              <a:latin typeface="Calibri Light" panose="020F0302020204030204"/>
            </a:rPr>
            <a:t>Share feedback with other practices during pulse calls</a:t>
          </a:r>
          <a:endParaRPr lang="en-US"/>
        </a:p>
      </dgm:t>
    </dgm:pt>
    <dgm:pt modelId="{16001520-3560-4316-9603-11AF488B2916}" type="parTrans" cxnId="{14F15170-D6E6-4468-9496-B6766F57F940}">
      <dgm:prSet/>
      <dgm:spPr/>
      <dgm:t>
        <a:bodyPr/>
        <a:lstStyle/>
        <a:p>
          <a:endParaRPr lang="en-US"/>
        </a:p>
      </dgm:t>
    </dgm:pt>
    <dgm:pt modelId="{06D5ED20-C36A-4526-BB3E-37C7E0B2BF60}" type="sibTrans" cxnId="{14F15170-D6E6-4468-9496-B6766F57F940}">
      <dgm:prSet/>
      <dgm:spPr/>
      <dgm:t>
        <a:bodyPr/>
        <a:lstStyle/>
        <a:p>
          <a:endParaRPr lang="en-US"/>
        </a:p>
      </dgm:t>
    </dgm:pt>
    <dgm:pt modelId="{FAE6C419-497E-4F39-A980-137BB92B9A4B}" type="pres">
      <dgm:prSet presAssocID="{D8AB5504-38DC-4838-9339-F5E7D7220490}" presName="list" presStyleCnt="0">
        <dgm:presLayoutVars>
          <dgm:dir/>
          <dgm:animLvl val="lvl"/>
        </dgm:presLayoutVars>
      </dgm:prSet>
      <dgm:spPr/>
    </dgm:pt>
    <dgm:pt modelId="{FEF690FD-D38E-4AFD-BB2D-8199A4ED43D1}" type="pres">
      <dgm:prSet presAssocID="{85835CAC-47D8-456A-923A-204163C1BD26}" presName="posSpace" presStyleCnt="0"/>
      <dgm:spPr/>
    </dgm:pt>
    <dgm:pt modelId="{8423AD67-0AF1-48E4-B0FA-7B60F199F683}" type="pres">
      <dgm:prSet presAssocID="{85835CAC-47D8-456A-923A-204163C1BD26}" presName="vertFlow" presStyleCnt="0"/>
      <dgm:spPr/>
    </dgm:pt>
    <dgm:pt modelId="{843E289A-580D-4391-8FF6-CD7A85F8FC7C}" type="pres">
      <dgm:prSet presAssocID="{85835CAC-47D8-456A-923A-204163C1BD26}" presName="topSpace" presStyleCnt="0"/>
      <dgm:spPr/>
    </dgm:pt>
    <dgm:pt modelId="{18BD0702-3749-4D7C-AD2D-5C3C080A1523}" type="pres">
      <dgm:prSet presAssocID="{85835CAC-47D8-456A-923A-204163C1BD26}" presName="firstComp" presStyleCnt="0"/>
      <dgm:spPr/>
    </dgm:pt>
    <dgm:pt modelId="{4984F7BA-1F74-4F6A-B9CA-3698B47F3E6C}" type="pres">
      <dgm:prSet presAssocID="{85835CAC-47D8-456A-923A-204163C1BD26}" presName="firstChild" presStyleLbl="bgAccFollowNode1" presStyleIdx="0" presStyleCnt="2"/>
      <dgm:spPr/>
    </dgm:pt>
    <dgm:pt modelId="{0812AD1E-12D9-4912-BA5D-FAEF917625B3}" type="pres">
      <dgm:prSet presAssocID="{85835CAC-47D8-456A-923A-204163C1BD26}" presName="firstChildTx" presStyleLbl="bgAccFollowNode1" presStyleIdx="0" presStyleCnt="2">
        <dgm:presLayoutVars>
          <dgm:bulletEnabled val="1"/>
        </dgm:presLayoutVars>
      </dgm:prSet>
      <dgm:spPr/>
    </dgm:pt>
    <dgm:pt modelId="{A5264858-C76C-48D1-8ECB-68E95E5331E8}" type="pres">
      <dgm:prSet presAssocID="{85835CAC-47D8-456A-923A-204163C1BD26}" presName="negSpace" presStyleCnt="0"/>
      <dgm:spPr/>
    </dgm:pt>
    <dgm:pt modelId="{62C0F769-2287-4E9E-BB73-F00A43935495}" type="pres">
      <dgm:prSet presAssocID="{85835CAC-47D8-456A-923A-204163C1BD26}" presName="circle" presStyleLbl="node1" presStyleIdx="0" presStyleCnt="2"/>
      <dgm:spPr/>
    </dgm:pt>
    <dgm:pt modelId="{E5DDAFAD-DD7D-464B-9C5F-140A09C1637B}" type="pres">
      <dgm:prSet presAssocID="{258F4271-B700-4E01-8FCC-EC4E0E5507AD}" presName="transSpace" presStyleCnt="0"/>
      <dgm:spPr/>
    </dgm:pt>
    <dgm:pt modelId="{4566C540-7F16-4D87-BC7A-03C32E0AAA94}" type="pres">
      <dgm:prSet presAssocID="{8A7AB72B-3CD4-40DD-9B15-949B8F4BC177}" presName="posSpace" presStyleCnt="0"/>
      <dgm:spPr/>
    </dgm:pt>
    <dgm:pt modelId="{9032A5A8-DA8F-4686-A5B7-308BA79C78F4}" type="pres">
      <dgm:prSet presAssocID="{8A7AB72B-3CD4-40DD-9B15-949B8F4BC177}" presName="vertFlow" presStyleCnt="0"/>
      <dgm:spPr/>
    </dgm:pt>
    <dgm:pt modelId="{D2FFE547-92AD-44DB-83A2-590D08705D99}" type="pres">
      <dgm:prSet presAssocID="{8A7AB72B-3CD4-40DD-9B15-949B8F4BC177}" presName="topSpace" presStyleCnt="0"/>
      <dgm:spPr/>
    </dgm:pt>
    <dgm:pt modelId="{E2CAFAC7-F398-4F80-8420-D5853DDE16F4}" type="pres">
      <dgm:prSet presAssocID="{8A7AB72B-3CD4-40DD-9B15-949B8F4BC177}" presName="firstComp" presStyleCnt="0"/>
      <dgm:spPr/>
    </dgm:pt>
    <dgm:pt modelId="{60A9D980-7182-48F8-9B8F-56075982D257}" type="pres">
      <dgm:prSet presAssocID="{8A7AB72B-3CD4-40DD-9B15-949B8F4BC177}" presName="firstChild" presStyleLbl="bgAccFollowNode1" presStyleIdx="1" presStyleCnt="2"/>
      <dgm:spPr/>
    </dgm:pt>
    <dgm:pt modelId="{00F371B3-1AD9-4D96-B0E7-26EBC1CA8E17}" type="pres">
      <dgm:prSet presAssocID="{8A7AB72B-3CD4-40DD-9B15-949B8F4BC177}" presName="firstChildTx" presStyleLbl="bgAccFollowNode1" presStyleIdx="1" presStyleCnt="2">
        <dgm:presLayoutVars>
          <dgm:bulletEnabled val="1"/>
        </dgm:presLayoutVars>
      </dgm:prSet>
      <dgm:spPr/>
    </dgm:pt>
    <dgm:pt modelId="{287BBB9E-7EC6-45A4-ADF4-0A7F96B28C5C}" type="pres">
      <dgm:prSet presAssocID="{8A7AB72B-3CD4-40DD-9B15-949B8F4BC177}" presName="negSpace" presStyleCnt="0"/>
      <dgm:spPr/>
    </dgm:pt>
    <dgm:pt modelId="{50CD1FE6-18C4-4FF4-B5B2-96456F910CD3}" type="pres">
      <dgm:prSet presAssocID="{8A7AB72B-3CD4-40DD-9B15-949B8F4BC177}" presName="circle" presStyleLbl="node1" presStyleIdx="1" presStyleCnt="2"/>
      <dgm:spPr/>
    </dgm:pt>
  </dgm:ptLst>
  <dgm:cxnLst>
    <dgm:cxn modelId="{B87DF21E-743D-4221-B0E6-20298635EA19}" type="presOf" srcId="{9D5306B1-5196-4763-BFEE-B3F603DFF227}" destId="{4984F7BA-1F74-4F6A-B9CA-3698B47F3E6C}" srcOrd="0" destOrd="0" presId="urn:microsoft.com/office/officeart/2005/8/layout/hList9"/>
    <dgm:cxn modelId="{9A98D55C-C581-489D-BCB3-750B7AF04B7C}" srcId="{85835CAC-47D8-456A-923A-204163C1BD26}" destId="{9D5306B1-5196-4763-BFEE-B3F603DFF227}" srcOrd="0" destOrd="0" parTransId="{BE7C0C27-0286-4897-81D0-465B38B867A2}" sibTransId="{529ADD37-D749-4FE6-8A00-FC3F54CA3C51}"/>
    <dgm:cxn modelId="{51338C47-FB66-4EE5-BD39-5DCEC71C81B7}" type="presOf" srcId="{8A7AB72B-3CD4-40DD-9B15-949B8F4BC177}" destId="{50CD1FE6-18C4-4FF4-B5B2-96456F910CD3}" srcOrd="0" destOrd="0" presId="urn:microsoft.com/office/officeart/2005/8/layout/hList9"/>
    <dgm:cxn modelId="{5F941769-569E-48D6-A37F-CD0CDDA1AC76}" srcId="{D8AB5504-38DC-4838-9339-F5E7D7220490}" destId="{8A7AB72B-3CD4-40DD-9B15-949B8F4BC177}" srcOrd="1" destOrd="0" parTransId="{DAA98D75-C837-49DE-BB34-8BCF32E77C0D}" sibTransId="{75B539EC-345A-4BC5-8282-45367C13788C}"/>
    <dgm:cxn modelId="{14F15170-D6E6-4468-9496-B6766F57F940}" srcId="{8A7AB72B-3CD4-40DD-9B15-949B8F4BC177}" destId="{CF56EE6B-0A39-4E53-9287-04AE672903A7}" srcOrd="0" destOrd="0" parTransId="{16001520-3560-4316-9603-11AF488B2916}" sibTransId="{06D5ED20-C36A-4526-BB3E-37C7E0B2BF60}"/>
    <dgm:cxn modelId="{89E6757A-D83D-4412-879A-19A54101673A}" srcId="{D8AB5504-38DC-4838-9339-F5E7D7220490}" destId="{85835CAC-47D8-456A-923A-204163C1BD26}" srcOrd="0" destOrd="0" parTransId="{20D79A80-A221-455E-B519-246C5409D75F}" sibTransId="{258F4271-B700-4E01-8FCC-EC4E0E5507AD}"/>
    <dgm:cxn modelId="{868C565A-1E5E-4518-8E32-C7F0949502C8}" type="presOf" srcId="{9D5306B1-5196-4763-BFEE-B3F603DFF227}" destId="{0812AD1E-12D9-4912-BA5D-FAEF917625B3}" srcOrd="1" destOrd="0" presId="urn:microsoft.com/office/officeart/2005/8/layout/hList9"/>
    <dgm:cxn modelId="{B4EE6781-DF03-4D87-BFD7-4CB5065AD4A3}" type="presOf" srcId="{85835CAC-47D8-456A-923A-204163C1BD26}" destId="{62C0F769-2287-4E9E-BB73-F00A43935495}" srcOrd="0" destOrd="0" presId="urn:microsoft.com/office/officeart/2005/8/layout/hList9"/>
    <dgm:cxn modelId="{4469B792-FADE-4C56-B400-2F9DD5E772CC}" type="presOf" srcId="{D8AB5504-38DC-4838-9339-F5E7D7220490}" destId="{FAE6C419-497E-4F39-A980-137BB92B9A4B}" srcOrd="0" destOrd="0" presId="urn:microsoft.com/office/officeart/2005/8/layout/hList9"/>
    <dgm:cxn modelId="{23C6DDAE-A6F7-4B78-963D-753B7E71A2F6}" type="presOf" srcId="{CF56EE6B-0A39-4E53-9287-04AE672903A7}" destId="{00F371B3-1AD9-4D96-B0E7-26EBC1CA8E17}" srcOrd="1" destOrd="0" presId="urn:microsoft.com/office/officeart/2005/8/layout/hList9"/>
    <dgm:cxn modelId="{01C5E5D8-5CB4-4AE7-BBA3-BCADBC8607BB}" type="presOf" srcId="{CF56EE6B-0A39-4E53-9287-04AE672903A7}" destId="{60A9D980-7182-48F8-9B8F-56075982D257}" srcOrd="0" destOrd="0" presId="urn:microsoft.com/office/officeart/2005/8/layout/hList9"/>
    <dgm:cxn modelId="{3C4C6DEA-215B-4049-96B1-2995798D88E8}" type="presParOf" srcId="{FAE6C419-497E-4F39-A980-137BB92B9A4B}" destId="{FEF690FD-D38E-4AFD-BB2D-8199A4ED43D1}" srcOrd="0" destOrd="0" presId="urn:microsoft.com/office/officeart/2005/8/layout/hList9"/>
    <dgm:cxn modelId="{A2735403-2612-4EF3-B1D5-F365930699B8}" type="presParOf" srcId="{FAE6C419-497E-4F39-A980-137BB92B9A4B}" destId="{8423AD67-0AF1-48E4-B0FA-7B60F199F683}" srcOrd="1" destOrd="0" presId="urn:microsoft.com/office/officeart/2005/8/layout/hList9"/>
    <dgm:cxn modelId="{4E2DFF93-FC6D-4622-A456-B06B7D05C88B}" type="presParOf" srcId="{8423AD67-0AF1-48E4-B0FA-7B60F199F683}" destId="{843E289A-580D-4391-8FF6-CD7A85F8FC7C}" srcOrd="0" destOrd="0" presId="urn:microsoft.com/office/officeart/2005/8/layout/hList9"/>
    <dgm:cxn modelId="{C54B605D-C3A3-4643-B4CA-8DD76C611E7E}" type="presParOf" srcId="{8423AD67-0AF1-48E4-B0FA-7B60F199F683}" destId="{18BD0702-3749-4D7C-AD2D-5C3C080A1523}" srcOrd="1" destOrd="0" presId="urn:microsoft.com/office/officeart/2005/8/layout/hList9"/>
    <dgm:cxn modelId="{DD122258-CC1F-41AD-8D8A-55263246E0FE}" type="presParOf" srcId="{18BD0702-3749-4D7C-AD2D-5C3C080A1523}" destId="{4984F7BA-1F74-4F6A-B9CA-3698B47F3E6C}" srcOrd="0" destOrd="0" presId="urn:microsoft.com/office/officeart/2005/8/layout/hList9"/>
    <dgm:cxn modelId="{9FF849AE-6977-45D4-A12A-F3BE3181ED8F}" type="presParOf" srcId="{18BD0702-3749-4D7C-AD2D-5C3C080A1523}" destId="{0812AD1E-12D9-4912-BA5D-FAEF917625B3}" srcOrd="1" destOrd="0" presId="urn:microsoft.com/office/officeart/2005/8/layout/hList9"/>
    <dgm:cxn modelId="{5750334E-E982-4721-B3AD-0B2430740BD5}" type="presParOf" srcId="{FAE6C419-497E-4F39-A980-137BB92B9A4B}" destId="{A5264858-C76C-48D1-8ECB-68E95E5331E8}" srcOrd="2" destOrd="0" presId="urn:microsoft.com/office/officeart/2005/8/layout/hList9"/>
    <dgm:cxn modelId="{E5172460-675D-471D-A94F-B2FA70E28ECD}" type="presParOf" srcId="{FAE6C419-497E-4F39-A980-137BB92B9A4B}" destId="{62C0F769-2287-4E9E-BB73-F00A43935495}" srcOrd="3" destOrd="0" presId="urn:microsoft.com/office/officeart/2005/8/layout/hList9"/>
    <dgm:cxn modelId="{61977519-560F-4D1E-98FE-C7044682F642}" type="presParOf" srcId="{FAE6C419-497E-4F39-A980-137BB92B9A4B}" destId="{E5DDAFAD-DD7D-464B-9C5F-140A09C1637B}" srcOrd="4" destOrd="0" presId="urn:microsoft.com/office/officeart/2005/8/layout/hList9"/>
    <dgm:cxn modelId="{508F5081-4166-41F8-85D8-87FE2E1B2B60}" type="presParOf" srcId="{FAE6C419-497E-4F39-A980-137BB92B9A4B}" destId="{4566C540-7F16-4D87-BC7A-03C32E0AAA94}" srcOrd="5" destOrd="0" presId="urn:microsoft.com/office/officeart/2005/8/layout/hList9"/>
    <dgm:cxn modelId="{0E0BA138-26F3-4C41-A296-15E7882EF197}" type="presParOf" srcId="{FAE6C419-497E-4F39-A980-137BB92B9A4B}" destId="{9032A5A8-DA8F-4686-A5B7-308BA79C78F4}" srcOrd="6" destOrd="0" presId="urn:microsoft.com/office/officeart/2005/8/layout/hList9"/>
    <dgm:cxn modelId="{8841DD94-FD36-40F5-85A1-6726E063F4F4}" type="presParOf" srcId="{9032A5A8-DA8F-4686-A5B7-308BA79C78F4}" destId="{D2FFE547-92AD-44DB-83A2-590D08705D99}" srcOrd="0" destOrd="0" presId="urn:microsoft.com/office/officeart/2005/8/layout/hList9"/>
    <dgm:cxn modelId="{158E1A58-1723-4A9A-A9B9-6459991AEF07}" type="presParOf" srcId="{9032A5A8-DA8F-4686-A5B7-308BA79C78F4}" destId="{E2CAFAC7-F398-4F80-8420-D5853DDE16F4}" srcOrd="1" destOrd="0" presId="urn:microsoft.com/office/officeart/2005/8/layout/hList9"/>
    <dgm:cxn modelId="{38EB6943-949A-4AB7-B954-A00AFA3DB684}" type="presParOf" srcId="{E2CAFAC7-F398-4F80-8420-D5853DDE16F4}" destId="{60A9D980-7182-48F8-9B8F-56075982D257}" srcOrd="0" destOrd="0" presId="urn:microsoft.com/office/officeart/2005/8/layout/hList9"/>
    <dgm:cxn modelId="{4302564B-A6F4-4E91-A09E-263B908B7B92}" type="presParOf" srcId="{E2CAFAC7-F398-4F80-8420-D5853DDE16F4}" destId="{00F371B3-1AD9-4D96-B0E7-26EBC1CA8E17}" srcOrd="1" destOrd="0" presId="urn:microsoft.com/office/officeart/2005/8/layout/hList9"/>
    <dgm:cxn modelId="{B9A55964-B1CD-460F-8FEF-B3B4B4487F3A}" type="presParOf" srcId="{FAE6C419-497E-4F39-A980-137BB92B9A4B}" destId="{287BBB9E-7EC6-45A4-ADF4-0A7F96B28C5C}" srcOrd="7" destOrd="0" presId="urn:microsoft.com/office/officeart/2005/8/layout/hList9"/>
    <dgm:cxn modelId="{50559755-B926-41C3-BF4D-8F5163DF2998}" type="presParOf" srcId="{FAE6C419-497E-4F39-A980-137BB92B9A4B}" destId="{50CD1FE6-18C4-4FF4-B5B2-96456F910CD3}" srcOrd="8"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670F52-9995-4D84-9863-6A992BA77E58}" type="doc">
      <dgm:prSet loTypeId="urn:microsoft.com/office/officeart/2016/7/layout/RoundedRectangleTimeline" loCatId="timeline" qsTypeId="urn:microsoft.com/office/officeart/2005/8/quickstyle/simple1" qsCatId="simple" csTypeId="urn:microsoft.com/office/officeart/2005/8/colors/accent1_2" csCatId="accent1" phldr="1"/>
      <dgm:spPr/>
      <dgm:t>
        <a:bodyPr/>
        <a:lstStyle/>
        <a:p>
          <a:endParaRPr lang="en-US"/>
        </a:p>
      </dgm:t>
    </dgm:pt>
    <dgm:pt modelId="{2FBD0E12-8B24-4D69-BB04-82B90F3D1DDD}">
      <dgm:prSet phldrT="[Text]" phldr="0"/>
      <dgm:spPr/>
      <dgm:t>
        <a:bodyPr/>
        <a:lstStyle/>
        <a:p>
          <a:pPr rtl="0"/>
          <a:r>
            <a:rPr lang="en-US">
              <a:latin typeface="Calibri Light" panose="020F0302020204030204"/>
            </a:rPr>
            <a:t>July 12</a:t>
          </a:r>
          <a:endParaRPr lang="en-US"/>
        </a:p>
      </dgm:t>
    </dgm:pt>
    <dgm:pt modelId="{0DB465C8-EBA8-49C2-988A-819856CA1276}" type="parTrans" cxnId="{DE33700A-50D1-4BDA-80D5-52559238F4AC}">
      <dgm:prSet/>
      <dgm:spPr/>
      <dgm:t>
        <a:bodyPr/>
        <a:lstStyle/>
        <a:p>
          <a:endParaRPr lang="en-US"/>
        </a:p>
      </dgm:t>
    </dgm:pt>
    <dgm:pt modelId="{BB2C1A2B-66A1-47B8-902D-5285E49F1594}" type="sibTrans" cxnId="{DE33700A-50D1-4BDA-80D5-52559238F4AC}">
      <dgm:prSet/>
      <dgm:spPr/>
      <dgm:t>
        <a:bodyPr/>
        <a:lstStyle/>
        <a:p>
          <a:endParaRPr lang="en-US"/>
        </a:p>
      </dgm:t>
    </dgm:pt>
    <dgm:pt modelId="{0EC9ECCD-4343-4EF8-9054-CA30B6B6BD58}">
      <dgm:prSet phldrT="[Text]" phldr="0"/>
      <dgm:spPr/>
      <dgm:t>
        <a:bodyPr/>
        <a:lstStyle/>
        <a:p>
          <a:pPr rtl="0"/>
          <a:r>
            <a:rPr lang="en-US">
              <a:latin typeface="Calibri Light" panose="020F0302020204030204"/>
            </a:rPr>
            <a:t>July 13-July 15</a:t>
          </a:r>
          <a:endParaRPr lang="en-US"/>
        </a:p>
      </dgm:t>
    </dgm:pt>
    <dgm:pt modelId="{AD88C4AE-BB5A-4674-9F92-8EBE0A1B96FD}" type="parTrans" cxnId="{9324BC02-6308-47DF-9A08-3C6E5DA09D9B}">
      <dgm:prSet/>
      <dgm:spPr/>
      <dgm:t>
        <a:bodyPr/>
        <a:lstStyle/>
        <a:p>
          <a:endParaRPr lang="en-US"/>
        </a:p>
      </dgm:t>
    </dgm:pt>
    <dgm:pt modelId="{EA8DCA2A-7C88-48E2-8766-C684E172A2C9}" type="sibTrans" cxnId="{9324BC02-6308-47DF-9A08-3C6E5DA09D9B}">
      <dgm:prSet/>
      <dgm:spPr/>
      <dgm:t>
        <a:bodyPr/>
        <a:lstStyle/>
        <a:p>
          <a:endParaRPr lang="en-US"/>
        </a:p>
      </dgm:t>
    </dgm:pt>
    <dgm:pt modelId="{ACE05B0C-9F81-41CE-964B-31C7B5ABD67F}">
      <dgm:prSet phldrT="[Text]" phldr="0"/>
      <dgm:spPr/>
      <dgm:t>
        <a:bodyPr/>
        <a:lstStyle/>
        <a:p>
          <a:pPr rtl="0"/>
          <a:r>
            <a:rPr lang="en-US">
              <a:latin typeface="Calibri Light" panose="020F0302020204030204"/>
            </a:rPr>
            <a:t>July 16</a:t>
          </a:r>
          <a:endParaRPr lang="en-US"/>
        </a:p>
      </dgm:t>
    </dgm:pt>
    <dgm:pt modelId="{6DFB4F9F-3BDA-42FD-A483-48E547BCEBD8}" type="parTrans" cxnId="{B458650C-ED39-4534-85C6-96625AC28794}">
      <dgm:prSet/>
      <dgm:spPr/>
      <dgm:t>
        <a:bodyPr/>
        <a:lstStyle/>
        <a:p>
          <a:endParaRPr lang="en-US"/>
        </a:p>
      </dgm:t>
    </dgm:pt>
    <dgm:pt modelId="{28A60547-AFED-43BD-A781-422A4D5D080F}" type="sibTrans" cxnId="{B458650C-ED39-4534-85C6-96625AC28794}">
      <dgm:prSet/>
      <dgm:spPr/>
      <dgm:t>
        <a:bodyPr/>
        <a:lstStyle/>
        <a:p>
          <a:endParaRPr lang="en-US"/>
        </a:p>
      </dgm:t>
    </dgm:pt>
    <dgm:pt modelId="{63EBB292-903B-49DA-8604-652126E08EF2}">
      <dgm:prSet phldrT="[Text]" phldr="0"/>
      <dgm:spPr/>
      <dgm:t>
        <a:bodyPr/>
        <a:lstStyle/>
        <a:p>
          <a:pPr rtl="0"/>
          <a:r>
            <a:rPr lang="en-US">
              <a:latin typeface="Calibri Light" panose="020F0302020204030204"/>
            </a:rPr>
            <a:t>July 19-July 23</a:t>
          </a:r>
          <a:endParaRPr lang="en-US"/>
        </a:p>
      </dgm:t>
    </dgm:pt>
    <dgm:pt modelId="{505E7A0D-2B55-4A15-94AF-D244A860FDF0}" type="parTrans" cxnId="{8F701027-7C2B-473B-A8FA-5EE0277F43FD}">
      <dgm:prSet/>
      <dgm:spPr/>
      <dgm:t>
        <a:bodyPr/>
        <a:lstStyle/>
        <a:p>
          <a:endParaRPr lang="en-US"/>
        </a:p>
      </dgm:t>
    </dgm:pt>
    <dgm:pt modelId="{C01CC51B-B639-4F7A-9DBB-37F24461CC23}" type="sibTrans" cxnId="{8F701027-7C2B-473B-A8FA-5EE0277F43FD}">
      <dgm:prSet/>
      <dgm:spPr/>
      <dgm:t>
        <a:bodyPr/>
        <a:lstStyle/>
        <a:p>
          <a:endParaRPr lang="en-US"/>
        </a:p>
      </dgm:t>
    </dgm:pt>
    <dgm:pt modelId="{B51A2F92-A780-4B19-A937-443BFD0EC1C7}">
      <dgm:prSet phldrT="[Text]" phldr="0"/>
      <dgm:spPr/>
      <dgm:t>
        <a:bodyPr/>
        <a:lstStyle/>
        <a:p>
          <a:pPr rtl="0"/>
          <a:r>
            <a:rPr lang="en-US">
              <a:latin typeface="Calibri Light" panose="020F0302020204030204"/>
            </a:rPr>
            <a:t>July 23</a:t>
          </a:r>
          <a:endParaRPr lang="en-US"/>
        </a:p>
      </dgm:t>
    </dgm:pt>
    <dgm:pt modelId="{6EE91749-9510-47CA-A0D7-2EAEED56DF47}" type="parTrans" cxnId="{EC72E012-7331-422A-A106-E86F8402517B}">
      <dgm:prSet/>
      <dgm:spPr/>
      <dgm:t>
        <a:bodyPr/>
        <a:lstStyle/>
        <a:p>
          <a:endParaRPr lang="en-US"/>
        </a:p>
      </dgm:t>
    </dgm:pt>
    <dgm:pt modelId="{38620DCA-262F-4E2D-BB51-4C94D5DD352C}" type="sibTrans" cxnId="{EC72E012-7331-422A-A106-E86F8402517B}">
      <dgm:prSet/>
      <dgm:spPr/>
      <dgm:t>
        <a:bodyPr/>
        <a:lstStyle/>
        <a:p>
          <a:endParaRPr lang="en-US"/>
        </a:p>
      </dgm:t>
    </dgm:pt>
    <dgm:pt modelId="{144773F3-AAE5-4629-8971-2C7447FCAF54}">
      <dgm:prSet phldrT="[Text]" phldr="0"/>
      <dgm:spPr/>
      <dgm:t>
        <a:bodyPr/>
        <a:lstStyle/>
        <a:p>
          <a:pPr rtl="0"/>
          <a:r>
            <a:rPr lang="en-US">
              <a:latin typeface="Calibri Light" panose="020F0302020204030204"/>
            </a:rPr>
            <a:t>July 26 &amp; July 27</a:t>
          </a:r>
          <a:endParaRPr lang="en-US"/>
        </a:p>
      </dgm:t>
    </dgm:pt>
    <dgm:pt modelId="{15C80974-86CE-456D-82E1-7E8BD9D26E0D}" type="parTrans" cxnId="{297680CC-CD48-487E-AA36-C008D7AB6C05}">
      <dgm:prSet/>
      <dgm:spPr/>
      <dgm:t>
        <a:bodyPr/>
        <a:lstStyle/>
        <a:p>
          <a:endParaRPr lang="en-US"/>
        </a:p>
      </dgm:t>
    </dgm:pt>
    <dgm:pt modelId="{DC1231C8-B279-409F-BC3F-1196ADB91872}" type="sibTrans" cxnId="{297680CC-CD48-487E-AA36-C008D7AB6C05}">
      <dgm:prSet/>
      <dgm:spPr/>
      <dgm:t>
        <a:bodyPr/>
        <a:lstStyle/>
        <a:p>
          <a:endParaRPr lang="en-US"/>
        </a:p>
      </dgm:t>
    </dgm:pt>
    <dgm:pt modelId="{55E4AD4E-D6DA-4836-80CC-099344EBC135}">
      <dgm:prSet phldr="0"/>
      <dgm:spPr/>
      <dgm:t>
        <a:bodyPr/>
        <a:lstStyle/>
        <a:p>
          <a:pPr rtl="0"/>
          <a:r>
            <a:rPr lang="en-US">
              <a:latin typeface="Calibri Light" panose="020F0302020204030204"/>
            </a:rPr>
            <a:t>July 27-29</a:t>
          </a:r>
        </a:p>
      </dgm:t>
    </dgm:pt>
    <dgm:pt modelId="{74020594-03FD-41C6-96F9-B9EB2CF2897C}" type="parTrans" cxnId="{C89430E2-4045-4D32-A0DF-97177D8446CB}">
      <dgm:prSet/>
      <dgm:spPr/>
    </dgm:pt>
    <dgm:pt modelId="{13F649CB-9D7F-4171-99C8-D6CB67A3D76C}" type="sibTrans" cxnId="{C89430E2-4045-4D32-A0DF-97177D8446CB}">
      <dgm:prSet/>
      <dgm:spPr/>
    </dgm:pt>
    <dgm:pt modelId="{A7F9F386-D5D3-419F-A7C4-F7C974C72F75}" type="pres">
      <dgm:prSet presAssocID="{85670F52-9995-4D84-9863-6A992BA77E58}" presName="Name0" presStyleCnt="0">
        <dgm:presLayoutVars>
          <dgm:chMax/>
          <dgm:chPref/>
          <dgm:animLvl val="lvl"/>
        </dgm:presLayoutVars>
      </dgm:prSet>
      <dgm:spPr/>
    </dgm:pt>
    <dgm:pt modelId="{ACC58F80-77D8-4E23-A252-F760498CA70D}" type="pres">
      <dgm:prSet presAssocID="{2FBD0E12-8B24-4D69-BB04-82B90F3D1DDD}" presName="composite1" presStyleCnt="0"/>
      <dgm:spPr/>
    </dgm:pt>
    <dgm:pt modelId="{C8488038-F215-41CA-BFFC-46713A4BDF5A}" type="pres">
      <dgm:prSet presAssocID="{2FBD0E12-8B24-4D69-BB04-82B90F3D1DDD}" presName="parent1" presStyleLbl="alignNode1" presStyleIdx="0" presStyleCnt="7">
        <dgm:presLayoutVars>
          <dgm:chMax val="1"/>
          <dgm:chPref val="1"/>
          <dgm:bulletEnabled val="1"/>
        </dgm:presLayoutVars>
      </dgm:prSet>
      <dgm:spPr/>
    </dgm:pt>
    <dgm:pt modelId="{24E9E74A-97A9-4F17-B7EE-753BAEB1C441}" type="pres">
      <dgm:prSet presAssocID="{2FBD0E12-8B24-4D69-BB04-82B90F3D1DDD}" presName="Childtext1" presStyleLbl="revTx" presStyleIdx="0" presStyleCnt="7">
        <dgm:presLayoutVars>
          <dgm:bulletEnabled val="1"/>
        </dgm:presLayoutVars>
      </dgm:prSet>
      <dgm:spPr/>
    </dgm:pt>
    <dgm:pt modelId="{20EA53F2-625E-411F-8F15-3F47EBCF474B}" type="pres">
      <dgm:prSet presAssocID="{2FBD0E12-8B24-4D69-BB04-82B90F3D1DDD}" presName="ConnectLine1" presStyleLbl="sibTrans1D1" presStyleIdx="0" presStyleCnt="7"/>
      <dgm:spPr>
        <a:noFill/>
        <a:ln w="12700" cap="flat" cmpd="sng" algn="ctr">
          <a:solidFill>
            <a:schemeClr val="accent1">
              <a:hueOff val="0"/>
              <a:satOff val="0"/>
              <a:lumOff val="0"/>
              <a:alphaOff val="0"/>
            </a:schemeClr>
          </a:solidFill>
          <a:prstDash val="dash"/>
        </a:ln>
        <a:effectLst/>
      </dgm:spPr>
    </dgm:pt>
    <dgm:pt modelId="{EC49C2EF-3D3E-4CB2-81A4-79CC9038F8C1}" type="pres">
      <dgm:prSet presAssocID="{2FBD0E12-8B24-4D69-BB04-82B90F3D1DDD}" presName="ConnectLineEnd1" presStyleLbl="lnNode1" presStyleIdx="0" presStyleCnt="7"/>
      <dgm:spPr/>
    </dgm:pt>
    <dgm:pt modelId="{12ED967A-357D-4C18-AD14-1B80657ECC01}" type="pres">
      <dgm:prSet presAssocID="{2FBD0E12-8B24-4D69-BB04-82B90F3D1DDD}" presName="EmptyPane1" presStyleCnt="0"/>
      <dgm:spPr/>
    </dgm:pt>
    <dgm:pt modelId="{53DC5A95-FCA8-4598-AE3F-676513817727}" type="pres">
      <dgm:prSet presAssocID="{BB2C1A2B-66A1-47B8-902D-5285E49F1594}" presName="spaceBetweenRectangles1" presStyleCnt="0"/>
      <dgm:spPr/>
    </dgm:pt>
    <dgm:pt modelId="{7B94EB72-EAB6-4905-A520-AC201877AAF6}" type="pres">
      <dgm:prSet presAssocID="{0EC9ECCD-4343-4EF8-9054-CA30B6B6BD58}" presName="composite1" presStyleCnt="0"/>
      <dgm:spPr/>
    </dgm:pt>
    <dgm:pt modelId="{BCCFD1C7-21C3-438F-919C-57A2607FD9E2}" type="pres">
      <dgm:prSet presAssocID="{0EC9ECCD-4343-4EF8-9054-CA30B6B6BD58}" presName="parent1" presStyleLbl="alignNode1" presStyleIdx="1" presStyleCnt="7">
        <dgm:presLayoutVars>
          <dgm:chMax val="1"/>
          <dgm:chPref val="1"/>
          <dgm:bulletEnabled val="1"/>
        </dgm:presLayoutVars>
      </dgm:prSet>
      <dgm:spPr/>
    </dgm:pt>
    <dgm:pt modelId="{A983B50E-1930-4A60-9A8E-4A361280783F}" type="pres">
      <dgm:prSet presAssocID="{0EC9ECCD-4343-4EF8-9054-CA30B6B6BD58}" presName="Childtext1" presStyleLbl="revTx" presStyleIdx="1" presStyleCnt="7">
        <dgm:presLayoutVars>
          <dgm:bulletEnabled val="1"/>
        </dgm:presLayoutVars>
      </dgm:prSet>
      <dgm:spPr/>
    </dgm:pt>
    <dgm:pt modelId="{1DBCAA08-793C-4510-997B-E6A3813136E3}" type="pres">
      <dgm:prSet presAssocID="{0EC9ECCD-4343-4EF8-9054-CA30B6B6BD58}" presName="ConnectLine1" presStyleLbl="sibTrans1D1" presStyleIdx="1" presStyleCnt="7"/>
      <dgm:spPr>
        <a:noFill/>
        <a:ln w="12700" cap="flat" cmpd="sng" algn="ctr">
          <a:solidFill>
            <a:schemeClr val="accent1">
              <a:hueOff val="0"/>
              <a:satOff val="0"/>
              <a:lumOff val="0"/>
              <a:alphaOff val="0"/>
            </a:schemeClr>
          </a:solidFill>
          <a:prstDash val="dash"/>
        </a:ln>
        <a:effectLst/>
      </dgm:spPr>
    </dgm:pt>
    <dgm:pt modelId="{8CB841ED-F980-4527-A165-5D9BA21F8230}" type="pres">
      <dgm:prSet presAssocID="{0EC9ECCD-4343-4EF8-9054-CA30B6B6BD58}" presName="ConnectLineEnd1" presStyleLbl="lnNode1" presStyleIdx="1" presStyleCnt="7"/>
      <dgm:spPr/>
    </dgm:pt>
    <dgm:pt modelId="{949175E4-0E73-4DCF-84C0-A2F4B51CC039}" type="pres">
      <dgm:prSet presAssocID="{0EC9ECCD-4343-4EF8-9054-CA30B6B6BD58}" presName="EmptyPane1" presStyleCnt="0"/>
      <dgm:spPr/>
    </dgm:pt>
    <dgm:pt modelId="{B1267C42-7928-4A32-B43C-0C89195DB939}" type="pres">
      <dgm:prSet presAssocID="{EA8DCA2A-7C88-48E2-8766-C684E172A2C9}" presName="spaceBetweenRectangles1" presStyleCnt="0"/>
      <dgm:spPr/>
    </dgm:pt>
    <dgm:pt modelId="{E42639D8-682F-470A-AB40-5D6D896F4DDF}" type="pres">
      <dgm:prSet presAssocID="{ACE05B0C-9F81-41CE-964B-31C7B5ABD67F}" presName="composite1" presStyleCnt="0"/>
      <dgm:spPr/>
    </dgm:pt>
    <dgm:pt modelId="{D35C5C1C-1163-4581-B67F-E5A8D2354AEA}" type="pres">
      <dgm:prSet presAssocID="{ACE05B0C-9F81-41CE-964B-31C7B5ABD67F}" presName="parent1" presStyleLbl="alignNode1" presStyleIdx="2" presStyleCnt="7">
        <dgm:presLayoutVars>
          <dgm:chMax val="1"/>
          <dgm:chPref val="1"/>
          <dgm:bulletEnabled val="1"/>
        </dgm:presLayoutVars>
      </dgm:prSet>
      <dgm:spPr/>
    </dgm:pt>
    <dgm:pt modelId="{F0FFC9B2-03CB-4281-A240-4431CB420AB0}" type="pres">
      <dgm:prSet presAssocID="{ACE05B0C-9F81-41CE-964B-31C7B5ABD67F}" presName="Childtext1" presStyleLbl="revTx" presStyleIdx="2" presStyleCnt="7">
        <dgm:presLayoutVars>
          <dgm:bulletEnabled val="1"/>
        </dgm:presLayoutVars>
      </dgm:prSet>
      <dgm:spPr/>
    </dgm:pt>
    <dgm:pt modelId="{ACFDD223-E0BF-4AF2-90A3-856B53E7BD53}" type="pres">
      <dgm:prSet presAssocID="{ACE05B0C-9F81-41CE-964B-31C7B5ABD67F}" presName="ConnectLine1" presStyleLbl="sibTrans1D1" presStyleIdx="2" presStyleCnt="7"/>
      <dgm:spPr>
        <a:noFill/>
        <a:ln w="12700" cap="flat" cmpd="sng" algn="ctr">
          <a:solidFill>
            <a:schemeClr val="accent1">
              <a:hueOff val="0"/>
              <a:satOff val="0"/>
              <a:lumOff val="0"/>
              <a:alphaOff val="0"/>
            </a:schemeClr>
          </a:solidFill>
          <a:prstDash val="dash"/>
        </a:ln>
        <a:effectLst/>
      </dgm:spPr>
    </dgm:pt>
    <dgm:pt modelId="{0910935F-7AF8-4EDC-B4D1-F0002DB67B66}" type="pres">
      <dgm:prSet presAssocID="{ACE05B0C-9F81-41CE-964B-31C7B5ABD67F}" presName="ConnectLineEnd1" presStyleLbl="lnNode1" presStyleIdx="2" presStyleCnt="7"/>
      <dgm:spPr/>
    </dgm:pt>
    <dgm:pt modelId="{AE2A69C1-4A65-49C7-9428-4F53E6B594FF}" type="pres">
      <dgm:prSet presAssocID="{ACE05B0C-9F81-41CE-964B-31C7B5ABD67F}" presName="EmptyPane1" presStyleCnt="0"/>
      <dgm:spPr/>
    </dgm:pt>
    <dgm:pt modelId="{86FEE034-5A48-48B8-8771-32259A6C92E4}" type="pres">
      <dgm:prSet presAssocID="{28A60547-AFED-43BD-A781-422A4D5D080F}" presName="spaceBetweenRectangles1" presStyleCnt="0"/>
      <dgm:spPr/>
    </dgm:pt>
    <dgm:pt modelId="{7A620135-5AC1-4B19-A71A-40A3564D63A7}" type="pres">
      <dgm:prSet presAssocID="{63EBB292-903B-49DA-8604-652126E08EF2}" presName="composite1" presStyleCnt="0"/>
      <dgm:spPr/>
    </dgm:pt>
    <dgm:pt modelId="{75FE4B90-621C-4C3F-8B2A-2D1B4C000D26}" type="pres">
      <dgm:prSet presAssocID="{63EBB292-903B-49DA-8604-652126E08EF2}" presName="parent1" presStyleLbl="alignNode1" presStyleIdx="3" presStyleCnt="7">
        <dgm:presLayoutVars>
          <dgm:chMax val="1"/>
          <dgm:chPref val="1"/>
          <dgm:bulletEnabled val="1"/>
        </dgm:presLayoutVars>
      </dgm:prSet>
      <dgm:spPr/>
    </dgm:pt>
    <dgm:pt modelId="{D530E77A-4AAB-4550-A180-6FF0859C4C65}" type="pres">
      <dgm:prSet presAssocID="{63EBB292-903B-49DA-8604-652126E08EF2}" presName="Childtext1" presStyleLbl="revTx" presStyleIdx="3" presStyleCnt="7">
        <dgm:presLayoutVars>
          <dgm:bulletEnabled val="1"/>
        </dgm:presLayoutVars>
      </dgm:prSet>
      <dgm:spPr/>
    </dgm:pt>
    <dgm:pt modelId="{E1454F7C-2293-4080-802A-F1F6A6A43F5A}" type="pres">
      <dgm:prSet presAssocID="{63EBB292-903B-49DA-8604-652126E08EF2}" presName="ConnectLine1" presStyleLbl="sibTrans1D1" presStyleIdx="3" presStyleCnt="7"/>
      <dgm:spPr>
        <a:noFill/>
        <a:ln w="12700" cap="flat" cmpd="sng" algn="ctr">
          <a:solidFill>
            <a:schemeClr val="accent1">
              <a:hueOff val="0"/>
              <a:satOff val="0"/>
              <a:lumOff val="0"/>
              <a:alphaOff val="0"/>
            </a:schemeClr>
          </a:solidFill>
          <a:prstDash val="dash"/>
        </a:ln>
        <a:effectLst/>
      </dgm:spPr>
    </dgm:pt>
    <dgm:pt modelId="{816B070C-7805-4788-AC09-9FA686490166}" type="pres">
      <dgm:prSet presAssocID="{63EBB292-903B-49DA-8604-652126E08EF2}" presName="ConnectLineEnd1" presStyleLbl="lnNode1" presStyleIdx="3" presStyleCnt="7"/>
      <dgm:spPr/>
    </dgm:pt>
    <dgm:pt modelId="{3A1AEE45-695A-4683-9964-2107F8E0F1DA}" type="pres">
      <dgm:prSet presAssocID="{63EBB292-903B-49DA-8604-652126E08EF2}" presName="EmptyPane1" presStyleCnt="0"/>
      <dgm:spPr/>
    </dgm:pt>
    <dgm:pt modelId="{A55F15DE-5628-4D79-9822-9F9296F03C71}" type="pres">
      <dgm:prSet presAssocID="{C01CC51B-B639-4F7A-9DBB-37F24461CC23}" presName="spaceBetweenRectangles1" presStyleCnt="0"/>
      <dgm:spPr/>
    </dgm:pt>
    <dgm:pt modelId="{895E18E0-02C8-46CE-B9F5-43B5741AE6B0}" type="pres">
      <dgm:prSet presAssocID="{B51A2F92-A780-4B19-A937-443BFD0EC1C7}" presName="composite1" presStyleCnt="0"/>
      <dgm:spPr/>
    </dgm:pt>
    <dgm:pt modelId="{DD096424-791B-4F02-934F-96865B0D1B8D}" type="pres">
      <dgm:prSet presAssocID="{B51A2F92-A780-4B19-A937-443BFD0EC1C7}" presName="parent1" presStyleLbl="alignNode1" presStyleIdx="4" presStyleCnt="7">
        <dgm:presLayoutVars>
          <dgm:chMax val="1"/>
          <dgm:chPref val="1"/>
          <dgm:bulletEnabled val="1"/>
        </dgm:presLayoutVars>
      </dgm:prSet>
      <dgm:spPr/>
    </dgm:pt>
    <dgm:pt modelId="{B5E48BAE-A537-4790-9088-0C14640450FA}" type="pres">
      <dgm:prSet presAssocID="{B51A2F92-A780-4B19-A937-443BFD0EC1C7}" presName="Childtext1" presStyleLbl="revTx" presStyleIdx="4" presStyleCnt="7">
        <dgm:presLayoutVars>
          <dgm:bulletEnabled val="1"/>
        </dgm:presLayoutVars>
      </dgm:prSet>
      <dgm:spPr/>
    </dgm:pt>
    <dgm:pt modelId="{A184548F-61C8-45BB-B877-AC61A62E585F}" type="pres">
      <dgm:prSet presAssocID="{B51A2F92-A780-4B19-A937-443BFD0EC1C7}" presName="ConnectLine1" presStyleLbl="sibTrans1D1" presStyleIdx="4" presStyleCnt="7"/>
      <dgm:spPr>
        <a:noFill/>
        <a:ln w="12700" cap="flat" cmpd="sng" algn="ctr">
          <a:solidFill>
            <a:schemeClr val="accent1">
              <a:hueOff val="0"/>
              <a:satOff val="0"/>
              <a:lumOff val="0"/>
              <a:alphaOff val="0"/>
            </a:schemeClr>
          </a:solidFill>
          <a:prstDash val="dash"/>
        </a:ln>
        <a:effectLst/>
      </dgm:spPr>
    </dgm:pt>
    <dgm:pt modelId="{CF636AF4-AA31-41B9-8883-8AA3CCAC4C50}" type="pres">
      <dgm:prSet presAssocID="{B51A2F92-A780-4B19-A937-443BFD0EC1C7}" presName="ConnectLineEnd1" presStyleLbl="lnNode1" presStyleIdx="4" presStyleCnt="7"/>
      <dgm:spPr/>
    </dgm:pt>
    <dgm:pt modelId="{DF789D83-E0DC-4301-B831-F01D5D8BD4DA}" type="pres">
      <dgm:prSet presAssocID="{B51A2F92-A780-4B19-A937-443BFD0EC1C7}" presName="EmptyPane1" presStyleCnt="0"/>
      <dgm:spPr/>
    </dgm:pt>
    <dgm:pt modelId="{21F64FB7-2915-4B02-82E5-8D2A0A5AEFD8}" type="pres">
      <dgm:prSet presAssocID="{38620DCA-262F-4E2D-BB51-4C94D5DD352C}" presName="spaceBetweenRectangles1" presStyleCnt="0"/>
      <dgm:spPr/>
    </dgm:pt>
    <dgm:pt modelId="{A51F2B5B-782A-4CB2-8750-CA4215599EDA}" type="pres">
      <dgm:prSet presAssocID="{144773F3-AAE5-4629-8971-2C7447FCAF54}" presName="composite1" presStyleCnt="0"/>
      <dgm:spPr/>
    </dgm:pt>
    <dgm:pt modelId="{EAADECEF-43AD-4FE5-BA27-1067D597408E}" type="pres">
      <dgm:prSet presAssocID="{144773F3-AAE5-4629-8971-2C7447FCAF54}" presName="parent1" presStyleLbl="alignNode1" presStyleIdx="5" presStyleCnt="7">
        <dgm:presLayoutVars>
          <dgm:chMax val="1"/>
          <dgm:chPref val="1"/>
          <dgm:bulletEnabled val="1"/>
        </dgm:presLayoutVars>
      </dgm:prSet>
      <dgm:spPr/>
    </dgm:pt>
    <dgm:pt modelId="{FDD78849-46DF-4F0D-A2E3-818EF413549E}" type="pres">
      <dgm:prSet presAssocID="{144773F3-AAE5-4629-8971-2C7447FCAF54}" presName="Childtext1" presStyleLbl="revTx" presStyleIdx="5" presStyleCnt="7">
        <dgm:presLayoutVars>
          <dgm:bulletEnabled val="1"/>
        </dgm:presLayoutVars>
      </dgm:prSet>
      <dgm:spPr/>
    </dgm:pt>
    <dgm:pt modelId="{AD1844A4-EE0F-46C8-AAE9-3E5DD423B8BC}" type="pres">
      <dgm:prSet presAssocID="{144773F3-AAE5-4629-8971-2C7447FCAF54}" presName="ConnectLine1" presStyleLbl="sibTrans1D1" presStyleIdx="5" presStyleCnt="7"/>
      <dgm:spPr>
        <a:noFill/>
        <a:ln w="12700" cap="flat" cmpd="sng" algn="ctr">
          <a:solidFill>
            <a:schemeClr val="accent1">
              <a:hueOff val="0"/>
              <a:satOff val="0"/>
              <a:lumOff val="0"/>
              <a:alphaOff val="0"/>
            </a:schemeClr>
          </a:solidFill>
          <a:prstDash val="dash"/>
        </a:ln>
        <a:effectLst/>
      </dgm:spPr>
    </dgm:pt>
    <dgm:pt modelId="{72AD6EA4-05D3-46D0-91D9-591FF7C963B9}" type="pres">
      <dgm:prSet presAssocID="{144773F3-AAE5-4629-8971-2C7447FCAF54}" presName="ConnectLineEnd1" presStyleLbl="lnNode1" presStyleIdx="5" presStyleCnt="7"/>
      <dgm:spPr/>
    </dgm:pt>
    <dgm:pt modelId="{41E691BC-7D7A-4545-85F2-CD0E1391602F}" type="pres">
      <dgm:prSet presAssocID="{144773F3-AAE5-4629-8971-2C7447FCAF54}" presName="EmptyPane1" presStyleCnt="0"/>
      <dgm:spPr/>
    </dgm:pt>
    <dgm:pt modelId="{5AB26571-B7BB-4F8C-9FE1-CF52A5C703BE}" type="pres">
      <dgm:prSet presAssocID="{DC1231C8-B279-409F-BC3F-1196ADB91872}" presName="spaceBetweenRectangles1" presStyleCnt="0"/>
      <dgm:spPr/>
    </dgm:pt>
    <dgm:pt modelId="{BA2859DA-C374-490C-A64F-AAE2A26826B0}" type="pres">
      <dgm:prSet presAssocID="{55E4AD4E-D6DA-4836-80CC-099344EBC135}" presName="composite1" presStyleCnt="0"/>
      <dgm:spPr/>
    </dgm:pt>
    <dgm:pt modelId="{27D2A1CE-3184-47FA-A119-74A684797CFD}" type="pres">
      <dgm:prSet presAssocID="{55E4AD4E-D6DA-4836-80CC-099344EBC135}" presName="parent1" presStyleLbl="alignNode1" presStyleIdx="6" presStyleCnt="7">
        <dgm:presLayoutVars>
          <dgm:chMax val="1"/>
          <dgm:chPref val="1"/>
          <dgm:bulletEnabled val="1"/>
        </dgm:presLayoutVars>
      </dgm:prSet>
      <dgm:spPr/>
    </dgm:pt>
    <dgm:pt modelId="{A4E3EF7A-EF15-4383-ADEB-B083AFB0841D}" type="pres">
      <dgm:prSet presAssocID="{55E4AD4E-D6DA-4836-80CC-099344EBC135}" presName="Childtext1" presStyleLbl="revTx" presStyleIdx="6" presStyleCnt="7">
        <dgm:presLayoutVars>
          <dgm:bulletEnabled val="1"/>
        </dgm:presLayoutVars>
      </dgm:prSet>
      <dgm:spPr/>
    </dgm:pt>
    <dgm:pt modelId="{E34D28C3-B8F6-4339-911E-2ED0B2C96438}" type="pres">
      <dgm:prSet presAssocID="{55E4AD4E-D6DA-4836-80CC-099344EBC135}" presName="ConnectLine1" presStyleLbl="sibTrans1D1" presStyleIdx="6" presStyleCnt="7"/>
      <dgm:spPr>
        <a:noFill/>
        <a:ln w="12700" cap="flat" cmpd="sng" algn="ctr">
          <a:solidFill>
            <a:schemeClr val="accent1">
              <a:hueOff val="0"/>
              <a:satOff val="0"/>
              <a:lumOff val="0"/>
              <a:alphaOff val="0"/>
            </a:schemeClr>
          </a:solidFill>
          <a:prstDash val="dash"/>
        </a:ln>
        <a:effectLst/>
      </dgm:spPr>
    </dgm:pt>
    <dgm:pt modelId="{BBD868BC-18CC-4BA1-9F3B-D3041BF0D8FD}" type="pres">
      <dgm:prSet presAssocID="{55E4AD4E-D6DA-4836-80CC-099344EBC135}" presName="ConnectLineEnd1" presStyleLbl="lnNode1" presStyleIdx="6" presStyleCnt="7"/>
      <dgm:spPr/>
    </dgm:pt>
    <dgm:pt modelId="{FC476D6B-C049-4488-85E9-9B3661275A24}" type="pres">
      <dgm:prSet presAssocID="{55E4AD4E-D6DA-4836-80CC-099344EBC135}" presName="EmptyPane1" presStyleCnt="0"/>
      <dgm:spPr/>
    </dgm:pt>
  </dgm:ptLst>
  <dgm:cxnLst>
    <dgm:cxn modelId="{9324BC02-6308-47DF-9A08-3C6E5DA09D9B}" srcId="{85670F52-9995-4D84-9863-6A992BA77E58}" destId="{0EC9ECCD-4343-4EF8-9054-CA30B6B6BD58}" srcOrd="1" destOrd="0" parTransId="{AD88C4AE-BB5A-4674-9F92-8EBE0A1B96FD}" sibTransId="{EA8DCA2A-7C88-48E2-8766-C684E172A2C9}"/>
    <dgm:cxn modelId="{DE33700A-50D1-4BDA-80D5-52559238F4AC}" srcId="{85670F52-9995-4D84-9863-6A992BA77E58}" destId="{2FBD0E12-8B24-4D69-BB04-82B90F3D1DDD}" srcOrd="0" destOrd="0" parTransId="{0DB465C8-EBA8-49C2-988A-819856CA1276}" sibTransId="{BB2C1A2B-66A1-47B8-902D-5285E49F1594}"/>
    <dgm:cxn modelId="{B458650C-ED39-4534-85C6-96625AC28794}" srcId="{85670F52-9995-4D84-9863-6A992BA77E58}" destId="{ACE05B0C-9F81-41CE-964B-31C7B5ABD67F}" srcOrd="2" destOrd="0" parTransId="{6DFB4F9F-3BDA-42FD-A483-48E547BCEBD8}" sibTransId="{28A60547-AFED-43BD-A781-422A4D5D080F}"/>
    <dgm:cxn modelId="{EC72E012-7331-422A-A106-E86F8402517B}" srcId="{85670F52-9995-4D84-9863-6A992BA77E58}" destId="{B51A2F92-A780-4B19-A937-443BFD0EC1C7}" srcOrd="4" destOrd="0" parTransId="{6EE91749-9510-47CA-A0D7-2EAEED56DF47}" sibTransId="{38620DCA-262F-4E2D-BB51-4C94D5DD352C}"/>
    <dgm:cxn modelId="{8F701027-7C2B-473B-A8FA-5EE0277F43FD}" srcId="{85670F52-9995-4D84-9863-6A992BA77E58}" destId="{63EBB292-903B-49DA-8604-652126E08EF2}" srcOrd="3" destOrd="0" parTransId="{505E7A0D-2B55-4A15-94AF-D244A860FDF0}" sibTransId="{C01CC51B-B639-4F7A-9DBB-37F24461CC23}"/>
    <dgm:cxn modelId="{B6572E29-DD56-4E9B-BBB4-E7180530D1E4}" type="presOf" srcId="{55E4AD4E-D6DA-4836-80CC-099344EBC135}" destId="{27D2A1CE-3184-47FA-A119-74A684797CFD}" srcOrd="0" destOrd="0" presId="urn:microsoft.com/office/officeart/2016/7/layout/RoundedRectangleTimeline"/>
    <dgm:cxn modelId="{5C51FF2C-984E-4989-9C45-21077CB96AE4}" type="presOf" srcId="{ACE05B0C-9F81-41CE-964B-31C7B5ABD67F}" destId="{D35C5C1C-1163-4581-B67F-E5A8D2354AEA}" srcOrd="0" destOrd="0" presId="urn:microsoft.com/office/officeart/2016/7/layout/RoundedRectangleTimeline"/>
    <dgm:cxn modelId="{B04CF55D-02BE-4C3C-B3CB-7B4F9D00F3F7}" type="presOf" srcId="{144773F3-AAE5-4629-8971-2C7447FCAF54}" destId="{EAADECEF-43AD-4FE5-BA27-1067D597408E}" srcOrd="0" destOrd="0" presId="urn:microsoft.com/office/officeart/2016/7/layout/RoundedRectangleTimeline"/>
    <dgm:cxn modelId="{FCFE355F-9CF2-4E90-A49C-AD130AB9FA52}" type="presOf" srcId="{85670F52-9995-4D84-9863-6A992BA77E58}" destId="{A7F9F386-D5D3-419F-A7C4-F7C974C72F75}" srcOrd="0" destOrd="0" presId="urn:microsoft.com/office/officeart/2016/7/layout/RoundedRectangleTimeline"/>
    <dgm:cxn modelId="{CC32378B-4DB4-40C2-A3EF-AE6117DED2C0}" type="presOf" srcId="{63EBB292-903B-49DA-8604-652126E08EF2}" destId="{75FE4B90-621C-4C3F-8B2A-2D1B4C000D26}" srcOrd="0" destOrd="0" presId="urn:microsoft.com/office/officeart/2016/7/layout/RoundedRectangleTimeline"/>
    <dgm:cxn modelId="{1ECAAFB5-3C53-43B8-AF24-BE1E5A4C1E12}" type="presOf" srcId="{0EC9ECCD-4343-4EF8-9054-CA30B6B6BD58}" destId="{BCCFD1C7-21C3-438F-919C-57A2607FD9E2}" srcOrd="0" destOrd="0" presId="urn:microsoft.com/office/officeart/2016/7/layout/RoundedRectangleTimeline"/>
    <dgm:cxn modelId="{F5E962BC-9E3F-42DB-A107-960E6CAF4484}" type="presOf" srcId="{B51A2F92-A780-4B19-A937-443BFD0EC1C7}" destId="{DD096424-791B-4F02-934F-96865B0D1B8D}" srcOrd="0" destOrd="0" presId="urn:microsoft.com/office/officeart/2016/7/layout/RoundedRectangleTimeline"/>
    <dgm:cxn modelId="{297680CC-CD48-487E-AA36-C008D7AB6C05}" srcId="{85670F52-9995-4D84-9863-6A992BA77E58}" destId="{144773F3-AAE5-4629-8971-2C7447FCAF54}" srcOrd="5" destOrd="0" parTransId="{15C80974-86CE-456D-82E1-7E8BD9D26E0D}" sibTransId="{DC1231C8-B279-409F-BC3F-1196ADB91872}"/>
    <dgm:cxn modelId="{CCC1BDD2-D835-47C2-B3D6-AEC3D14F2FE1}" type="presOf" srcId="{2FBD0E12-8B24-4D69-BB04-82B90F3D1DDD}" destId="{C8488038-F215-41CA-BFFC-46713A4BDF5A}" srcOrd="0" destOrd="0" presId="urn:microsoft.com/office/officeart/2016/7/layout/RoundedRectangleTimeline"/>
    <dgm:cxn modelId="{C89430E2-4045-4D32-A0DF-97177D8446CB}" srcId="{85670F52-9995-4D84-9863-6A992BA77E58}" destId="{55E4AD4E-D6DA-4836-80CC-099344EBC135}" srcOrd="6" destOrd="0" parTransId="{74020594-03FD-41C6-96F9-B9EB2CF2897C}" sibTransId="{13F649CB-9D7F-4171-99C8-D6CB67A3D76C}"/>
    <dgm:cxn modelId="{E06EE5A0-3F81-4457-8291-95C44165F43F}" type="presParOf" srcId="{A7F9F386-D5D3-419F-A7C4-F7C974C72F75}" destId="{ACC58F80-77D8-4E23-A252-F760498CA70D}" srcOrd="0" destOrd="0" presId="urn:microsoft.com/office/officeart/2016/7/layout/RoundedRectangleTimeline"/>
    <dgm:cxn modelId="{33373397-409C-4577-99D5-8AB10A1A5CD8}" type="presParOf" srcId="{ACC58F80-77D8-4E23-A252-F760498CA70D}" destId="{C8488038-F215-41CA-BFFC-46713A4BDF5A}" srcOrd="0" destOrd="0" presId="urn:microsoft.com/office/officeart/2016/7/layout/RoundedRectangleTimeline"/>
    <dgm:cxn modelId="{88B76518-A026-4EE7-A111-CE7950976DC8}" type="presParOf" srcId="{ACC58F80-77D8-4E23-A252-F760498CA70D}" destId="{24E9E74A-97A9-4F17-B7EE-753BAEB1C441}" srcOrd="1" destOrd="0" presId="urn:microsoft.com/office/officeart/2016/7/layout/RoundedRectangleTimeline"/>
    <dgm:cxn modelId="{F0C0E4C3-BCC1-49FC-9FC1-905DFC910C3C}" type="presParOf" srcId="{ACC58F80-77D8-4E23-A252-F760498CA70D}" destId="{20EA53F2-625E-411F-8F15-3F47EBCF474B}" srcOrd="2" destOrd="0" presId="urn:microsoft.com/office/officeart/2016/7/layout/RoundedRectangleTimeline"/>
    <dgm:cxn modelId="{2B2A235D-59F7-47F6-888B-E678D3D6D7CE}" type="presParOf" srcId="{ACC58F80-77D8-4E23-A252-F760498CA70D}" destId="{EC49C2EF-3D3E-4CB2-81A4-79CC9038F8C1}" srcOrd="3" destOrd="0" presId="urn:microsoft.com/office/officeart/2016/7/layout/RoundedRectangleTimeline"/>
    <dgm:cxn modelId="{6A7F377A-95D7-44EB-82E2-2423018A8837}" type="presParOf" srcId="{ACC58F80-77D8-4E23-A252-F760498CA70D}" destId="{12ED967A-357D-4C18-AD14-1B80657ECC01}" srcOrd="4" destOrd="0" presId="urn:microsoft.com/office/officeart/2016/7/layout/RoundedRectangleTimeline"/>
    <dgm:cxn modelId="{E2EC72FB-7480-4B30-8074-7B11FE147E37}" type="presParOf" srcId="{A7F9F386-D5D3-419F-A7C4-F7C974C72F75}" destId="{53DC5A95-FCA8-4598-AE3F-676513817727}" srcOrd="1" destOrd="0" presId="urn:microsoft.com/office/officeart/2016/7/layout/RoundedRectangleTimeline"/>
    <dgm:cxn modelId="{A1EF3613-E8DE-4121-9ED7-8CBD8B375884}" type="presParOf" srcId="{A7F9F386-D5D3-419F-A7C4-F7C974C72F75}" destId="{7B94EB72-EAB6-4905-A520-AC201877AAF6}" srcOrd="2" destOrd="0" presId="urn:microsoft.com/office/officeart/2016/7/layout/RoundedRectangleTimeline"/>
    <dgm:cxn modelId="{BC0BDC73-EA02-4F7A-BE9C-4E2A38D57AF8}" type="presParOf" srcId="{7B94EB72-EAB6-4905-A520-AC201877AAF6}" destId="{BCCFD1C7-21C3-438F-919C-57A2607FD9E2}" srcOrd="0" destOrd="0" presId="urn:microsoft.com/office/officeart/2016/7/layout/RoundedRectangleTimeline"/>
    <dgm:cxn modelId="{2E017905-899B-4887-A646-DA9EEF672060}" type="presParOf" srcId="{7B94EB72-EAB6-4905-A520-AC201877AAF6}" destId="{A983B50E-1930-4A60-9A8E-4A361280783F}" srcOrd="1" destOrd="0" presId="urn:microsoft.com/office/officeart/2016/7/layout/RoundedRectangleTimeline"/>
    <dgm:cxn modelId="{16B026A6-7416-44DD-9C19-0192D97D3093}" type="presParOf" srcId="{7B94EB72-EAB6-4905-A520-AC201877AAF6}" destId="{1DBCAA08-793C-4510-997B-E6A3813136E3}" srcOrd="2" destOrd="0" presId="urn:microsoft.com/office/officeart/2016/7/layout/RoundedRectangleTimeline"/>
    <dgm:cxn modelId="{2A794801-463D-4B80-8904-D72F38BA8F8A}" type="presParOf" srcId="{7B94EB72-EAB6-4905-A520-AC201877AAF6}" destId="{8CB841ED-F980-4527-A165-5D9BA21F8230}" srcOrd="3" destOrd="0" presId="urn:microsoft.com/office/officeart/2016/7/layout/RoundedRectangleTimeline"/>
    <dgm:cxn modelId="{497AB7D5-07F1-425F-B22C-50D18D49D920}" type="presParOf" srcId="{7B94EB72-EAB6-4905-A520-AC201877AAF6}" destId="{949175E4-0E73-4DCF-84C0-A2F4B51CC039}" srcOrd="4" destOrd="0" presId="urn:microsoft.com/office/officeart/2016/7/layout/RoundedRectangleTimeline"/>
    <dgm:cxn modelId="{EE32A34F-D265-4708-8839-46FD391CD6F4}" type="presParOf" srcId="{A7F9F386-D5D3-419F-A7C4-F7C974C72F75}" destId="{B1267C42-7928-4A32-B43C-0C89195DB939}" srcOrd="3" destOrd="0" presId="urn:microsoft.com/office/officeart/2016/7/layout/RoundedRectangleTimeline"/>
    <dgm:cxn modelId="{E2468E8A-E850-4721-84AA-CBA2CF72A81A}" type="presParOf" srcId="{A7F9F386-D5D3-419F-A7C4-F7C974C72F75}" destId="{E42639D8-682F-470A-AB40-5D6D896F4DDF}" srcOrd="4" destOrd="0" presId="urn:microsoft.com/office/officeart/2016/7/layout/RoundedRectangleTimeline"/>
    <dgm:cxn modelId="{C5A10C97-81BB-412C-82E3-F5E845CF8379}" type="presParOf" srcId="{E42639D8-682F-470A-AB40-5D6D896F4DDF}" destId="{D35C5C1C-1163-4581-B67F-E5A8D2354AEA}" srcOrd="0" destOrd="0" presId="urn:microsoft.com/office/officeart/2016/7/layout/RoundedRectangleTimeline"/>
    <dgm:cxn modelId="{F9A5FAA1-283A-491B-BB96-4A54BC6C3BEC}" type="presParOf" srcId="{E42639D8-682F-470A-AB40-5D6D896F4DDF}" destId="{F0FFC9B2-03CB-4281-A240-4431CB420AB0}" srcOrd="1" destOrd="0" presId="urn:microsoft.com/office/officeart/2016/7/layout/RoundedRectangleTimeline"/>
    <dgm:cxn modelId="{87FF9279-0EF4-4AFD-B486-5F9938A9EE7F}" type="presParOf" srcId="{E42639D8-682F-470A-AB40-5D6D896F4DDF}" destId="{ACFDD223-E0BF-4AF2-90A3-856B53E7BD53}" srcOrd="2" destOrd="0" presId="urn:microsoft.com/office/officeart/2016/7/layout/RoundedRectangleTimeline"/>
    <dgm:cxn modelId="{73100543-4874-42CB-84C6-C8ED6957220D}" type="presParOf" srcId="{E42639D8-682F-470A-AB40-5D6D896F4DDF}" destId="{0910935F-7AF8-4EDC-B4D1-F0002DB67B66}" srcOrd="3" destOrd="0" presId="urn:microsoft.com/office/officeart/2016/7/layout/RoundedRectangleTimeline"/>
    <dgm:cxn modelId="{095666CC-88D0-40D6-98B6-34D1CD8D62C8}" type="presParOf" srcId="{E42639D8-682F-470A-AB40-5D6D896F4DDF}" destId="{AE2A69C1-4A65-49C7-9428-4F53E6B594FF}" srcOrd="4" destOrd="0" presId="urn:microsoft.com/office/officeart/2016/7/layout/RoundedRectangleTimeline"/>
    <dgm:cxn modelId="{E9FACBC7-A7BA-4901-807D-EEB68A736C62}" type="presParOf" srcId="{A7F9F386-D5D3-419F-A7C4-F7C974C72F75}" destId="{86FEE034-5A48-48B8-8771-32259A6C92E4}" srcOrd="5" destOrd="0" presId="urn:microsoft.com/office/officeart/2016/7/layout/RoundedRectangleTimeline"/>
    <dgm:cxn modelId="{D411A622-6B51-4C6E-B66E-D529DC2A32B3}" type="presParOf" srcId="{A7F9F386-D5D3-419F-A7C4-F7C974C72F75}" destId="{7A620135-5AC1-4B19-A71A-40A3564D63A7}" srcOrd="6" destOrd="0" presId="urn:microsoft.com/office/officeart/2016/7/layout/RoundedRectangleTimeline"/>
    <dgm:cxn modelId="{7F68B0D3-6DA3-489D-BE96-CE950389DBDC}" type="presParOf" srcId="{7A620135-5AC1-4B19-A71A-40A3564D63A7}" destId="{75FE4B90-621C-4C3F-8B2A-2D1B4C000D26}" srcOrd="0" destOrd="0" presId="urn:microsoft.com/office/officeart/2016/7/layout/RoundedRectangleTimeline"/>
    <dgm:cxn modelId="{05993DBF-4BBA-4F77-AF9D-B4ECE2119FFE}" type="presParOf" srcId="{7A620135-5AC1-4B19-A71A-40A3564D63A7}" destId="{D530E77A-4AAB-4550-A180-6FF0859C4C65}" srcOrd="1" destOrd="0" presId="urn:microsoft.com/office/officeart/2016/7/layout/RoundedRectangleTimeline"/>
    <dgm:cxn modelId="{C6E0E8E6-582C-46F5-88E7-37F95D2EA1FA}" type="presParOf" srcId="{7A620135-5AC1-4B19-A71A-40A3564D63A7}" destId="{E1454F7C-2293-4080-802A-F1F6A6A43F5A}" srcOrd="2" destOrd="0" presId="urn:microsoft.com/office/officeart/2016/7/layout/RoundedRectangleTimeline"/>
    <dgm:cxn modelId="{5B3C7D71-8261-4458-994A-D2878F433948}" type="presParOf" srcId="{7A620135-5AC1-4B19-A71A-40A3564D63A7}" destId="{816B070C-7805-4788-AC09-9FA686490166}" srcOrd="3" destOrd="0" presId="urn:microsoft.com/office/officeart/2016/7/layout/RoundedRectangleTimeline"/>
    <dgm:cxn modelId="{C2978850-D994-4D15-84E1-CA6FEAEA94DB}" type="presParOf" srcId="{7A620135-5AC1-4B19-A71A-40A3564D63A7}" destId="{3A1AEE45-695A-4683-9964-2107F8E0F1DA}" srcOrd="4" destOrd="0" presId="urn:microsoft.com/office/officeart/2016/7/layout/RoundedRectangleTimeline"/>
    <dgm:cxn modelId="{FB18620B-5ADD-4EC0-98F1-407627897FC3}" type="presParOf" srcId="{A7F9F386-D5D3-419F-A7C4-F7C974C72F75}" destId="{A55F15DE-5628-4D79-9822-9F9296F03C71}" srcOrd="7" destOrd="0" presId="urn:microsoft.com/office/officeart/2016/7/layout/RoundedRectangleTimeline"/>
    <dgm:cxn modelId="{A615F330-B8A3-430A-8317-02B774C4065B}" type="presParOf" srcId="{A7F9F386-D5D3-419F-A7C4-F7C974C72F75}" destId="{895E18E0-02C8-46CE-B9F5-43B5741AE6B0}" srcOrd="8" destOrd="0" presId="urn:microsoft.com/office/officeart/2016/7/layout/RoundedRectangleTimeline"/>
    <dgm:cxn modelId="{1BAFCB86-D985-4B1C-A7E6-E320492F0694}" type="presParOf" srcId="{895E18E0-02C8-46CE-B9F5-43B5741AE6B0}" destId="{DD096424-791B-4F02-934F-96865B0D1B8D}" srcOrd="0" destOrd="0" presId="urn:microsoft.com/office/officeart/2016/7/layout/RoundedRectangleTimeline"/>
    <dgm:cxn modelId="{A233B27E-76A7-4047-A7AC-D1FBE2101627}" type="presParOf" srcId="{895E18E0-02C8-46CE-B9F5-43B5741AE6B0}" destId="{B5E48BAE-A537-4790-9088-0C14640450FA}" srcOrd="1" destOrd="0" presId="urn:microsoft.com/office/officeart/2016/7/layout/RoundedRectangleTimeline"/>
    <dgm:cxn modelId="{D67B52F3-8EFB-4D9C-BE7B-2A686828FF6B}" type="presParOf" srcId="{895E18E0-02C8-46CE-B9F5-43B5741AE6B0}" destId="{A184548F-61C8-45BB-B877-AC61A62E585F}" srcOrd="2" destOrd="0" presId="urn:microsoft.com/office/officeart/2016/7/layout/RoundedRectangleTimeline"/>
    <dgm:cxn modelId="{F0C3D666-F210-4951-8116-446DFE59707E}" type="presParOf" srcId="{895E18E0-02C8-46CE-B9F5-43B5741AE6B0}" destId="{CF636AF4-AA31-41B9-8883-8AA3CCAC4C50}" srcOrd="3" destOrd="0" presId="urn:microsoft.com/office/officeart/2016/7/layout/RoundedRectangleTimeline"/>
    <dgm:cxn modelId="{E33B6C3B-A027-409B-B0EF-56E24A4C2D71}" type="presParOf" srcId="{895E18E0-02C8-46CE-B9F5-43B5741AE6B0}" destId="{DF789D83-E0DC-4301-B831-F01D5D8BD4DA}" srcOrd="4" destOrd="0" presId="urn:microsoft.com/office/officeart/2016/7/layout/RoundedRectangleTimeline"/>
    <dgm:cxn modelId="{C73BD185-A59C-4155-A780-1621C1133AB2}" type="presParOf" srcId="{A7F9F386-D5D3-419F-A7C4-F7C974C72F75}" destId="{21F64FB7-2915-4B02-82E5-8D2A0A5AEFD8}" srcOrd="9" destOrd="0" presId="urn:microsoft.com/office/officeart/2016/7/layout/RoundedRectangleTimeline"/>
    <dgm:cxn modelId="{6984D7DE-5556-4B28-8E38-E4511C8B1D6C}" type="presParOf" srcId="{A7F9F386-D5D3-419F-A7C4-F7C974C72F75}" destId="{A51F2B5B-782A-4CB2-8750-CA4215599EDA}" srcOrd="10" destOrd="0" presId="urn:microsoft.com/office/officeart/2016/7/layout/RoundedRectangleTimeline"/>
    <dgm:cxn modelId="{8BC2778F-75B3-4337-A401-EEAD765B64FC}" type="presParOf" srcId="{A51F2B5B-782A-4CB2-8750-CA4215599EDA}" destId="{EAADECEF-43AD-4FE5-BA27-1067D597408E}" srcOrd="0" destOrd="0" presId="urn:microsoft.com/office/officeart/2016/7/layout/RoundedRectangleTimeline"/>
    <dgm:cxn modelId="{F1BA4638-23EB-4DD0-B4B3-E4D33E796036}" type="presParOf" srcId="{A51F2B5B-782A-4CB2-8750-CA4215599EDA}" destId="{FDD78849-46DF-4F0D-A2E3-818EF413549E}" srcOrd="1" destOrd="0" presId="urn:microsoft.com/office/officeart/2016/7/layout/RoundedRectangleTimeline"/>
    <dgm:cxn modelId="{5D1A2B98-0CAE-45C7-ACAC-7DC76D4F5811}" type="presParOf" srcId="{A51F2B5B-782A-4CB2-8750-CA4215599EDA}" destId="{AD1844A4-EE0F-46C8-AAE9-3E5DD423B8BC}" srcOrd="2" destOrd="0" presId="urn:microsoft.com/office/officeart/2016/7/layout/RoundedRectangleTimeline"/>
    <dgm:cxn modelId="{7955402E-4FA4-4019-9893-1F5D13F5C522}" type="presParOf" srcId="{A51F2B5B-782A-4CB2-8750-CA4215599EDA}" destId="{72AD6EA4-05D3-46D0-91D9-591FF7C963B9}" srcOrd="3" destOrd="0" presId="urn:microsoft.com/office/officeart/2016/7/layout/RoundedRectangleTimeline"/>
    <dgm:cxn modelId="{68A6A342-AF49-440C-81CC-391253DC80EE}" type="presParOf" srcId="{A51F2B5B-782A-4CB2-8750-CA4215599EDA}" destId="{41E691BC-7D7A-4545-85F2-CD0E1391602F}" srcOrd="4" destOrd="0" presId="urn:microsoft.com/office/officeart/2016/7/layout/RoundedRectangleTimeline"/>
    <dgm:cxn modelId="{E7358758-F20F-4185-B485-6C77586EF752}" type="presParOf" srcId="{A7F9F386-D5D3-419F-A7C4-F7C974C72F75}" destId="{5AB26571-B7BB-4F8C-9FE1-CF52A5C703BE}" srcOrd="11" destOrd="0" presId="urn:microsoft.com/office/officeart/2016/7/layout/RoundedRectangleTimeline"/>
    <dgm:cxn modelId="{479DCE63-25A8-4EC5-A721-5CFECC383F09}" type="presParOf" srcId="{A7F9F386-D5D3-419F-A7C4-F7C974C72F75}" destId="{BA2859DA-C374-490C-A64F-AAE2A26826B0}" srcOrd="12" destOrd="0" presId="urn:microsoft.com/office/officeart/2016/7/layout/RoundedRectangleTimeline"/>
    <dgm:cxn modelId="{07BB2F89-B068-49D7-A7FC-ECADCFFF5671}" type="presParOf" srcId="{BA2859DA-C374-490C-A64F-AAE2A26826B0}" destId="{27D2A1CE-3184-47FA-A119-74A684797CFD}" srcOrd="0" destOrd="0" presId="urn:microsoft.com/office/officeart/2016/7/layout/RoundedRectangleTimeline"/>
    <dgm:cxn modelId="{CA9034A7-19BF-4DE0-85EF-5FC4CFF02048}" type="presParOf" srcId="{BA2859DA-C374-490C-A64F-AAE2A26826B0}" destId="{A4E3EF7A-EF15-4383-ADEB-B083AFB0841D}" srcOrd="1" destOrd="0" presId="urn:microsoft.com/office/officeart/2016/7/layout/RoundedRectangleTimeline"/>
    <dgm:cxn modelId="{A6EDDD21-1ADE-43AD-BA18-F4BC4F1B89AB}" type="presParOf" srcId="{BA2859DA-C374-490C-A64F-AAE2A26826B0}" destId="{E34D28C3-B8F6-4339-911E-2ED0B2C96438}" srcOrd="2" destOrd="0" presId="urn:microsoft.com/office/officeart/2016/7/layout/RoundedRectangleTimeline"/>
    <dgm:cxn modelId="{4B4B233B-3C5D-4D37-B517-22E74787933E}" type="presParOf" srcId="{BA2859DA-C374-490C-A64F-AAE2A26826B0}" destId="{BBD868BC-18CC-4BA1-9F3B-D3041BF0D8FD}" srcOrd="3" destOrd="0" presId="urn:microsoft.com/office/officeart/2016/7/layout/RoundedRectangleTimeline"/>
    <dgm:cxn modelId="{E74A6B74-79F6-4FC4-A64C-BC94253B2017}" type="presParOf" srcId="{BA2859DA-C374-490C-A64F-AAE2A26826B0}" destId="{FC476D6B-C049-4488-85E9-9B3661275A24}" srcOrd="4" destOrd="0" presId="urn:microsoft.com/office/officeart/2016/7/layout/RoundedRectangleTimeline"/>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84F7BA-1F74-4F6A-B9CA-3698B47F3E6C}">
      <dsp:nvSpPr>
        <dsp:cNvPr id="0" name=""/>
        <dsp:cNvSpPr/>
      </dsp:nvSpPr>
      <dsp:spPr>
        <a:xfrm>
          <a:off x="935314" y="1297557"/>
          <a:ext cx="1751662" cy="1168358"/>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06680" rIns="106680" bIns="106680" numCol="1" spcCol="1270" anchor="ctr" anchorCtr="0">
          <a:noAutofit/>
        </a:bodyPr>
        <a:lstStyle/>
        <a:p>
          <a:pPr marL="0" lvl="0" indent="0" algn="l" defTabSz="666750" rtl="0">
            <a:lnSpc>
              <a:spcPct val="90000"/>
            </a:lnSpc>
            <a:spcBef>
              <a:spcPct val="0"/>
            </a:spcBef>
            <a:spcAft>
              <a:spcPct val="35000"/>
            </a:spcAft>
            <a:buNone/>
          </a:pPr>
          <a:r>
            <a:rPr lang="en-US" sz="1500" kern="1200">
              <a:latin typeface="Calibri Light" panose="020F0302020204030204"/>
            </a:rPr>
            <a:t>Provide feedback on the overall process to make it better </a:t>
          </a:r>
          <a:endParaRPr lang="en-US" sz="1500" kern="1200"/>
        </a:p>
      </dsp:txBody>
      <dsp:txXfrm>
        <a:off x="1215580" y="1297557"/>
        <a:ext cx="1471396" cy="1168358"/>
      </dsp:txXfrm>
    </dsp:sp>
    <dsp:sp modelId="{62C0F769-2287-4E9E-BB73-F00A43935495}">
      <dsp:nvSpPr>
        <dsp:cNvPr id="0" name=""/>
        <dsp:cNvSpPr/>
      </dsp:nvSpPr>
      <dsp:spPr>
        <a:xfrm>
          <a:off x="1095" y="830447"/>
          <a:ext cx="1167774" cy="1167774"/>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rtl="0">
            <a:lnSpc>
              <a:spcPct val="90000"/>
            </a:lnSpc>
            <a:spcBef>
              <a:spcPct val="0"/>
            </a:spcBef>
            <a:spcAft>
              <a:spcPct val="35000"/>
            </a:spcAft>
            <a:buNone/>
          </a:pPr>
          <a:r>
            <a:rPr lang="en-US" sz="1700" kern="1200">
              <a:latin typeface="Calibri Light" panose="020F0302020204030204"/>
            </a:rPr>
            <a:t>Objective 1</a:t>
          </a:r>
          <a:endParaRPr lang="en-US" sz="1700" kern="1200"/>
        </a:p>
      </dsp:txBody>
      <dsp:txXfrm>
        <a:off x="172112" y="1001464"/>
        <a:ext cx="825740" cy="825740"/>
      </dsp:txXfrm>
    </dsp:sp>
    <dsp:sp modelId="{60A9D980-7182-48F8-9B8F-56075982D257}">
      <dsp:nvSpPr>
        <dsp:cNvPr id="0" name=""/>
        <dsp:cNvSpPr/>
      </dsp:nvSpPr>
      <dsp:spPr>
        <a:xfrm>
          <a:off x="3854751" y="1297557"/>
          <a:ext cx="1751662" cy="1168358"/>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06680" rIns="106680" bIns="106680" numCol="1" spcCol="1270" anchor="ctr" anchorCtr="0">
          <a:noAutofit/>
        </a:bodyPr>
        <a:lstStyle/>
        <a:p>
          <a:pPr marL="0" lvl="0" indent="0" algn="l" defTabSz="666750" rtl="0">
            <a:lnSpc>
              <a:spcPct val="90000"/>
            </a:lnSpc>
            <a:spcBef>
              <a:spcPct val="0"/>
            </a:spcBef>
            <a:spcAft>
              <a:spcPct val="35000"/>
            </a:spcAft>
            <a:buNone/>
          </a:pPr>
          <a:r>
            <a:rPr lang="en-US" sz="1500" kern="1200">
              <a:latin typeface="Calibri Light" panose="020F0302020204030204"/>
            </a:rPr>
            <a:t>Share feedback with other practices during pulse calls</a:t>
          </a:r>
          <a:endParaRPr lang="en-US" sz="1500" kern="1200"/>
        </a:p>
      </dsp:txBody>
      <dsp:txXfrm>
        <a:off x="4135017" y="1297557"/>
        <a:ext cx="1471396" cy="1168358"/>
      </dsp:txXfrm>
    </dsp:sp>
    <dsp:sp modelId="{50CD1FE6-18C4-4FF4-B5B2-96456F910CD3}">
      <dsp:nvSpPr>
        <dsp:cNvPr id="0" name=""/>
        <dsp:cNvSpPr/>
      </dsp:nvSpPr>
      <dsp:spPr>
        <a:xfrm>
          <a:off x="2920531" y="830447"/>
          <a:ext cx="1167774" cy="1167774"/>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rtl="0">
            <a:lnSpc>
              <a:spcPct val="90000"/>
            </a:lnSpc>
            <a:spcBef>
              <a:spcPct val="0"/>
            </a:spcBef>
            <a:spcAft>
              <a:spcPct val="35000"/>
            </a:spcAft>
            <a:buNone/>
          </a:pPr>
          <a:r>
            <a:rPr lang="en-US" sz="1700" kern="1200">
              <a:latin typeface="Calibri Light" panose="020F0302020204030204"/>
            </a:rPr>
            <a:t>Objective 2</a:t>
          </a:r>
          <a:endParaRPr lang="en-US" sz="1700" kern="1200"/>
        </a:p>
      </dsp:txBody>
      <dsp:txXfrm>
        <a:off x="3091548" y="1001464"/>
        <a:ext cx="825740" cy="8257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488038-F215-41CA-BFFC-46713A4BDF5A}">
      <dsp:nvSpPr>
        <dsp:cNvPr id="0" name=""/>
        <dsp:cNvSpPr/>
      </dsp:nvSpPr>
      <dsp:spPr>
        <a:xfrm rot="16200000">
          <a:off x="1149817" y="1030974"/>
          <a:ext cx="365760" cy="1595651"/>
        </a:xfrm>
        <a:prstGeom prst="round2Same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rtl="0">
            <a:lnSpc>
              <a:spcPct val="90000"/>
            </a:lnSpc>
            <a:spcBef>
              <a:spcPct val="0"/>
            </a:spcBef>
            <a:spcAft>
              <a:spcPct val="35000"/>
            </a:spcAft>
            <a:buNone/>
          </a:pPr>
          <a:r>
            <a:rPr lang="en-US" sz="1100" kern="1200">
              <a:latin typeface="Calibri Light" panose="020F0302020204030204"/>
            </a:rPr>
            <a:t>July 12</a:t>
          </a:r>
          <a:endParaRPr lang="en-US" sz="1100" kern="1200"/>
        </a:p>
      </dsp:txBody>
      <dsp:txXfrm rot="5400000">
        <a:off x="552727" y="1663775"/>
        <a:ext cx="1577796" cy="330050"/>
      </dsp:txXfrm>
    </dsp:sp>
    <dsp:sp modelId="{24E9E74A-97A9-4F17-B7EE-753BAEB1C441}">
      <dsp:nvSpPr>
        <dsp:cNvPr id="0" name=""/>
        <dsp:cNvSpPr/>
      </dsp:nvSpPr>
      <dsp:spPr>
        <a:xfrm>
          <a:off x="2988" y="0"/>
          <a:ext cx="2659419" cy="1280160"/>
        </a:xfrm>
        <a:prstGeom prst="rect">
          <a:avLst/>
        </a:prstGeom>
        <a:noFill/>
        <a:ln>
          <a:noFill/>
        </a:ln>
        <a:effectLst/>
      </dsp:spPr>
      <dsp:style>
        <a:lnRef idx="0">
          <a:scrgbClr r="0" g="0" b="0"/>
        </a:lnRef>
        <a:fillRef idx="0">
          <a:scrgbClr r="0" g="0" b="0"/>
        </a:fillRef>
        <a:effectRef idx="0">
          <a:scrgbClr r="0" g="0" b="0"/>
        </a:effectRef>
        <a:fontRef idx="minor"/>
      </dsp:style>
    </dsp:sp>
    <dsp:sp modelId="{20EA53F2-625E-411F-8F15-3F47EBCF474B}">
      <dsp:nvSpPr>
        <dsp:cNvPr id="0" name=""/>
        <dsp:cNvSpPr/>
      </dsp:nvSpPr>
      <dsp:spPr>
        <a:xfrm>
          <a:off x="1332697" y="1353312"/>
          <a:ext cx="0" cy="292608"/>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EC49C2EF-3D3E-4CB2-81A4-79CC9038F8C1}">
      <dsp:nvSpPr>
        <dsp:cNvPr id="0" name=""/>
        <dsp:cNvSpPr/>
      </dsp:nvSpPr>
      <dsp:spPr>
        <a:xfrm>
          <a:off x="1296121" y="1280160"/>
          <a:ext cx="73152" cy="73152"/>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CFD1C7-21C3-438F-919C-57A2607FD9E2}">
      <dsp:nvSpPr>
        <dsp:cNvPr id="0" name=""/>
        <dsp:cNvSpPr/>
      </dsp:nvSpPr>
      <dsp:spPr>
        <a:xfrm>
          <a:off x="2130523" y="1645919"/>
          <a:ext cx="1595651" cy="365760"/>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rtl="0">
            <a:lnSpc>
              <a:spcPct val="90000"/>
            </a:lnSpc>
            <a:spcBef>
              <a:spcPct val="0"/>
            </a:spcBef>
            <a:spcAft>
              <a:spcPct val="35000"/>
            </a:spcAft>
            <a:buNone/>
          </a:pPr>
          <a:r>
            <a:rPr lang="en-US" sz="1100" kern="1200">
              <a:latin typeface="Calibri Light" panose="020F0302020204030204"/>
            </a:rPr>
            <a:t>July 13-July 15</a:t>
          </a:r>
          <a:endParaRPr lang="en-US" sz="1100" kern="1200"/>
        </a:p>
      </dsp:txBody>
      <dsp:txXfrm>
        <a:off x="2130523" y="1645919"/>
        <a:ext cx="1595651" cy="365760"/>
      </dsp:txXfrm>
    </dsp:sp>
    <dsp:sp modelId="{A983B50E-1930-4A60-9A8E-4A361280783F}">
      <dsp:nvSpPr>
        <dsp:cNvPr id="0" name=""/>
        <dsp:cNvSpPr/>
      </dsp:nvSpPr>
      <dsp:spPr>
        <a:xfrm>
          <a:off x="1598639" y="2377439"/>
          <a:ext cx="2659419" cy="1280160"/>
        </a:xfrm>
        <a:prstGeom prst="rect">
          <a:avLst/>
        </a:prstGeom>
        <a:noFill/>
        <a:ln>
          <a:noFill/>
        </a:ln>
        <a:effectLst/>
      </dsp:spPr>
      <dsp:style>
        <a:lnRef idx="0">
          <a:scrgbClr r="0" g="0" b="0"/>
        </a:lnRef>
        <a:fillRef idx="0">
          <a:scrgbClr r="0" g="0" b="0"/>
        </a:fillRef>
        <a:effectRef idx="0">
          <a:scrgbClr r="0" g="0" b="0"/>
        </a:effectRef>
        <a:fontRef idx="minor"/>
      </dsp:style>
    </dsp:sp>
    <dsp:sp modelId="{1DBCAA08-793C-4510-997B-E6A3813136E3}">
      <dsp:nvSpPr>
        <dsp:cNvPr id="0" name=""/>
        <dsp:cNvSpPr/>
      </dsp:nvSpPr>
      <dsp:spPr>
        <a:xfrm>
          <a:off x="2928349" y="2011680"/>
          <a:ext cx="0" cy="292608"/>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8CB841ED-F980-4527-A165-5D9BA21F8230}">
      <dsp:nvSpPr>
        <dsp:cNvPr id="0" name=""/>
        <dsp:cNvSpPr/>
      </dsp:nvSpPr>
      <dsp:spPr>
        <a:xfrm>
          <a:off x="2891773" y="2304288"/>
          <a:ext cx="73152" cy="73152"/>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5C5C1C-1163-4581-B67F-E5A8D2354AEA}">
      <dsp:nvSpPr>
        <dsp:cNvPr id="0" name=""/>
        <dsp:cNvSpPr/>
      </dsp:nvSpPr>
      <dsp:spPr>
        <a:xfrm>
          <a:off x="3726174" y="1645920"/>
          <a:ext cx="1595651" cy="365760"/>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rtl="0">
            <a:lnSpc>
              <a:spcPct val="90000"/>
            </a:lnSpc>
            <a:spcBef>
              <a:spcPct val="0"/>
            </a:spcBef>
            <a:spcAft>
              <a:spcPct val="35000"/>
            </a:spcAft>
            <a:buNone/>
          </a:pPr>
          <a:r>
            <a:rPr lang="en-US" sz="1100" kern="1200">
              <a:latin typeface="Calibri Light" panose="020F0302020204030204"/>
            </a:rPr>
            <a:t>July 16</a:t>
          </a:r>
          <a:endParaRPr lang="en-US" sz="1100" kern="1200"/>
        </a:p>
      </dsp:txBody>
      <dsp:txXfrm>
        <a:off x="3726174" y="1645920"/>
        <a:ext cx="1595651" cy="365760"/>
      </dsp:txXfrm>
    </dsp:sp>
    <dsp:sp modelId="{F0FFC9B2-03CB-4281-A240-4431CB420AB0}">
      <dsp:nvSpPr>
        <dsp:cNvPr id="0" name=""/>
        <dsp:cNvSpPr/>
      </dsp:nvSpPr>
      <dsp:spPr>
        <a:xfrm>
          <a:off x="3194291" y="0"/>
          <a:ext cx="2659419" cy="1280160"/>
        </a:xfrm>
        <a:prstGeom prst="rect">
          <a:avLst/>
        </a:prstGeom>
        <a:noFill/>
        <a:ln>
          <a:noFill/>
        </a:ln>
        <a:effectLst/>
      </dsp:spPr>
      <dsp:style>
        <a:lnRef idx="0">
          <a:scrgbClr r="0" g="0" b="0"/>
        </a:lnRef>
        <a:fillRef idx="0">
          <a:scrgbClr r="0" g="0" b="0"/>
        </a:fillRef>
        <a:effectRef idx="0">
          <a:scrgbClr r="0" g="0" b="0"/>
        </a:effectRef>
        <a:fontRef idx="minor"/>
      </dsp:style>
    </dsp:sp>
    <dsp:sp modelId="{ACFDD223-E0BF-4AF2-90A3-856B53E7BD53}">
      <dsp:nvSpPr>
        <dsp:cNvPr id="0" name=""/>
        <dsp:cNvSpPr/>
      </dsp:nvSpPr>
      <dsp:spPr>
        <a:xfrm>
          <a:off x="4524000" y="1353312"/>
          <a:ext cx="0" cy="292608"/>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0910935F-7AF8-4EDC-B4D1-F0002DB67B66}">
      <dsp:nvSpPr>
        <dsp:cNvPr id="0" name=""/>
        <dsp:cNvSpPr/>
      </dsp:nvSpPr>
      <dsp:spPr>
        <a:xfrm>
          <a:off x="4487424" y="1280160"/>
          <a:ext cx="73152" cy="73152"/>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FE4B90-621C-4C3F-8B2A-2D1B4C000D26}">
      <dsp:nvSpPr>
        <dsp:cNvPr id="0" name=""/>
        <dsp:cNvSpPr/>
      </dsp:nvSpPr>
      <dsp:spPr>
        <a:xfrm>
          <a:off x="5321826" y="1645919"/>
          <a:ext cx="1595651" cy="365760"/>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rtl="0">
            <a:lnSpc>
              <a:spcPct val="90000"/>
            </a:lnSpc>
            <a:spcBef>
              <a:spcPct val="0"/>
            </a:spcBef>
            <a:spcAft>
              <a:spcPct val="35000"/>
            </a:spcAft>
            <a:buNone/>
          </a:pPr>
          <a:r>
            <a:rPr lang="en-US" sz="1100" kern="1200">
              <a:latin typeface="Calibri Light" panose="020F0302020204030204"/>
            </a:rPr>
            <a:t>July 19-July 23</a:t>
          </a:r>
          <a:endParaRPr lang="en-US" sz="1100" kern="1200"/>
        </a:p>
      </dsp:txBody>
      <dsp:txXfrm>
        <a:off x="5321826" y="1645919"/>
        <a:ext cx="1595651" cy="365760"/>
      </dsp:txXfrm>
    </dsp:sp>
    <dsp:sp modelId="{D530E77A-4AAB-4550-A180-6FF0859C4C65}">
      <dsp:nvSpPr>
        <dsp:cNvPr id="0" name=""/>
        <dsp:cNvSpPr/>
      </dsp:nvSpPr>
      <dsp:spPr>
        <a:xfrm>
          <a:off x="4789942" y="2377439"/>
          <a:ext cx="2659419" cy="1280160"/>
        </a:xfrm>
        <a:prstGeom prst="rect">
          <a:avLst/>
        </a:prstGeom>
        <a:noFill/>
        <a:ln>
          <a:noFill/>
        </a:ln>
        <a:effectLst/>
      </dsp:spPr>
      <dsp:style>
        <a:lnRef idx="0">
          <a:scrgbClr r="0" g="0" b="0"/>
        </a:lnRef>
        <a:fillRef idx="0">
          <a:scrgbClr r="0" g="0" b="0"/>
        </a:fillRef>
        <a:effectRef idx="0">
          <a:scrgbClr r="0" g="0" b="0"/>
        </a:effectRef>
        <a:fontRef idx="minor"/>
      </dsp:style>
    </dsp:sp>
    <dsp:sp modelId="{E1454F7C-2293-4080-802A-F1F6A6A43F5A}">
      <dsp:nvSpPr>
        <dsp:cNvPr id="0" name=""/>
        <dsp:cNvSpPr/>
      </dsp:nvSpPr>
      <dsp:spPr>
        <a:xfrm>
          <a:off x="6119651" y="2011680"/>
          <a:ext cx="0" cy="292608"/>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816B070C-7805-4788-AC09-9FA686490166}">
      <dsp:nvSpPr>
        <dsp:cNvPr id="0" name=""/>
        <dsp:cNvSpPr/>
      </dsp:nvSpPr>
      <dsp:spPr>
        <a:xfrm>
          <a:off x="6083076" y="2304288"/>
          <a:ext cx="73152" cy="73152"/>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096424-791B-4F02-934F-96865B0D1B8D}">
      <dsp:nvSpPr>
        <dsp:cNvPr id="0" name=""/>
        <dsp:cNvSpPr/>
      </dsp:nvSpPr>
      <dsp:spPr>
        <a:xfrm>
          <a:off x="6917477" y="1645920"/>
          <a:ext cx="1595651" cy="365760"/>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rtl="0">
            <a:lnSpc>
              <a:spcPct val="90000"/>
            </a:lnSpc>
            <a:spcBef>
              <a:spcPct val="0"/>
            </a:spcBef>
            <a:spcAft>
              <a:spcPct val="35000"/>
            </a:spcAft>
            <a:buNone/>
          </a:pPr>
          <a:r>
            <a:rPr lang="en-US" sz="1100" kern="1200">
              <a:latin typeface="Calibri Light" panose="020F0302020204030204"/>
            </a:rPr>
            <a:t>July 23</a:t>
          </a:r>
          <a:endParaRPr lang="en-US" sz="1100" kern="1200"/>
        </a:p>
      </dsp:txBody>
      <dsp:txXfrm>
        <a:off x="6917477" y="1645920"/>
        <a:ext cx="1595651" cy="365760"/>
      </dsp:txXfrm>
    </dsp:sp>
    <dsp:sp modelId="{B5E48BAE-A537-4790-9088-0C14640450FA}">
      <dsp:nvSpPr>
        <dsp:cNvPr id="0" name=""/>
        <dsp:cNvSpPr/>
      </dsp:nvSpPr>
      <dsp:spPr>
        <a:xfrm>
          <a:off x="6385593" y="0"/>
          <a:ext cx="2659419" cy="1280160"/>
        </a:xfrm>
        <a:prstGeom prst="rect">
          <a:avLst/>
        </a:prstGeom>
        <a:noFill/>
        <a:ln>
          <a:noFill/>
        </a:ln>
        <a:effectLst/>
      </dsp:spPr>
      <dsp:style>
        <a:lnRef idx="0">
          <a:scrgbClr r="0" g="0" b="0"/>
        </a:lnRef>
        <a:fillRef idx="0">
          <a:scrgbClr r="0" g="0" b="0"/>
        </a:fillRef>
        <a:effectRef idx="0">
          <a:scrgbClr r="0" g="0" b="0"/>
        </a:effectRef>
        <a:fontRef idx="minor"/>
      </dsp:style>
    </dsp:sp>
    <dsp:sp modelId="{A184548F-61C8-45BB-B877-AC61A62E585F}">
      <dsp:nvSpPr>
        <dsp:cNvPr id="0" name=""/>
        <dsp:cNvSpPr/>
      </dsp:nvSpPr>
      <dsp:spPr>
        <a:xfrm>
          <a:off x="7715303" y="1353312"/>
          <a:ext cx="0" cy="292608"/>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CF636AF4-AA31-41B9-8883-8AA3CCAC4C50}">
      <dsp:nvSpPr>
        <dsp:cNvPr id="0" name=""/>
        <dsp:cNvSpPr/>
      </dsp:nvSpPr>
      <dsp:spPr>
        <a:xfrm>
          <a:off x="7678727" y="1280160"/>
          <a:ext cx="73152" cy="73152"/>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ADECEF-43AD-4FE5-BA27-1067D597408E}">
      <dsp:nvSpPr>
        <dsp:cNvPr id="0" name=""/>
        <dsp:cNvSpPr/>
      </dsp:nvSpPr>
      <dsp:spPr>
        <a:xfrm>
          <a:off x="8513129" y="1645919"/>
          <a:ext cx="1595651" cy="365760"/>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rtl="0">
            <a:lnSpc>
              <a:spcPct val="90000"/>
            </a:lnSpc>
            <a:spcBef>
              <a:spcPct val="0"/>
            </a:spcBef>
            <a:spcAft>
              <a:spcPct val="35000"/>
            </a:spcAft>
            <a:buNone/>
          </a:pPr>
          <a:r>
            <a:rPr lang="en-US" sz="1100" kern="1200">
              <a:latin typeface="Calibri Light" panose="020F0302020204030204"/>
            </a:rPr>
            <a:t>July 26 &amp; July 27</a:t>
          </a:r>
          <a:endParaRPr lang="en-US" sz="1100" kern="1200"/>
        </a:p>
      </dsp:txBody>
      <dsp:txXfrm>
        <a:off x="8513129" y="1645919"/>
        <a:ext cx="1595651" cy="365760"/>
      </dsp:txXfrm>
    </dsp:sp>
    <dsp:sp modelId="{FDD78849-46DF-4F0D-A2E3-818EF413549E}">
      <dsp:nvSpPr>
        <dsp:cNvPr id="0" name=""/>
        <dsp:cNvSpPr/>
      </dsp:nvSpPr>
      <dsp:spPr>
        <a:xfrm>
          <a:off x="7981245" y="2377439"/>
          <a:ext cx="2659419" cy="1280160"/>
        </a:xfrm>
        <a:prstGeom prst="rect">
          <a:avLst/>
        </a:prstGeom>
        <a:noFill/>
        <a:ln>
          <a:noFill/>
        </a:ln>
        <a:effectLst/>
      </dsp:spPr>
      <dsp:style>
        <a:lnRef idx="0">
          <a:scrgbClr r="0" g="0" b="0"/>
        </a:lnRef>
        <a:fillRef idx="0">
          <a:scrgbClr r="0" g="0" b="0"/>
        </a:fillRef>
        <a:effectRef idx="0">
          <a:scrgbClr r="0" g="0" b="0"/>
        </a:effectRef>
        <a:fontRef idx="minor"/>
      </dsp:style>
    </dsp:sp>
    <dsp:sp modelId="{AD1844A4-EE0F-46C8-AAE9-3E5DD423B8BC}">
      <dsp:nvSpPr>
        <dsp:cNvPr id="0" name=""/>
        <dsp:cNvSpPr/>
      </dsp:nvSpPr>
      <dsp:spPr>
        <a:xfrm>
          <a:off x="9310954" y="2011680"/>
          <a:ext cx="0" cy="292608"/>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72AD6EA4-05D3-46D0-91D9-591FF7C963B9}">
      <dsp:nvSpPr>
        <dsp:cNvPr id="0" name=""/>
        <dsp:cNvSpPr/>
      </dsp:nvSpPr>
      <dsp:spPr>
        <a:xfrm>
          <a:off x="9274378" y="2304288"/>
          <a:ext cx="73152" cy="73152"/>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D2A1CE-3184-47FA-A119-74A684797CFD}">
      <dsp:nvSpPr>
        <dsp:cNvPr id="0" name=""/>
        <dsp:cNvSpPr/>
      </dsp:nvSpPr>
      <dsp:spPr>
        <a:xfrm rot="5400000">
          <a:off x="10723726" y="1030974"/>
          <a:ext cx="365760" cy="1595651"/>
        </a:xfrm>
        <a:prstGeom prst="round2Same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rtl="0">
            <a:lnSpc>
              <a:spcPct val="90000"/>
            </a:lnSpc>
            <a:spcBef>
              <a:spcPct val="0"/>
            </a:spcBef>
            <a:spcAft>
              <a:spcPct val="35000"/>
            </a:spcAft>
            <a:buNone/>
          </a:pPr>
          <a:r>
            <a:rPr lang="en-US" sz="1100" kern="1200">
              <a:latin typeface="Calibri Light" panose="020F0302020204030204"/>
            </a:rPr>
            <a:t>July 27-29</a:t>
          </a:r>
        </a:p>
      </dsp:txBody>
      <dsp:txXfrm rot="-5400000">
        <a:off x="10108781" y="1663775"/>
        <a:ext cx="1577796" cy="330050"/>
      </dsp:txXfrm>
    </dsp:sp>
    <dsp:sp modelId="{A4E3EF7A-EF15-4383-ADEB-B083AFB0841D}">
      <dsp:nvSpPr>
        <dsp:cNvPr id="0" name=""/>
        <dsp:cNvSpPr/>
      </dsp:nvSpPr>
      <dsp:spPr>
        <a:xfrm>
          <a:off x="9576896" y="0"/>
          <a:ext cx="2659419" cy="1280160"/>
        </a:xfrm>
        <a:prstGeom prst="rect">
          <a:avLst/>
        </a:prstGeom>
        <a:noFill/>
        <a:ln>
          <a:noFill/>
        </a:ln>
        <a:effectLst/>
      </dsp:spPr>
      <dsp:style>
        <a:lnRef idx="0">
          <a:scrgbClr r="0" g="0" b="0"/>
        </a:lnRef>
        <a:fillRef idx="0">
          <a:scrgbClr r="0" g="0" b="0"/>
        </a:fillRef>
        <a:effectRef idx="0">
          <a:scrgbClr r="0" g="0" b="0"/>
        </a:effectRef>
        <a:fontRef idx="minor"/>
      </dsp:style>
    </dsp:sp>
    <dsp:sp modelId="{E34D28C3-B8F6-4339-911E-2ED0B2C96438}">
      <dsp:nvSpPr>
        <dsp:cNvPr id="0" name=""/>
        <dsp:cNvSpPr/>
      </dsp:nvSpPr>
      <dsp:spPr>
        <a:xfrm>
          <a:off x="10906606" y="1353312"/>
          <a:ext cx="0" cy="292608"/>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BBD868BC-18CC-4BA1-9F3B-D3041BF0D8FD}">
      <dsp:nvSpPr>
        <dsp:cNvPr id="0" name=""/>
        <dsp:cNvSpPr/>
      </dsp:nvSpPr>
      <dsp:spPr>
        <a:xfrm>
          <a:off x="10870030" y="1280160"/>
          <a:ext cx="73152" cy="73152"/>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tags" Target="../tags/tag4.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4040" cy="3461265"/>
          </a:xfrm>
          <a:prstGeom prst="rect">
            <a:avLst/>
          </a:prstGeom>
        </p:spPr>
        <p:txBody>
          <a:bodyPr vert="horz" lIns="189386" tIns="94693" rIns="189386" bIns="94693" rtlCol="0"/>
          <a:lstStyle>
            <a:lvl1pPr algn="l">
              <a:defRPr sz="2500"/>
            </a:lvl1pPr>
          </a:lstStyle>
          <a:p>
            <a:endParaRPr lang="en-US"/>
          </a:p>
        </p:txBody>
      </p:sp>
      <p:sp>
        <p:nvSpPr>
          <p:cNvPr id="3" name="Date Placeholder 2"/>
          <p:cNvSpPr>
            <a:spLocks noGrp="1"/>
          </p:cNvSpPr>
          <p:nvPr>
            <p:ph type="dt" sz="quarter" idx="1"/>
          </p:nvPr>
        </p:nvSpPr>
        <p:spPr>
          <a:xfrm>
            <a:off x="5232336" y="0"/>
            <a:ext cx="4004040" cy="3461265"/>
          </a:xfrm>
          <a:prstGeom prst="rect">
            <a:avLst/>
          </a:prstGeom>
        </p:spPr>
        <p:txBody>
          <a:bodyPr vert="horz" lIns="189386" tIns="94693" rIns="189386" bIns="94693" rtlCol="0"/>
          <a:lstStyle>
            <a:lvl1pPr algn="r">
              <a:defRPr sz="2500"/>
            </a:lvl1pPr>
          </a:lstStyle>
          <a:p>
            <a:fld id="{215DCAF9-521B-4C95-97C7-44CA69D66BC3}" type="datetimeFigureOut">
              <a:rPr lang="en-US" smtClean="0"/>
              <a:pPr/>
              <a:t>8/2/2021</a:t>
            </a:fld>
            <a:endParaRPr lang="en-US"/>
          </a:p>
        </p:txBody>
      </p:sp>
      <p:sp>
        <p:nvSpPr>
          <p:cNvPr id="4" name="Footer Placeholder 3"/>
          <p:cNvSpPr>
            <a:spLocks noGrp="1"/>
          </p:cNvSpPr>
          <p:nvPr>
            <p:ph type="ftr" sz="quarter" idx="2"/>
          </p:nvPr>
        </p:nvSpPr>
        <p:spPr>
          <a:xfrm>
            <a:off x="0" y="65847042"/>
            <a:ext cx="4004040" cy="3461265"/>
          </a:xfrm>
          <a:prstGeom prst="rect">
            <a:avLst/>
          </a:prstGeom>
        </p:spPr>
        <p:txBody>
          <a:bodyPr vert="horz" lIns="189386" tIns="94693" rIns="189386" bIns="94693" rtlCol="0" anchor="b"/>
          <a:lstStyle>
            <a:lvl1pPr algn="l">
              <a:defRPr sz="2500"/>
            </a:lvl1pPr>
          </a:lstStyle>
          <a:p>
            <a:endParaRPr lang="en-US"/>
          </a:p>
        </p:txBody>
      </p:sp>
      <p:sp>
        <p:nvSpPr>
          <p:cNvPr id="5" name="Slide Number Placeholder 4"/>
          <p:cNvSpPr>
            <a:spLocks noGrp="1"/>
          </p:cNvSpPr>
          <p:nvPr>
            <p:ph type="sldNum" sz="quarter" idx="3"/>
          </p:nvPr>
        </p:nvSpPr>
        <p:spPr>
          <a:xfrm>
            <a:off x="5232336" y="65847042"/>
            <a:ext cx="4004040" cy="3461265"/>
          </a:xfrm>
          <a:prstGeom prst="rect">
            <a:avLst/>
          </a:prstGeom>
        </p:spPr>
        <p:txBody>
          <a:bodyPr vert="horz" lIns="189386" tIns="94693" rIns="189386" bIns="94693" rtlCol="0" anchor="b"/>
          <a:lstStyle>
            <a:lvl1pPr algn="r">
              <a:defRPr sz="2500"/>
            </a:lvl1pPr>
          </a:lstStyle>
          <a:p>
            <a:fld id="{460F276A-CD85-4032-A012-10B2D4F7396D}" type="slidenum">
              <a:rPr lang="en-US" smtClean="0"/>
              <a:pPr/>
              <a:t>‹#›</a:t>
            </a:fld>
            <a:endParaRPr lang="en-US"/>
          </a:p>
        </p:txBody>
      </p:sp>
    </p:spTree>
    <p:custDataLst>
      <p:tags r:id="rId2"/>
    </p:custDataLst>
    <p:extLst>
      <p:ext uri="{BB962C8B-B14F-4D97-AF65-F5344CB8AC3E}">
        <p14:creationId xmlns:p14="http://schemas.microsoft.com/office/powerpoint/2010/main" val="630267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4040" cy="3461265"/>
          </a:xfrm>
          <a:prstGeom prst="rect">
            <a:avLst/>
          </a:prstGeom>
        </p:spPr>
        <p:txBody>
          <a:bodyPr vert="horz" lIns="189386" tIns="94693" rIns="189386" bIns="94693" rtlCol="0"/>
          <a:lstStyle>
            <a:lvl1pPr algn="l">
              <a:defRPr sz="2500"/>
            </a:lvl1pPr>
          </a:lstStyle>
          <a:p>
            <a:endParaRPr lang="en-US"/>
          </a:p>
        </p:txBody>
      </p:sp>
      <p:sp>
        <p:nvSpPr>
          <p:cNvPr id="3" name="Date Placeholder 2"/>
          <p:cNvSpPr>
            <a:spLocks noGrp="1"/>
          </p:cNvSpPr>
          <p:nvPr>
            <p:ph type="dt" idx="1"/>
          </p:nvPr>
        </p:nvSpPr>
        <p:spPr>
          <a:xfrm>
            <a:off x="5232336" y="0"/>
            <a:ext cx="4004040" cy="3461265"/>
          </a:xfrm>
          <a:prstGeom prst="rect">
            <a:avLst/>
          </a:prstGeom>
        </p:spPr>
        <p:txBody>
          <a:bodyPr vert="horz" lIns="189386" tIns="94693" rIns="189386" bIns="94693" rtlCol="0"/>
          <a:lstStyle>
            <a:lvl1pPr algn="r">
              <a:defRPr sz="2500"/>
            </a:lvl1pPr>
          </a:lstStyle>
          <a:p>
            <a:fld id="{008DA34D-FF16-4B64-A81B-B46235FF71FC}" type="datetimeFigureOut">
              <a:rPr lang="en-US" smtClean="0"/>
              <a:pPr/>
              <a:t>8/2/2021</a:t>
            </a:fld>
            <a:endParaRPr lang="en-US"/>
          </a:p>
        </p:txBody>
      </p:sp>
      <p:sp>
        <p:nvSpPr>
          <p:cNvPr id="4" name="Slide Image Placeholder 3"/>
          <p:cNvSpPr>
            <a:spLocks noGrp="1" noRot="1" noChangeAspect="1"/>
          </p:cNvSpPr>
          <p:nvPr>
            <p:ph type="sldImg" idx="2"/>
          </p:nvPr>
        </p:nvSpPr>
        <p:spPr>
          <a:xfrm>
            <a:off x="-18488025" y="5208588"/>
            <a:ext cx="46213713" cy="25995312"/>
          </a:xfrm>
          <a:prstGeom prst="rect">
            <a:avLst/>
          </a:prstGeom>
          <a:noFill/>
          <a:ln w="12700">
            <a:solidFill>
              <a:prstClr val="black"/>
            </a:solidFill>
          </a:ln>
        </p:spPr>
        <p:txBody>
          <a:bodyPr vert="horz" lIns="189386" tIns="94693" rIns="189386" bIns="94693" rtlCol="0" anchor="ctr"/>
          <a:lstStyle/>
          <a:p>
            <a:endParaRPr lang="en-US"/>
          </a:p>
        </p:txBody>
      </p:sp>
      <p:sp>
        <p:nvSpPr>
          <p:cNvPr id="5" name="Notes Placeholder 4"/>
          <p:cNvSpPr>
            <a:spLocks noGrp="1"/>
          </p:cNvSpPr>
          <p:nvPr>
            <p:ph type="body" sz="quarter" idx="3"/>
          </p:nvPr>
        </p:nvSpPr>
        <p:spPr>
          <a:xfrm>
            <a:off x="923847" y="32929449"/>
            <a:ext cx="7390780" cy="31186964"/>
          </a:xfrm>
          <a:prstGeom prst="rect">
            <a:avLst/>
          </a:prstGeom>
        </p:spPr>
        <p:txBody>
          <a:bodyPr vert="horz" lIns="189386" tIns="94693" rIns="189386" bIns="9469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847042"/>
            <a:ext cx="4004040" cy="3461265"/>
          </a:xfrm>
          <a:prstGeom prst="rect">
            <a:avLst/>
          </a:prstGeom>
        </p:spPr>
        <p:txBody>
          <a:bodyPr vert="horz" lIns="189386" tIns="94693" rIns="189386" bIns="94693" rtlCol="0" anchor="b"/>
          <a:lstStyle>
            <a:lvl1pPr algn="l">
              <a:defRPr sz="2500"/>
            </a:lvl1pPr>
          </a:lstStyle>
          <a:p>
            <a:endParaRPr lang="en-US"/>
          </a:p>
        </p:txBody>
      </p:sp>
      <p:sp>
        <p:nvSpPr>
          <p:cNvPr id="7" name="Slide Number Placeholder 6"/>
          <p:cNvSpPr>
            <a:spLocks noGrp="1"/>
          </p:cNvSpPr>
          <p:nvPr>
            <p:ph type="sldNum" sz="quarter" idx="5"/>
          </p:nvPr>
        </p:nvSpPr>
        <p:spPr>
          <a:xfrm>
            <a:off x="5232336" y="65847042"/>
            <a:ext cx="4004040" cy="3461265"/>
          </a:xfrm>
          <a:prstGeom prst="rect">
            <a:avLst/>
          </a:prstGeom>
        </p:spPr>
        <p:txBody>
          <a:bodyPr vert="horz" lIns="189386" tIns="94693" rIns="189386" bIns="94693" rtlCol="0" anchor="b"/>
          <a:lstStyle>
            <a:lvl1pPr algn="r">
              <a:defRPr sz="2500"/>
            </a:lvl1pPr>
          </a:lstStyle>
          <a:p>
            <a:fld id="{123976F4-805D-41B3-BD4A-6966CAFFD6E5}" type="slidenum">
              <a:rPr lang="en-US" smtClean="0"/>
              <a:pPr/>
              <a:t>‹#›</a:t>
            </a:fld>
            <a:endParaRPr lang="en-US"/>
          </a:p>
        </p:txBody>
      </p:sp>
    </p:spTree>
    <p:extLst>
      <p:ext uri="{BB962C8B-B14F-4D97-AF65-F5344CB8AC3E}">
        <p14:creationId xmlns:p14="http://schemas.microsoft.com/office/powerpoint/2010/main" val="1486030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23976F4-805D-41B3-BD4A-6966CAFFD6E5}" type="slidenum">
              <a:rPr lang="en-US" smtClean="0"/>
              <a:pPr/>
              <a:t>3</a:t>
            </a:fld>
            <a:endParaRPr lang="en-US"/>
          </a:p>
        </p:txBody>
      </p:sp>
    </p:spTree>
    <p:extLst>
      <p:ext uri="{BB962C8B-B14F-4D97-AF65-F5344CB8AC3E}">
        <p14:creationId xmlns:p14="http://schemas.microsoft.com/office/powerpoint/2010/main" val="376000134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tiff"/><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slideMaster" Target="../slideMasters/slideMaster1.xml"/><Relationship Id="rId16" Type="http://schemas.openxmlformats.org/officeDocument/2006/relationships/image" Target="../media/image14.png"/><Relationship Id="rId1" Type="http://schemas.openxmlformats.org/officeDocument/2006/relationships/tags" Target="../tags/tag3.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2.gif"/><Relationship Id="rId9" Type="http://schemas.openxmlformats.org/officeDocument/2006/relationships/image" Target="../media/image7.png"/><Relationship Id="rId14" Type="http://schemas.openxmlformats.org/officeDocument/2006/relationships/image" Target="../media/image1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18434" name="Title Placeholder 1"/>
          <p:cNvSpPr>
            <a:spLocks noGrp="1"/>
          </p:cNvSpPr>
          <p:nvPr>
            <p:ph type="ctrTitle"/>
          </p:nvPr>
        </p:nvSpPr>
        <p:spPr>
          <a:xfrm>
            <a:off x="1984553" y="350700"/>
            <a:ext cx="9309207" cy="933450"/>
          </a:xfrm>
        </p:spPr>
        <p:txBody>
          <a:bodyPr/>
          <a:lstStyle>
            <a:lvl1pPr>
              <a:defRPr sz="3600" smtClean="0"/>
            </a:lvl1pPr>
          </a:lstStyle>
          <a:p>
            <a:pPr lvl="0"/>
            <a:r>
              <a:rPr lang="en-US" noProof="0"/>
              <a:t>Click to edit Master title style</a:t>
            </a:r>
          </a:p>
        </p:txBody>
      </p:sp>
      <p:sp>
        <p:nvSpPr>
          <p:cNvPr id="18435" name="Text Placeholder 2"/>
          <p:cNvSpPr>
            <a:spLocks noGrp="1"/>
          </p:cNvSpPr>
          <p:nvPr>
            <p:ph type="subTitle" idx="1"/>
          </p:nvPr>
        </p:nvSpPr>
        <p:spPr>
          <a:xfrm>
            <a:off x="6375859" y="2040443"/>
            <a:ext cx="5298477" cy="369332"/>
          </a:xfrm>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marL="0" indent="0">
              <a:spcBef>
                <a:spcPct val="0"/>
              </a:spcBef>
              <a:buFontTx/>
              <a:buNone/>
              <a:defRPr sz="2400" smtClean="0">
                <a:solidFill>
                  <a:srgbClr val="556570"/>
                </a:solidFill>
                <a:latin typeface="Calibri Light" panose="020F0302020204030204" pitchFamily="34" charset="0"/>
              </a:defRPr>
            </a:lvl1pPr>
          </a:lstStyle>
          <a:p>
            <a:pPr lvl="0"/>
            <a:r>
              <a:rPr lang="en-US" noProof="0"/>
              <a:t>Click to edit Master subtitle style</a:t>
            </a:r>
          </a:p>
        </p:txBody>
      </p:sp>
      <p:pic>
        <p:nvPicPr>
          <p:cNvPr id="10" name="Picture 9">
            <a:extLst>
              <a:ext uri="{FF2B5EF4-FFF2-40B4-BE49-F238E27FC236}">
                <a16:creationId xmlns:a16="http://schemas.microsoft.com/office/drawing/2014/main" id="{000D4213-4501-4914-A666-415F2D58D51F}"/>
              </a:ext>
            </a:extLst>
          </p:cNvPr>
          <p:cNvPicPr>
            <a:picLocks noChangeAspect="1"/>
          </p:cNvPicPr>
          <p:nvPr userDrawn="1"/>
        </p:nvPicPr>
        <p:blipFill>
          <a:blip r:embed="rId3"/>
          <a:stretch>
            <a:fillRect/>
          </a:stretch>
        </p:blipFill>
        <p:spPr>
          <a:xfrm>
            <a:off x="303212" y="386640"/>
            <a:ext cx="740524" cy="861571"/>
          </a:xfrm>
          <a:prstGeom prst="rect">
            <a:avLst/>
          </a:prstGeom>
        </p:spPr>
      </p:pic>
      <p:pic>
        <p:nvPicPr>
          <p:cNvPr id="3" name="Picture 2">
            <a:extLst>
              <a:ext uri="{FF2B5EF4-FFF2-40B4-BE49-F238E27FC236}">
                <a16:creationId xmlns:a16="http://schemas.microsoft.com/office/drawing/2014/main" id="{1B40C9EE-71B2-4AF1-B816-06406533AA5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33226" y="382392"/>
            <a:ext cx="725367" cy="785815"/>
          </a:xfrm>
          <a:prstGeom prst="rect">
            <a:avLst/>
          </a:prstGeom>
        </p:spPr>
      </p:pic>
      <p:grpSp>
        <p:nvGrpSpPr>
          <p:cNvPr id="4" name="Group 3">
            <a:extLst>
              <a:ext uri="{FF2B5EF4-FFF2-40B4-BE49-F238E27FC236}">
                <a16:creationId xmlns:a16="http://schemas.microsoft.com/office/drawing/2014/main" id="{050B80AF-523F-494D-A35F-065E96933756}"/>
              </a:ext>
            </a:extLst>
          </p:cNvPr>
          <p:cNvGrpSpPr/>
          <p:nvPr userDrawn="1"/>
        </p:nvGrpSpPr>
        <p:grpSpPr>
          <a:xfrm>
            <a:off x="311090" y="2776309"/>
            <a:ext cx="11289615" cy="4042553"/>
            <a:chOff x="478061" y="2750468"/>
            <a:chExt cx="11289612" cy="4042555"/>
          </a:xfrm>
        </p:grpSpPr>
        <p:sp>
          <p:nvSpPr>
            <p:cNvPr id="61" name="Hexagon 60">
              <a:extLst>
                <a:ext uri="{FF2B5EF4-FFF2-40B4-BE49-F238E27FC236}">
                  <a16:creationId xmlns:a16="http://schemas.microsoft.com/office/drawing/2014/main" id="{C5ACD934-CE8F-4230-A90D-1F207113D6A7}"/>
                </a:ext>
              </a:extLst>
            </p:cNvPr>
            <p:cNvSpPr/>
            <p:nvPr userDrawn="1"/>
          </p:nvSpPr>
          <p:spPr>
            <a:xfrm>
              <a:off x="5605016" y="5432595"/>
              <a:ext cx="1300693" cy="1107368"/>
            </a:xfrm>
            <a:prstGeom prst="hexagon">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2" name="Group 61">
              <a:extLst>
                <a:ext uri="{FF2B5EF4-FFF2-40B4-BE49-F238E27FC236}">
                  <a16:creationId xmlns:a16="http://schemas.microsoft.com/office/drawing/2014/main" id="{7CC3F427-8FB1-4F3D-94D6-643615EDA1AC}"/>
                </a:ext>
              </a:extLst>
            </p:cNvPr>
            <p:cNvGrpSpPr/>
            <p:nvPr userDrawn="1"/>
          </p:nvGrpSpPr>
          <p:grpSpPr>
            <a:xfrm>
              <a:off x="3408967" y="5424720"/>
              <a:ext cx="1300693" cy="1107368"/>
              <a:chOff x="3190527" y="2401408"/>
              <a:chExt cx="952942" cy="811304"/>
            </a:xfrm>
          </p:grpSpPr>
          <p:sp>
            <p:nvSpPr>
              <p:cNvPr id="63" name="Hexagon 62">
                <a:extLst>
                  <a:ext uri="{FF2B5EF4-FFF2-40B4-BE49-F238E27FC236}">
                    <a16:creationId xmlns:a16="http://schemas.microsoft.com/office/drawing/2014/main" id="{92A47881-F284-45CC-94DC-EF12FB042F8C}"/>
                  </a:ext>
                </a:extLst>
              </p:cNvPr>
              <p:cNvSpPr/>
              <p:nvPr/>
            </p:nvSpPr>
            <p:spPr>
              <a:xfrm>
                <a:off x="3190527" y="2401408"/>
                <a:ext cx="952942" cy="811304"/>
              </a:xfrm>
              <a:prstGeom prst="hexagon">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4" name="Picture 63">
                <a:extLst>
                  <a:ext uri="{FF2B5EF4-FFF2-40B4-BE49-F238E27FC236}">
                    <a16:creationId xmlns:a16="http://schemas.microsoft.com/office/drawing/2014/main" id="{95D738FA-2A6F-4B91-B94A-E3B01860FE9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74667" y="2520582"/>
                <a:ext cx="584662" cy="572956"/>
              </a:xfrm>
              <a:prstGeom prst="rect">
                <a:avLst/>
              </a:prstGeom>
            </p:spPr>
          </p:pic>
        </p:grpSp>
        <p:grpSp>
          <p:nvGrpSpPr>
            <p:cNvPr id="65" name="Group 64">
              <a:extLst>
                <a:ext uri="{FF2B5EF4-FFF2-40B4-BE49-F238E27FC236}">
                  <a16:creationId xmlns:a16="http://schemas.microsoft.com/office/drawing/2014/main" id="{7B67A3F6-6492-4954-A8B3-2B309350C68D}"/>
                </a:ext>
              </a:extLst>
            </p:cNvPr>
            <p:cNvGrpSpPr/>
            <p:nvPr userDrawn="1"/>
          </p:nvGrpSpPr>
          <p:grpSpPr>
            <a:xfrm>
              <a:off x="7891374" y="5490617"/>
              <a:ext cx="1300693" cy="1107368"/>
              <a:chOff x="6439825" y="2401408"/>
              <a:chExt cx="952942" cy="811304"/>
            </a:xfrm>
          </p:grpSpPr>
          <p:sp>
            <p:nvSpPr>
              <p:cNvPr id="66" name="Hexagon 65">
                <a:extLst>
                  <a:ext uri="{FF2B5EF4-FFF2-40B4-BE49-F238E27FC236}">
                    <a16:creationId xmlns:a16="http://schemas.microsoft.com/office/drawing/2014/main" id="{00652B61-0E40-49C9-BFD7-72741576457C}"/>
                  </a:ext>
                </a:extLst>
              </p:cNvPr>
              <p:cNvSpPr/>
              <p:nvPr/>
            </p:nvSpPr>
            <p:spPr>
              <a:xfrm>
                <a:off x="6439825" y="2401408"/>
                <a:ext cx="952942" cy="811304"/>
              </a:xfrm>
              <a:prstGeom prst="hexagon">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pic>
            <p:nvPicPr>
              <p:cNvPr id="67" name="Picture 66">
                <a:extLst>
                  <a:ext uri="{FF2B5EF4-FFF2-40B4-BE49-F238E27FC236}">
                    <a16:creationId xmlns:a16="http://schemas.microsoft.com/office/drawing/2014/main" id="{4E579D8F-44C0-4C2D-B0CA-3FAB9FBC253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38837" y="2512191"/>
                <a:ext cx="554919" cy="589739"/>
              </a:xfrm>
              <a:prstGeom prst="rect">
                <a:avLst/>
              </a:prstGeom>
            </p:spPr>
          </p:pic>
        </p:grpSp>
        <p:grpSp>
          <p:nvGrpSpPr>
            <p:cNvPr id="68" name="Group 67">
              <a:extLst>
                <a:ext uri="{FF2B5EF4-FFF2-40B4-BE49-F238E27FC236}">
                  <a16:creationId xmlns:a16="http://schemas.microsoft.com/office/drawing/2014/main" id="{9265BBB6-CEE8-4A99-B394-074AFC113906}"/>
                </a:ext>
              </a:extLst>
            </p:cNvPr>
            <p:cNvGrpSpPr/>
            <p:nvPr userDrawn="1"/>
          </p:nvGrpSpPr>
          <p:grpSpPr>
            <a:xfrm>
              <a:off x="10466980" y="5685655"/>
              <a:ext cx="1300693" cy="1107368"/>
              <a:chOff x="4815176" y="2401408"/>
              <a:chExt cx="952942" cy="811304"/>
            </a:xfrm>
          </p:grpSpPr>
          <p:sp>
            <p:nvSpPr>
              <p:cNvPr id="69" name="Hexagon 68">
                <a:extLst>
                  <a:ext uri="{FF2B5EF4-FFF2-40B4-BE49-F238E27FC236}">
                    <a16:creationId xmlns:a16="http://schemas.microsoft.com/office/drawing/2014/main" id="{97B1E1DB-4649-4322-BAB2-E6EC1F89827F}"/>
                  </a:ext>
                </a:extLst>
              </p:cNvPr>
              <p:cNvSpPr/>
              <p:nvPr/>
            </p:nvSpPr>
            <p:spPr>
              <a:xfrm>
                <a:off x="4815176" y="2401408"/>
                <a:ext cx="952942" cy="811304"/>
              </a:xfrm>
              <a:prstGeom prst="hexagon">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70" name="Picture 69">
                <a:extLst>
                  <a:ext uri="{FF2B5EF4-FFF2-40B4-BE49-F238E27FC236}">
                    <a16:creationId xmlns:a16="http://schemas.microsoft.com/office/drawing/2014/main" id="{549E580D-5D9F-4960-BAC0-F9A20EE5019E}"/>
                  </a:ext>
                </a:extLst>
              </p:cNvPr>
              <p:cNvPicPr>
                <a:picLocks noChangeAspect="1"/>
              </p:cNvPicPr>
              <p:nvPr/>
            </p:nvPicPr>
            <p:blipFill rotWithShape="1">
              <a:blip r:embed="rId7">
                <a:extLst>
                  <a:ext uri="{28A0092B-C50C-407E-A947-70E740481C1C}">
                    <a14:useLocalDpi xmlns:a14="http://schemas.microsoft.com/office/drawing/2010/main" val="0"/>
                  </a:ext>
                </a:extLst>
              </a:blip>
              <a:srcRect l="38847" r="37202"/>
              <a:stretch/>
            </p:blipFill>
            <p:spPr>
              <a:xfrm>
                <a:off x="5162388" y="2466792"/>
                <a:ext cx="258519" cy="680537"/>
              </a:xfrm>
              <a:prstGeom prst="rect">
                <a:avLst/>
              </a:prstGeom>
            </p:spPr>
          </p:pic>
        </p:grpSp>
        <p:pic>
          <p:nvPicPr>
            <p:cNvPr id="71" name="Picture 70">
              <a:extLst>
                <a:ext uri="{FF2B5EF4-FFF2-40B4-BE49-F238E27FC236}">
                  <a16:creationId xmlns:a16="http://schemas.microsoft.com/office/drawing/2014/main" id="{B85C836F-EFC2-434E-9CFE-7BDA62327C4D}"/>
                </a:ext>
              </a:extLst>
            </p:cNvPr>
            <p:cNvPicPr>
              <a:picLocks noChangeAspect="1"/>
            </p:cNvPicPr>
            <p:nvPr userDrawn="1"/>
          </p:nvPicPr>
          <p:blipFill rotWithShape="1">
            <a:blip r:embed="rId8">
              <a:extLst>
                <a:ext uri="{28A0092B-C50C-407E-A947-70E740481C1C}">
                  <a14:useLocalDpi xmlns:a14="http://schemas.microsoft.com/office/drawing/2010/main" val="0"/>
                </a:ext>
              </a:extLst>
            </a:blip>
            <a:srcRect l="25787" t="27813" r="24944" b="26076"/>
            <a:stretch/>
          </p:blipFill>
          <p:spPr>
            <a:xfrm>
              <a:off x="5713723" y="5564020"/>
              <a:ext cx="1031035" cy="894472"/>
            </a:xfrm>
            <a:prstGeom prst="rect">
              <a:avLst/>
            </a:prstGeom>
          </p:spPr>
        </p:pic>
        <p:grpSp>
          <p:nvGrpSpPr>
            <p:cNvPr id="72" name="Group 71">
              <a:extLst>
                <a:ext uri="{FF2B5EF4-FFF2-40B4-BE49-F238E27FC236}">
                  <a16:creationId xmlns:a16="http://schemas.microsoft.com/office/drawing/2014/main" id="{4B317A28-B623-4141-95C7-36BEA14DB825}"/>
                </a:ext>
              </a:extLst>
            </p:cNvPr>
            <p:cNvGrpSpPr/>
            <p:nvPr userDrawn="1"/>
          </p:nvGrpSpPr>
          <p:grpSpPr>
            <a:xfrm>
              <a:off x="4524934" y="4838629"/>
              <a:ext cx="1300693" cy="1107368"/>
              <a:chOff x="8876799" y="1961984"/>
              <a:chExt cx="952942" cy="811304"/>
            </a:xfrm>
          </p:grpSpPr>
          <p:sp>
            <p:nvSpPr>
              <p:cNvPr id="73" name="Hexagon 72">
                <a:extLst>
                  <a:ext uri="{FF2B5EF4-FFF2-40B4-BE49-F238E27FC236}">
                    <a16:creationId xmlns:a16="http://schemas.microsoft.com/office/drawing/2014/main" id="{7D1F809F-C774-4370-87A2-E521E8A51711}"/>
                  </a:ext>
                </a:extLst>
              </p:cNvPr>
              <p:cNvSpPr/>
              <p:nvPr/>
            </p:nvSpPr>
            <p:spPr>
              <a:xfrm>
                <a:off x="8876799" y="1961984"/>
                <a:ext cx="952942" cy="811304"/>
              </a:xfrm>
              <a:prstGeom prst="hexagon">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74" name="Picture 73">
                <a:extLst>
                  <a:ext uri="{FF2B5EF4-FFF2-40B4-BE49-F238E27FC236}">
                    <a16:creationId xmlns:a16="http://schemas.microsoft.com/office/drawing/2014/main" id="{6B97DCB8-60C4-4010-ADEB-F01C920897B1}"/>
                  </a:ext>
                </a:extLst>
              </p:cNvPr>
              <p:cNvPicPr>
                <a:picLocks noChangeAspect="1"/>
              </p:cNvPicPr>
              <p:nvPr/>
            </p:nvPicPr>
            <p:blipFill rotWithShape="1">
              <a:blip r:embed="rId9">
                <a:extLst>
                  <a:ext uri="{28A0092B-C50C-407E-A947-70E740481C1C}">
                    <a14:useLocalDpi xmlns:a14="http://schemas.microsoft.com/office/drawing/2010/main" val="0"/>
                  </a:ext>
                </a:extLst>
              </a:blip>
              <a:srcRect l="24313" t="25397" r="25253" b="21214"/>
              <a:stretch/>
            </p:blipFill>
            <p:spPr>
              <a:xfrm>
                <a:off x="9035556" y="2055858"/>
                <a:ext cx="635428" cy="623556"/>
              </a:xfrm>
              <a:prstGeom prst="rect">
                <a:avLst/>
              </a:prstGeom>
            </p:spPr>
          </p:pic>
        </p:grpSp>
        <p:grpSp>
          <p:nvGrpSpPr>
            <p:cNvPr id="75" name="Group 74">
              <a:extLst>
                <a:ext uri="{FF2B5EF4-FFF2-40B4-BE49-F238E27FC236}">
                  <a16:creationId xmlns:a16="http://schemas.microsoft.com/office/drawing/2014/main" id="{6E7E26CD-A824-420B-8464-258F8ECFA139}"/>
                </a:ext>
              </a:extLst>
            </p:cNvPr>
            <p:cNvGrpSpPr/>
            <p:nvPr userDrawn="1"/>
          </p:nvGrpSpPr>
          <p:grpSpPr>
            <a:xfrm>
              <a:off x="1898615" y="3627109"/>
              <a:ext cx="1300693" cy="1107368"/>
              <a:chOff x="1562350" y="1501380"/>
              <a:chExt cx="952942" cy="811304"/>
            </a:xfrm>
          </p:grpSpPr>
          <p:sp>
            <p:nvSpPr>
              <p:cNvPr id="76" name="Hexagon 75">
                <a:extLst>
                  <a:ext uri="{FF2B5EF4-FFF2-40B4-BE49-F238E27FC236}">
                    <a16:creationId xmlns:a16="http://schemas.microsoft.com/office/drawing/2014/main" id="{F98D23DE-418F-4734-94E9-D5E598436C34}"/>
                  </a:ext>
                </a:extLst>
              </p:cNvPr>
              <p:cNvSpPr/>
              <p:nvPr/>
            </p:nvSpPr>
            <p:spPr>
              <a:xfrm>
                <a:off x="1562350" y="1501380"/>
                <a:ext cx="952942" cy="811304"/>
              </a:xfrm>
              <a:prstGeom prst="hexagon">
                <a:avLst/>
              </a:prstGeom>
              <a:solidFill>
                <a:srgbClr val="007EA3"/>
              </a:solidFill>
              <a:ln>
                <a:solidFill>
                  <a:srgbClr val="007E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a:p>
            </p:txBody>
          </p:sp>
          <p:pic>
            <p:nvPicPr>
              <p:cNvPr id="77" name="Picture 76">
                <a:extLst>
                  <a:ext uri="{FF2B5EF4-FFF2-40B4-BE49-F238E27FC236}">
                    <a16:creationId xmlns:a16="http://schemas.microsoft.com/office/drawing/2014/main" id="{8BD700B5-D98F-4AB5-BBD4-976E8CC9980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25163" y="1669733"/>
                <a:ext cx="627316" cy="474599"/>
              </a:xfrm>
              <a:prstGeom prst="rect">
                <a:avLst/>
              </a:prstGeom>
            </p:spPr>
          </p:pic>
        </p:grpSp>
        <p:grpSp>
          <p:nvGrpSpPr>
            <p:cNvPr id="81" name="Group 80">
              <a:extLst>
                <a:ext uri="{FF2B5EF4-FFF2-40B4-BE49-F238E27FC236}">
                  <a16:creationId xmlns:a16="http://schemas.microsoft.com/office/drawing/2014/main" id="{5D2DC155-87F9-4B29-BE98-540E42331EBA}"/>
                </a:ext>
              </a:extLst>
            </p:cNvPr>
            <p:cNvGrpSpPr/>
            <p:nvPr userDrawn="1"/>
          </p:nvGrpSpPr>
          <p:grpSpPr>
            <a:xfrm>
              <a:off x="796373" y="4247973"/>
              <a:ext cx="1300693" cy="1107368"/>
              <a:chOff x="1578575" y="2401408"/>
              <a:chExt cx="952942" cy="811304"/>
            </a:xfrm>
          </p:grpSpPr>
          <p:sp>
            <p:nvSpPr>
              <p:cNvPr id="82" name="Hexagon 81">
                <a:extLst>
                  <a:ext uri="{FF2B5EF4-FFF2-40B4-BE49-F238E27FC236}">
                    <a16:creationId xmlns:a16="http://schemas.microsoft.com/office/drawing/2014/main" id="{1E1156E0-7084-49EF-AF19-B6526D0765C1}"/>
                  </a:ext>
                </a:extLst>
              </p:cNvPr>
              <p:cNvSpPr/>
              <p:nvPr/>
            </p:nvSpPr>
            <p:spPr>
              <a:xfrm>
                <a:off x="1578575" y="2401408"/>
                <a:ext cx="952942" cy="811304"/>
              </a:xfrm>
              <a:prstGeom prst="hexagon">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3" name="Picture 82">
                <a:extLst>
                  <a:ext uri="{FF2B5EF4-FFF2-40B4-BE49-F238E27FC236}">
                    <a16:creationId xmlns:a16="http://schemas.microsoft.com/office/drawing/2014/main" id="{E2142395-0107-47F2-B820-4FE947B8CCF0}"/>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810578" y="2562592"/>
                <a:ext cx="488936" cy="488936"/>
              </a:xfrm>
              <a:prstGeom prst="rect">
                <a:avLst/>
              </a:prstGeom>
            </p:spPr>
          </p:pic>
        </p:grpSp>
        <p:grpSp>
          <p:nvGrpSpPr>
            <p:cNvPr id="84" name="Group 83">
              <a:extLst>
                <a:ext uri="{FF2B5EF4-FFF2-40B4-BE49-F238E27FC236}">
                  <a16:creationId xmlns:a16="http://schemas.microsoft.com/office/drawing/2014/main" id="{0BCF70AA-54A8-46F8-BFE3-E404015513E7}"/>
                </a:ext>
              </a:extLst>
            </p:cNvPr>
            <p:cNvGrpSpPr>
              <a:grpSpLocks noChangeAspect="1"/>
            </p:cNvGrpSpPr>
            <p:nvPr userDrawn="1"/>
          </p:nvGrpSpPr>
          <p:grpSpPr>
            <a:xfrm>
              <a:off x="4579576" y="3355880"/>
              <a:ext cx="1612428" cy="1371601"/>
              <a:chOff x="9705827" y="2412349"/>
              <a:chExt cx="952942" cy="811304"/>
            </a:xfrm>
          </p:grpSpPr>
          <p:sp>
            <p:nvSpPr>
              <p:cNvPr id="85" name="Hexagon 84">
                <a:extLst>
                  <a:ext uri="{FF2B5EF4-FFF2-40B4-BE49-F238E27FC236}">
                    <a16:creationId xmlns:a16="http://schemas.microsoft.com/office/drawing/2014/main" id="{242AB7FC-FF7D-4F6B-9D9F-7B81730B15D2}"/>
                  </a:ext>
                </a:extLst>
              </p:cNvPr>
              <p:cNvSpPr/>
              <p:nvPr/>
            </p:nvSpPr>
            <p:spPr>
              <a:xfrm>
                <a:off x="9705827" y="2412349"/>
                <a:ext cx="952942" cy="811304"/>
              </a:xfrm>
              <a:prstGeom prst="hexagon">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6" name="Picture 85">
                <a:extLst>
                  <a:ext uri="{FF2B5EF4-FFF2-40B4-BE49-F238E27FC236}">
                    <a16:creationId xmlns:a16="http://schemas.microsoft.com/office/drawing/2014/main" id="{68C6AB1C-4907-4024-B70F-46A3163BC0EE}"/>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9874960" y="2493502"/>
                <a:ext cx="614677" cy="648999"/>
              </a:xfrm>
              <a:prstGeom prst="rect">
                <a:avLst/>
              </a:prstGeom>
            </p:spPr>
          </p:pic>
        </p:grpSp>
        <p:grpSp>
          <p:nvGrpSpPr>
            <p:cNvPr id="87" name="Group 86">
              <a:extLst>
                <a:ext uri="{FF2B5EF4-FFF2-40B4-BE49-F238E27FC236}">
                  <a16:creationId xmlns:a16="http://schemas.microsoft.com/office/drawing/2014/main" id="{A3931C60-FB89-41A7-86C8-B43EB599BFD9}"/>
                </a:ext>
              </a:extLst>
            </p:cNvPr>
            <p:cNvGrpSpPr>
              <a:grpSpLocks noChangeAspect="1"/>
            </p:cNvGrpSpPr>
            <p:nvPr userDrawn="1"/>
          </p:nvGrpSpPr>
          <p:grpSpPr>
            <a:xfrm>
              <a:off x="1873329" y="4838629"/>
              <a:ext cx="1611054" cy="1371601"/>
              <a:chOff x="10538790" y="1931456"/>
              <a:chExt cx="952942" cy="811304"/>
            </a:xfrm>
          </p:grpSpPr>
          <p:sp>
            <p:nvSpPr>
              <p:cNvPr id="88" name="Hexagon 87">
                <a:extLst>
                  <a:ext uri="{FF2B5EF4-FFF2-40B4-BE49-F238E27FC236}">
                    <a16:creationId xmlns:a16="http://schemas.microsoft.com/office/drawing/2014/main" id="{8DF3392E-7F82-49D7-A5D1-160AD904D926}"/>
                  </a:ext>
                </a:extLst>
              </p:cNvPr>
              <p:cNvSpPr/>
              <p:nvPr/>
            </p:nvSpPr>
            <p:spPr>
              <a:xfrm>
                <a:off x="10538790" y="1931456"/>
                <a:ext cx="952942" cy="811304"/>
              </a:xfrm>
              <a:prstGeom prst="hexagon">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89" name="Picture 88">
                <a:extLst>
                  <a:ext uri="{FF2B5EF4-FFF2-40B4-BE49-F238E27FC236}">
                    <a16:creationId xmlns:a16="http://schemas.microsoft.com/office/drawing/2014/main" id="{8F72ED29-4347-4556-AA8F-3CEDF62278C5}"/>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745037" y="2066884"/>
                <a:ext cx="540448" cy="540448"/>
              </a:xfrm>
              <a:prstGeom prst="rect">
                <a:avLst/>
              </a:prstGeom>
            </p:spPr>
          </p:pic>
        </p:grpSp>
        <p:grpSp>
          <p:nvGrpSpPr>
            <p:cNvPr id="90" name="Group 89">
              <a:extLst>
                <a:ext uri="{FF2B5EF4-FFF2-40B4-BE49-F238E27FC236}">
                  <a16:creationId xmlns:a16="http://schemas.microsoft.com/office/drawing/2014/main" id="{0C155CFB-BB7E-46A6-A640-C088589A6AF2}"/>
                </a:ext>
              </a:extLst>
            </p:cNvPr>
            <p:cNvGrpSpPr>
              <a:grpSpLocks noChangeAspect="1"/>
            </p:cNvGrpSpPr>
            <p:nvPr userDrawn="1"/>
          </p:nvGrpSpPr>
          <p:grpSpPr>
            <a:xfrm>
              <a:off x="9053346" y="3377396"/>
              <a:ext cx="1612428" cy="1371601"/>
              <a:chOff x="4818984" y="1479892"/>
              <a:chExt cx="952942" cy="811304"/>
            </a:xfrm>
          </p:grpSpPr>
          <p:sp>
            <p:nvSpPr>
              <p:cNvPr id="91" name="Hexagon 90">
                <a:extLst>
                  <a:ext uri="{FF2B5EF4-FFF2-40B4-BE49-F238E27FC236}">
                    <a16:creationId xmlns:a16="http://schemas.microsoft.com/office/drawing/2014/main" id="{92D6F2B1-E67A-4019-AA71-F8EA9129B00E}"/>
                  </a:ext>
                </a:extLst>
              </p:cNvPr>
              <p:cNvSpPr/>
              <p:nvPr/>
            </p:nvSpPr>
            <p:spPr>
              <a:xfrm>
                <a:off x="4818984" y="1479892"/>
                <a:ext cx="952942" cy="811304"/>
              </a:xfrm>
              <a:prstGeom prst="hexagon">
                <a:avLst/>
              </a:prstGeom>
              <a:solidFill>
                <a:srgbClr val="007EA3"/>
              </a:solidFill>
              <a:ln>
                <a:solidFill>
                  <a:srgbClr val="007E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a:p>
            </p:txBody>
          </p:sp>
          <p:pic>
            <p:nvPicPr>
              <p:cNvPr id="92" name="Picture 91">
                <a:extLst>
                  <a:ext uri="{FF2B5EF4-FFF2-40B4-BE49-F238E27FC236}">
                    <a16:creationId xmlns:a16="http://schemas.microsoft.com/office/drawing/2014/main" id="{12910F9D-3F34-47D5-B063-DF1F3D251876}"/>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002802" y="1525725"/>
                <a:ext cx="585306" cy="719639"/>
              </a:xfrm>
              <a:prstGeom prst="rect">
                <a:avLst/>
              </a:prstGeom>
            </p:spPr>
          </p:pic>
        </p:grpSp>
        <p:grpSp>
          <p:nvGrpSpPr>
            <p:cNvPr id="93" name="Group 92">
              <a:extLst>
                <a:ext uri="{FF2B5EF4-FFF2-40B4-BE49-F238E27FC236}">
                  <a16:creationId xmlns:a16="http://schemas.microsoft.com/office/drawing/2014/main" id="{5741D029-26E7-4678-B39B-F6CEE46A58A2}"/>
                </a:ext>
              </a:extLst>
            </p:cNvPr>
            <p:cNvGrpSpPr/>
            <p:nvPr userDrawn="1"/>
          </p:nvGrpSpPr>
          <p:grpSpPr>
            <a:xfrm>
              <a:off x="7958110" y="4268731"/>
              <a:ext cx="1300693" cy="1107368"/>
              <a:chOff x="6439825" y="1501380"/>
              <a:chExt cx="952942" cy="811304"/>
            </a:xfrm>
          </p:grpSpPr>
          <p:sp>
            <p:nvSpPr>
              <p:cNvPr id="94" name="Hexagon 93">
                <a:extLst>
                  <a:ext uri="{FF2B5EF4-FFF2-40B4-BE49-F238E27FC236}">
                    <a16:creationId xmlns:a16="http://schemas.microsoft.com/office/drawing/2014/main" id="{4516B51B-D987-4110-86A2-69CC737ED162}"/>
                  </a:ext>
                </a:extLst>
              </p:cNvPr>
              <p:cNvSpPr/>
              <p:nvPr/>
            </p:nvSpPr>
            <p:spPr>
              <a:xfrm>
                <a:off x="6439825" y="1501380"/>
                <a:ext cx="952942" cy="811304"/>
              </a:xfrm>
              <a:prstGeom prst="hexagon">
                <a:avLst/>
              </a:prstGeom>
              <a:solidFill>
                <a:srgbClr val="007EA3"/>
              </a:solidFill>
              <a:ln>
                <a:solidFill>
                  <a:srgbClr val="007E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a:p>
            </p:txBody>
          </p:sp>
          <p:pic>
            <p:nvPicPr>
              <p:cNvPr id="95" name="Picture 94">
                <a:extLst>
                  <a:ext uri="{FF2B5EF4-FFF2-40B4-BE49-F238E27FC236}">
                    <a16:creationId xmlns:a16="http://schemas.microsoft.com/office/drawing/2014/main" id="{67A33D6B-0D9A-43B1-AB38-9EF55F7D3950}"/>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6550900" y="1541636"/>
                <a:ext cx="730793" cy="730793"/>
              </a:xfrm>
              <a:prstGeom prst="rect">
                <a:avLst/>
              </a:prstGeom>
            </p:spPr>
          </p:pic>
        </p:grpSp>
        <p:grpSp>
          <p:nvGrpSpPr>
            <p:cNvPr id="99" name="Group 98">
              <a:extLst>
                <a:ext uri="{FF2B5EF4-FFF2-40B4-BE49-F238E27FC236}">
                  <a16:creationId xmlns:a16="http://schemas.microsoft.com/office/drawing/2014/main" id="{AF3973F7-CA95-40D3-972D-58CD211A73FF}"/>
                </a:ext>
              </a:extLst>
            </p:cNvPr>
            <p:cNvGrpSpPr/>
            <p:nvPr userDrawn="1"/>
          </p:nvGrpSpPr>
          <p:grpSpPr>
            <a:xfrm>
              <a:off x="6765838" y="4801657"/>
              <a:ext cx="1300693" cy="1107368"/>
              <a:chOff x="5627500" y="1951395"/>
              <a:chExt cx="952942" cy="811304"/>
            </a:xfrm>
          </p:grpSpPr>
          <p:sp>
            <p:nvSpPr>
              <p:cNvPr id="100" name="Hexagon 99">
                <a:extLst>
                  <a:ext uri="{FF2B5EF4-FFF2-40B4-BE49-F238E27FC236}">
                    <a16:creationId xmlns:a16="http://schemas.microsoft.com/office/drawing/2014/main" id="{B9277582-70BB-4589-87EC-FF520A159195}"/>
                  </a:ext>
                </a:extLst>
              </p:cNvPr>
              <p:cNvSpPr/>
              <p:nvPr/>
            </p:nvSpPr>
            <p:spPr>
              <a:xfrm>
                <a:off x="5627500" y="1951395"/>
                <a:ext cx="952942" cy="811304"/>
              </a:xfrm>
              <a:prstGeom prst="hexagon">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101" name="Picture 100">
                <a:extLst>
                  <a:ext uri="{FF2B5EF4-FFF2-40B4-BE49-F238E27FC236}">
                    <a16:creationId xmlns:a16="http://schemas.microsoft.com/office/drawing/2014/main" id="{2EB8A3BD-214A-445E-8F0B-BCE1328A5A4C}"/>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5764407" y="2020106"/>
                <a:ext cx="679129" cy="705687"/>
              </a:xfrm>
              <a:prstGeom prst="rect">
                <a:avLst/>
              </a:prstGeom>
            </p:spPr>
          </p:pic>
        </p:grpSp>
        <p:grpSp>
          <p:nvGrpSpPr>
            <p:cNvPr id="102" name="Group 101">
              <a:extLst>
                <a:ext uri="{FF2B5EF4-FFF2-40B4-BE49-F238E27FC236}">
                  <a16:creationId xmlns:a16="http://schemas.microsoft.com/office/drawing/2014/main" id="{7800336C-D636-474E-B8A3-C0E92FBF2DD5}"/>
                </a:ext>
              </a:extLst>
            </p:cNvPr>
            <p:cNvGrpSpPr>
              <a:grpSpLocks noChangeAspect="1"/>
            </p:cNvGrpSpPr>
            <p:nvPr userDrawn="1"/>
          </p:nvGrpSpPr>
          <p:grpSpPr>
            <a:xfrm>
              <a:off x="3126951" y="3946932"/>
              <a:ext cx="1611054" cy="1371601"/>
              <a:chOff x="2809114" y="1520822"/>
              <a:chExt cx="952942" cy="811304"/>
            </a:xfrm>
          </p:grpSpPr>
          <p:sp>
            <p:nvSpPr>
              <p:cNvPr id="103" name="Hexagon 102">
                <a:extLst>
                  <a:ext uri="{FF2B5EF4-FFF2-40B4-BE49-F238E27FC236}">
                    <a16:creationId xmlns:a16="http://schemas.microsoft.com/office/drawing/2014/main" id="{ECD106BB-5294-4CFF-8C71-8AD89C9256D7}"/>
                  </a:ext>
                </a:extLst>
              </p:cNvPr>
              <p:cNvSpPr/>
              <p:nvPr/>
            </p:nvSpPr>
            <p:spPr>
              <a:xfrm>
                <a:off x="2809114" y="1520822"/>
                <a:ext cx="952942" cy="811304"/>
              </a:xfrm>
              <a:prstGeom prst="hexagon">
                <a:avLst/>
              </a:prstGeom>
              <a:solidFill>
                <a:srgbClr val="007EA3"/>
              </a:solidFill>
              <a:ln>
                <a:solidFill>
                  <a:srgbClr val="007E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a:p>
            </p:txBody>
          </p:sp>
          <p:pic>
            <p:nvPicPr>
              <p:cNvPr id="104" name="Picture 103">
                <a:extLst>
                  <a:ext uri="{FF2B5EF4-FFF2-40B4-BE49-F238E27FC236}">
                    <a16:creationId xmlns:a16="http://schemas.microsoft.com/office/drawing/2014/main" id="{EA2F9F51-5ACD-48F0-91C6-C51547919664}"/>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2935947" y="1576836"/>
                <a:ext cx="699276" cy="699276"/>
              </a:xfrm>
              <a:prstGeom prst="rect">
                <a:avLst/>
              </a:prstGeom>
            </p:spPr>
          </p:pic>
        </p:grpSp>
        <p:grpSp>
          <p:nvGrpSpPr>
            <p:cNvPr id="105" name="Group 104">
              <a:extLst>
                <a:ext uri="{FF2B5EF4-FFF2-40B4-BE49-F238E27FC236}">
                  <a16:creationId xmlns:a16="http://schemas.microsoft.com/office/drawing/2014/main" id="{E35D45F7-D955-4DF8-BA8A-BE4F9B2B8A74}"/>
                </a:ext>
              </a:extLst>
            </p:cNvPr>
            <p:cNvGrpSpPr>
              <a:grpSpLocks noChangeAspect="1"/>
            </p:cNvGrpSpPr>
            <p:nvPr userDrawn="1"/>
          </p:nvGrpSpPr>
          <p:grpSpPr>
            <a:xfrm>
              <a:off x="478061" y="2750468"/>
              <a:ext cx="1611054" cy="1371601"/>
              <a:chOff x="8092707" y="1489623"/>
              <a:chExt cx="952942" cy="811304"/>
            </a:xfrm>
          </p:grpSpPr>
          <p:sp>
            <p:nvSpPr>
              <p:cNvPr id="106" name="Hexagon 105">
                <a:extLst>
                  <a:ext uri="{FF2B5EF4-FFF2-40B4-BE49-F238E27FC236}">
                    <a16:creationId xmlns:a16="http://schemas.microsoft.com/office/drawing/2014/main" id="{250CF8DF-39F2-4FA0-A396-F55DDD767470}"/>
                  </a:ext>
                </a:extLst>
              </p:cNvPr>
              <p:cNvSpPr/>
              <p:nvPr/>
            </p:nvSpPr>
            <p:spPr>
              <a:xfrm>
                <a:off x="8092707" y="1489623"/>
                <a:ext cx="952942" cy="811304"/>
              </a:xfrm>
              <a:prstGeom prst="hexagon">
                <a:avLst/>
              </a:prstGeom>
              <a:solidFill>
                <a:srgbClr val="007EA3"/>
              </a:solidFill>
              <a:ln>
                <a:solidFill>
                  <a:srgbClr val="007E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a:p>
            </p:txBody>
          </p:sp>
          <p:pic>
            <p:nvPicPr>
              <p:cNvPr id="107" name="Picture 106">
                <a:extLst>
                  <a:ext uri="{FF2B5EF4-FFF2-40B4-BE49-F238E27FC236}">
                    <a16:creationId xmlns:a16="http://schemas.microsoft.com/office/drawing/2014/main" id="{583DEFDD-4CBE-4ACA-9D2F-F0E595521B9F}"/>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8258623" y="1566201"/>
                <a:ext cx="621110" cy="658148"/>
              </a:xfrm>
              <a:prstGeom prst="rect">
                <a:avLst/>
              </a:prstGeom>
            </p:spPr>
          </p:pic>
        </p:grpSp>
        <p:grpSp>
          <p:nvGrpSpPr>
            <p:cNvPr id="2" name="Group 1">
              <a:extLst>
                <a:ext uri="{FF2B5EF4-FFF2-40B4-BE49-F238E27FC236}">
                  <a16:creationId xmlns:a16="http://schemas.microsoft.com/office/drawing/2014/main" id="{0638CDCA-1635-4280-85A2-27B1E7A67081}"/>
                </a:ext>
              </a:extLst>
            </p:cNvPr>
            <p:cNvGrpSpPr/>
            <p:nvPr userDrawn="1"/>
          </p:nvGrpSpPr>
          <p:grpSpPr>
            <a:xfrm>
              <a:off x="9086195" y="4860302"/>
              <a:ext cx="1612428" cy="1371601"/>
              <a:chOff x="9133900" y="4852351"/>
              <a:chExt cx="1612429" cy="1371600"/>
            </a:xfrm>
          </p:grpSpPr>
          <p:sp>
            <p:nvSpPr>
              <p:cNvPr id="79" name="Hexagon 78">
                <a:extLst>
                  <a:ext uri="{FF2B5EF4-FFF2-40B4-BE49-F238E27FC236}">
                    <a16:creationId xmlns:a16="http://schemas.microsoft.com/office/drawing/2014/main" id="{781D5C32-5897-4A39-B9CA-2EA490DB31E2}"/>
                  </a:ext>
                </a:extLst>
              </p:cNvPr>
              <p:cNvSpPr/>
              <p:nvPr/>
            </p:nvSpPr>
            <p:spPr>
              <a:xfrm>
                <a:off x="9133900" y="4852351"/>
                <a:ext cx="1612429" cy="1371600"/>
              </a:xfrm>
              <a:prstGeom prst="hexagon">
                <a:avLst/>
              </a:prstGeom>
              <a:solidFill>
                <a:srgbClr val="007EA3"/>
              </a:solidFill>
              <a:ln>
                <a:solidFill>
                  <a:srgbClr val="007E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a:p>
            </p:txBody>
          </p:sp>
          <p:pic>
            <p:nvPicPr>
              <p:cNvPr id="109" name="Picture 1" descr="Machine generated alternative text:&#10;&#10;">
                <a:extLst>
                  <a:ext uri="{FF2B5EF4-FFF2-40B4-BE49-F238E27FC236}">
                    <a16:creationId xmlns:a16="http://schemas.microsoft.com/office/drawing/2014/main" id="{705D350C-8848-4034-8DDB-70BE72B2CD9D}"/>
                  </a:ext>
                </a:extLst>
              </p:cNvPr>
              <p:cNvPicPr>
                <a:picLocks noChangeAspect="1" noChangeArrowheads="1"/>
              </p:cNvPicPr>
              <p:nvPr userDrawn="1"/>
            </p:nvPicPr>
            <p:blipFill rotWithShape="1">
              <a:blip r:embed="rId19">
                <a:extLst>
                  <a:ext uri="{28A0092B-C50C-407E-A947-70E740481C1C}">
                    <a14:useLocalDpi xmlns:a14="http://schemas.microsoft.com/office/drawing/2010/main" val="0"/>
                  </a:ext>
                </a:extLst>
              </a:blip>
              <a:srcRect l="9229" t="17050" r="9325" b="15246"/>
              <a:stretch/>
            </p:blipFill>
            <p:spPr bwMode="auto">
              <a:xfrm>
                <a:off x="9399425" y="5052895"/>
                <a:ext cx="1081378" cy="903834"/>
              </a:xfrm>
              <a:prstGeom prst="rect">
                <a:avLst/>
              </a:prstGeom>
              <a:noFill/>
              <a:extLst>
                <a:ext uri="{909E8E84-426E-40DD-AFC4-6F175D3DCCD1}">
                  <a14:hiddenFill xmlns:a14="http://schemas.microsoft.com/office/drawing/2010/main">
                    <a:solidFill>
                      <a:srgbClr val="FFFFFF"/>
                    </a:solidFill>
                  </a14:hiddenFill>
                </a:ext>
              </a:extLst>
            </p:spPr>
          </p:pic>
        </p:grpSp>
      </p:grpSp>
    </p:spTree>
    <p:custDataLst>
      <p:tags r:id="rId1"/>
    </p:custDataLst>
    <p:extLst>
      <p:ext uri="{BB962C8B-B14F-4D97-AF65-F5344CB8AC3E}">
        <p14:creationId xmlns:p14="http://schemas.microsoft.com/office/powerpoint/2010/main" val="697467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1"/>
          </p:nvPr>
        </p:nvSpPr>
        <p:spPr>
          <a:xfrm>
            <a:off x="4775200" y="6245225"/>
            <a:ext cx="2844800" cy="476250"/>
          </a:xfrm>
          <a:prstGeom prst="rect">
            <a:avLst/>
          </a:prstGeom>
        </p:spPr>
        <p:txBody>
          <a:bodyPr vert="horz" lIns="91440" tIns="45720" rIns="91440" bIns="45720" rtlCol="0" anchor="ctr" anchorCtr="1"/>
          <a:lstStyle>
            <a:lvl1pPr algn="r" fontAlgn="auto">
              <a:spcBef>
                <a:spcPts val="0"/>
              </a:spcBef>
              <a:spcAft>
                <a:spcPts val="0"/>
              </a:spcAft>
              <a:defRPr sz="1200">
                <a:solidFill>
                  <a:prstClr val="black">
                    <a:tint val="75000"/>
                  </a:prstClr>
                </a:solidFill>
                <a:latin typeface="+mn-lt"/>
                <a:cs typeface="+mn-cs"/>
              </a:defRPr>
            </a:lvl1pPr>
          </a:lstStyle>
          <a:p>
            <a:pPr>
              <a:defRPr/>
            </a:pPr>
            <a:fld id="{4C8B9FF7-F69F-421C-8AAA-E9B828EF7FBD}" type="slidenum">
              <a:rPr lang="en-US"/>
              <a:pPr>
                <a:defRPr/>
              </a:pPr>
              <a:t>‹#›</a:t>
            </a:fld>
            <a:endParaRPr lang="en-US"/>
          </a:p>
        </p:txBody>
      </p:sp>
    </p:spTree>
    <p:extLst>
      <p:ext uri="{BB962C8B-B14F-4D97-AF65-F5344CB8AC3E}">
        <p14:creationId xmlns:p14="http://schemas.microsoft.com/office/powerpoint/2010/main" val="2179655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16137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Rounded Corners 4">
            <a:extLst>
              <a:ext uri="{FF2B5EF4-FFF2-40B4-BE49-F238E27FC236}">
                <a16:creationId xmlns:a16="http://schemas.microsoft.com/office/drawing/2014/main" id="{B04431B0-F233-48EE-9064-660EABB36207}"/>
              </a:ext>
            </a:extLst>
          </p:cNvPr>
          <p:cNvSpPr/>
          <p:nvPr userDrawn="1"/>
        </p:nvSpPr>
        <p:spPr>
          <a:xfrm>
            <a:off x="238054" y="236621"/>
            <a:ext cx="565028" cy="547522"/>
          </a:xfrm>
          <a:prstGeom prst="roundRect">
            <a:avLst/>
          </a:prstGeom>
          <a:solidFill>
            <a:schemeClr val="bg1"/>
          </a:solidFill>
          <a:ln>
            <a:solidFill>
              <a:schemeClr val="bg1"/>
            </a:solidFill>
          </a:ln>
        </p:spPr>
        <p:style>
          <a:lnRef idx="1">
            <a:schemeClr val="dk1"/>
          </a:lnRef>
          <a:fillRef idx="2">
            <a:schemeClr val="dk1"/>
          </a:fillRef>
          <a:effectRef idx="1">
            <a:schemeClr val="dk1"/>
          </a:effectRef>
          <a:fontRef idx="minor">
            <a:schemeClr val="dk1"/>
          </a:fontRef>
        </p:style>
        <p:txBody>
          <a:bodyPr rtlCol="0" anchor="ctr"/>
          <a:lstStyle/>
          <a:p>
            <a:pPr algn="ctr"/>
            <a:r>
              <a:rPr lang="en-US" sz="600"/>
              <a:t>Cover with icon</a:t>
            </a:r>
          </a:p>
        </p:txBody>
      </p:sp>
      <p:sp>
        <p:nvSpPr>
          <p:cNvPr id="6" name="Title 5">
            <a:extLst>
              <a:ext uri="{FF2B5EF4-FFF2-40B4-BE49-F238E27FC236}">
                <a16:creationId xmlns:a16="http://schemas.microsoft.com/office/drawing/2014/main" id="{463BB142-55C5-418C-B483-74F1E9251F7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50875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964722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B2E79-3C2B-460D-85B7-D25795F7D9F2}"/>
              </a:ext>
            </a:extLst>
          </p:cNvPr>
          <p:cNvSpPr>
            <a:spLocks noGrp="1"/>
          </p:cNvSpPr>
          <p:nvPr>
            <p:ph type="title"/>
          </p:nvPr>
        </p:nvSpPr>
        <p:spPr/>
        <p:txBody>
          <a:bodyPr/>
          <a:lstStyle/>
          <a:p>
            <a:r>
              <a:rPr lang="en-US"/>
              <a:t>Click to edit Master title style</a:t>
            </a:r>
          </a:p>
        </p:txBody>
      </p:sp>
      <p:sp>
        <p:nvSpPr>
          <p:cNvPr id="3" name="Rectangle: Rounded Corners 2">
            <a:extLst>
              <a:ext uri="{FF2B5EF4-FFF2-40B4-BE49-F238E27FC236}">
                <a16:creationId xmlns:a16="http://schemas.microsoft.com/office/drawing/2014/main" id="{BA95E90C-DA93-4AD2-8106-9D1DBFCC0023}"/>
              </a:ext>
            </a:extLst>
          </p:cNvPr>
          <p:cNvSpPr/>
          <p:nvPr userDrawn="1"/>
        </p:nvSpPr>
        <p:spPr>
          <a:xfrm>
            <a:off x="214201" y="228670"/>
            <a:ext cx="565028" cy="547522"/>
          </a:xfrm>
          <a:prstGeom prst="roundRect">
            <a:avLst/>
          </a:prstGeom>
          <a:solidFill>
            <a:schemeClr val="bg1"/>
          </a:solidFill>
          <a:ln>
            <a:solidFill>
              <a:schemeClr val="bg1"/>
            </a:solidFill>
          </a:ln>
        </p:spPr>
        <p:style>
          <a:lnRef idx="1">
            <a:schemeClr val="dk1"/>
          </a:lnRef>
          <a:fillRef idx="2">
            <a:schemeClr val="dk1"/>
          </a:fillRef>
          <a:effectRef idx="1">
            <a:schemeClr val="dk1"/>
          </a:effectRef>
          <a:fontRef idx="minor">
            <a:schemeClr val="dk1"/>
          </a:fontRef>
        </p:style>
        <p:txBody>
          <a:bodyPr rtlCol="0" anchor="ctr"/>
          <a:lstStyle/>
          <a:p>
            <a:pPr algn="ctr"/>
            <a:r>
              <a:rPr lang="en-US" sz="600"/>
              <a:t>Cover with icon</a:t>
            </a:r>
          </a:p>
        </p:txBody>
      </p:sp>
      <p:sp>
        <p:nvSpPr>
          <p:cNvPr id="5" name="Content Placeholder 4">
            <a:extLst>
              <a:ext uri="{FF2B5EF4-FFF2-40B4-BE49-F238E27FC236}">
                <a16:creationId xmlns:a16="http://schemas.microsoft.com/office/drawing/2014/main" id="{DFC5D33C-AB54-40B8-816F-9E726DB1FCAC}"/>
              </a:ext>
            </a:extLst>
          </p:cNvPr>
          <p:cNvSpPr>
            <a:spLocks noGrp="1"/>
          </p:cNvSpPr>
          <p:nvPr>
            <p:ph sz="quarter" idx="10"/>
          </p:nvPr>
        </p:nvSpPr>
        <p:spPr>
          <a:xfrm>
            <a:off x="787180" y="1455642"/>
            <a:ext cx="3045349" cy="4579937"/>
          </a:xfrm>
        </p:spPr>
        <p:txBody>
          <a:bodyP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FD1AFB9F-6116-4BD9-ADC9-CFA625B39AB9}"/>
              </a:ext>
            </a:extLst>
          </p:cNvPr>
          <p:cNvSpPr>
            <a:spLocks noGrp="1"/>
          </p:cNvSpPr>
          <p:nvPr>
            <p:ph sz="quarter" idx="11"/>
          </p:nvPr>
        </p:nvSpPr>
        <p:spPr>
          <a:xfrm>
            <a:off x="4039499" y="1455642"/>
            <a:ext cx="3347263" cy="4579938"/>
          </a:xfrm>
        </p:spPr>
        <p:txBody>
          <a:bodyP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a:extLst>
              <a:ext uri="{FF2B5EF4-FFF2-40B4-BE49-F238E27FC236}">
                <a16:creationId xmlns:a16="http://schemas.microsoft.com/office/drawing/2014/main" id="{07B348A7-A70B-4A6A-A35B-DA830A2BDC41}"/>
              </a:ext>
            </a:extLst>
          </p:cNvPr>
          <p:cNvSpPr>
            <a:spLocks noGrp="1"/>
          </p:cNvSpPr>
          <p:nvPr>
            <p:ph sz="quarter" idx="12"/>
          </p:nvPr>
        </p:nvSpPr>
        <p:spPr>
          <a:xfrm>
            <a:off x="7593732" y="1455642"/>
            <a:ext cx="3347263" cy="4579938"/>
          </a:xfrm>
        </p:spPr>
        <p:txBody>
          <a:bodyP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3051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Rounded Corners 7">
            <a:extLst>
              <a:ext uri="{FF2B5EF4-FFF2-40B4-BE49-F238E27FC236}">
                <a16:creationId xmlns:a16="http://schemas.microsoft.com/office/drawing/2014/main" id="{4085AE03-9220-47B9-BCE6-4954E8BB4CCB}"/>
              </a:ext>
            </a:extLst>
          </p:cNvPr>
          <p:cNvSpPr/>
          <p:nvPr userDrawn="1"/>
        </p:nvSpPr>
        <p:spPr>
          <a:xfrm>
            <a:off x="190735" y="236621"/>
            <a:ext cx="565028" cy="547522"/>
          </a:xfrm>
          <a:prstGeom prst="roundRect">
            <a:avLst/>
          </a:prstGeom>
          <a:solidFill>
            <a:schemeClr val="bg1"/>
          </a:solidFill>
          <a:ln>
            <a:solidFill>
              <a:schemeClr val="bg1"/>
            </a:solidFill>
          </a:ln>
        </p:spPr>
        <p:style>
          <a:lnRef idx="1">
            <a:schemeClr val="dk1"/>
          </a:lnRef>
          <a:fillRef idx="2">
            <a:schemeClr val="dk1"/>
          </a:fillRef>
          <a:effectRef idx="1">
            <a:schemeClr val="dk1"/>
          </a:effectRef>
          <a:fontRef idx="minor">
            <a:schemeClr val="dk1"/>
          </a:fontRef>
        </p:style>
        <p:txBody>
          <a:bodyPr rtlCol="0" anchor="ctr"/>
          <a:lstStyle/>
          <a:p>
            <a:pPr algn="ctr"/>
            <a:r>
              <a:rPr lang="en-US" sz="600"/>
              <a:t>Cover with icon</a:t>
            </a:r>
          </a:p>
        </p:txBody>
      </p:sp>
      <p:sp>
        <p:nvSpPr>
          <p:cNvPr id="9" name="Title 8">
            <a:extLst>
              <a:ext uri="{FF2B5EF4-FFF2-40B4-BE49-F238E27FC236}">
                <a16:creationId xmlns:a16="http://schemas.microsoft.com/office/drawing/2014/main" id="{9B75891D-89D2-428E-A10C-A785EDFB8BE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78883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DAC1AADA-76C3-4EFF-BA66-881CF9FB075C}"/>
              </a:ext>
            </a:extLst>
          </p:cNvPr>
          <p:cNvSpPr/>
          <p:nvPr userDrawn="1"/>
        </p:nvSpPr>
        <p:spPr>
          <a:xfrm>
            <a:off x="174832" y="206835"/>
            <a:ext cx="565028" cy="547522"/>
          </a:xfrm>
          <a:prstGeom prst="roundRect">
            <a:avLst/>
          </a:prstGeom>
          <a:solidFill>
            <a:schemeClr val="bg1"/>
          </a:solidFill>
          <a:ln>
            <a:solidFill>
              <a:schemeClr val="bg1"/>
            </a:solidFill>
          </a:ln>
        </p:spPr>
        <p:style>
          <a:lnRef idx="1">
            <a:schemeClr val="dk1"/>
          </a:lnRef>
          <a:fillRef idx="2">
            <a:schemeClr val="dk1"/>
          </a:fillRef>
          <a:effectRef idx="1">
            <a:schemeClr val="dk1"/>
          </a:effectRef>
          <a:fontRef idx="minor">
            <a:schemeClr val="dk1"/>
          </a:fontRef>
        </p:style>
        <p:txBody>
          <a:bodyPr rtlCol="0" anchor="ctr"/>
          <a:lstStyle/>
          <a:p>
            <a:pPr algn="ctr"/>
            <a:r>
              <a:rPr lang="en-US" sz="600"/>
              <a:t>Cover with icon</a:t>
            </a:r>
          </a:p>
        </p:txBody>
      </p:sp>
      <p:sp>
        <p:nvSpPr>
          <p:cNvPr id="5" name="Title 4">
            <a:extLst>
              <a:ext uri="{FF2B5EF4-FFF2-40B4-BE49-F238E27FC236}">
                <a16:creationId xmlns:a16="http://schemas.microsoft.com/office/drawing/2014/main" id="{B3B2B56C-9426-4C4C-B135-E7EE78B9A48D}"/>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39589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8848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1"/>
          </p:nvPr>
        </p:nvSpPr>
        <p:spPr>
          <a:xfrm>
            <a:off x="4775200" y="6245225"/>
            <a:ext cx="2844800" cy="476250"/>
          </a:xfrm>
          <a:prstGeom prst="rect">
            <a:avLst/>
          </a:prstGeom>
        </p:spPr>
        <p:txBody>
          <a:bodyPr vert="horz" lIns="91440" tIns="45720" rIns="91440" bIns="45720" rtlCol="0" anchor="ctr" anchorCtr="1"/>
          <a:lstStyle>
            <a:lvl1pPr algn="r" fontAlgn="auto">
              <a:spcBef>
                <a:spcPts val="0"/>
              </a:spcBef>
              <a:spcAft>
                <a:spcPts val="0"/>
              </a:spcAft>
              <a:defRPr sz="1200">
                <a:solidFill>
                  <a:prstClr val="black">
                    <a:tint val="75000"/>
                  </a:prstClr>
                </a:solidFill>
                <a:latin typeface="+mn-lt"/>
                <a:cs typeface="+mn-cs"/>
              </a:defRPr>
            </a:lvl1pPr>
          </a:lstStyle>
          <a:p>
            <a:pPr>
              <a:defRPr/>
            </a:pPr>
            <a:fld id="{4C8B9FF7-F69F-421C-8AAA-E9B828EF7FBD}" type="slidenum">
              <a:rPr lang="en-US"/>
              <a:pPr>
                <a:defRPr/>
              </a:pPr>
              <a:t>‹#›</a:t>
            </a:fld>
            <a:endParaRPr lang="en-US"/>
          </a:p>
        </p:txBody>
      </p:sp>
    </p:spTree>
    <p:extLst>
      <p:ext uri="{BB962C8B-B14F-4D97-AF65-F5344CB8AC3E}">
        <p14:creationId xmlns:p14="http://schemas.microsoft.com/office/powerpoint/2010/main" val="3536734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90546" y="182564"/>
            <a:ext cx="10691854"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3716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6" name="Picture 5">
            <a:extLst>
              <a:ext uri="{FF2B5EF4-FFF2-40B4-BE49-F238E27FC236}">
                <a16:creationId xmlns:a16="http://schemas.microsoft.com/office/drawing/2014/main" id="{8D6A57C7-4DE6-471E-AD3A-06B6AE4255E8}"/>
              </a:ext>
            </a:extLst>
          </p:cNvPr>
          <p:cNvPicPr>
            <a:picLocks noChangeAspect="1"/>
          </p:cNvPicPr>
          <p:nvPr userDrawn="1"/>
        </p:nvPicPr>
        <p:blipFill>
          <a:blip r:embed="rId13"/>
          <a:stretch>
            <a:fillRect/>
          </a:stretch>
        </p:blipFill>
        <p:spPr>
          <a:xfrm>
            <a:off x="10515600" y="221435"/>
            <a:ext cx="578590" cy="673167"/>
          </a:xfrm>
          <a:prstGeom prst="rect">
            <a:avLst/>
          </a:prstGeom>
        </p:spPr>
      </p:pic>
      <p:pic>
        <p:nvPicPr>
          <p:cNvPr id="8" name="Picture 7">
            <a:extLst>
              <a:ext uri="{FF2B5EF4-FFF2-40B4-BE49-F238E27FC236}">
                <a16:creationId xmlns:a16="http://schemas.microsoft.com/office/drawing/2014/main" id="{F0982B2B-0D3F-4A0E-B31F-CFD8A51AA22C}"/>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1205120" y="144012"/>
            <a:ext cx="621385" cy="673168"/>
          </a:xfrm>
          <a:prstGeom prst="rect">
            <a:avLst/>
          </a:prstGeom>
        </p:spPr>
      </p:pic>
    </p:spTree>
    <p:custDataLst>
      <p:tags r:id="rId12"/>
    </p:custDataLst>
    <p:extLst>
      <p:ext uri="{BB962C8B-B14F-4D97-AF65-F5344CB8AC3E}">
        <p14:creationId xmlns:p14="http://schemas.microsoft.com/office/powerpoint/2010/main" val="321453522"/>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32" r:id="rId5"/>
    <p:sldLayoutId id="2147483727" r:id="rId6"/>
    <p:sldLayoutId id="2147483728" r:id="rId7"/>
    <p:sldLayoutId id="2147483729" r:id="rId8"/>
    <p:sldLayoutId id="2147483730" r:id="rId9"/>
    <p:sldLayoutId id="2147483731" r:id="rId10"/>
  </p:sldLayoutIdLst>
  <p:hf hdr="0" ftr="0" dt="0"/>
  <p:txStyles>
    <p:title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p:titleStyle>
    <p:bodyStyle>
      <a:lvl1pPr marL="342900" indent="-3429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Courier New" pitchFamily="49" charset="0"/>
        <a:buChar char="o"/>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18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Courier New" pitchFamily="49" charset="0"/>
        <a:buChar char="o"/>
        <a:defRPr sz="18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hyperlink" Target="https://ambulatorymanagement.massgeneral.org/ambulatoryblueprint/clin-ops/unscheduled-radiology-orders/"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partnershealthcare.sharepoint.com/:f:/s/mghmgpoambmanage/UxRO/EnV9hsBOyUtLiDTbVAe5_lsBeUbTE0KONOYknefRXQZoAA?e=gVN6AZ" TargetMode="External"/><Relationship Id="rId1" Type="http://schemas.openxmlformats.org/officeDocument/2006/relationships/slideLayout" Target="../slideLayouts/slideLayout2.xml"/><Relationship Id="rId5" Type="http://schemas.openxmlformats.org/officeDocument/2006/relationships/image" Target="../media/image33.png"/><Relationship Id="rId4" Type="http://schemas.openxmlformats.org/officeDocument/2006/relationships/image" Target="../media/image32.png"/></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svg"/><Relationship Id="rId7" Type="http://schemas.openxmlformats.org/officeDocument/2006/relationships/image" Target="../media/image24.svg"/><Relationship Id="rId12" Type="http://schemas.openxmlformats.org/officeDocument/2006/relationships/image" Target="../media/image18.png"/><Relationship Id="rId2" Type="http://schemas.openxmlformats.org/officeDocument/2006/relationships/image" Target="../media/image19.png"/><Relationship Id="rId1" Type="http://schemas.openxmlformats.org/officeDocument/2006/relationships/slideLayout" Target="../slideLayouts/slideLayout8.xml"/><Relationship Id="rId6" Type="http://schemas.openxmlformats.org/officeDocument/2006/relationships/image" Target="../media/image23.png"/><Relationship Id="rId11" Type="http://schemas.openxmlformats.org/officeDocument/2006/relationships/image" Target="../media/image28.svg"/><Relationship Id="rId5" Type="http://schemas.openxmlformats.org/officeDocument/2006/relationships/image" Target="../media/image22.svg"/><Relationship Id="rId10" Type="http://schemas.openxmlformats.org/officeDocument/2006/relationships/image" Target="../media/image27.png"/><Relationship Id="rId4" Type="http://schemas.openxmlformats.org/officeDocument/2006/relationships/image" Target="../media/image21.png"/><Relationship Id="rId9" Type="http://schemas.openxmlformats.org/officeDocument/2006/relationships/image" Target="../media/image26.svg"/></Relationships>
</file>

<file path=ppt/slides/_rels/slide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225A9-A7E8-465D-A659-A1CB0EBE8826}"/>
              </a:ext>
            </a:extLst>
          </p:cNvPr>
          <p:cNvSpPr>
            <a:spLocks noGrp="1"/>
          </p:cNvSpPr>
          <p:nvPr>
            <p:ph type="ctrTitle"/>
          </p:nvPr>
        </p:nvSpPr>
        <p:spPr>
          <a:xfrm>
            <a:off x="1954408" y="340652"/>
            <a:ext cx="9309207" cy="933450"/>
          </a:xfrm>
        </p:spPr>
        <p:txBody>
          <a:bodyPr/>
          <a:lstStyle/>
          <a:p>
            <a:r>
              <a:rPr lang="en-US"/>
              <a:t>Ambulatory Management</a:t>
            </a:r>
          </a:p>
        </p:txBody>
      </p:sp>
      <p:sp>
        <p:nvSpPr>
          <p:cNvPr id="3" name="Subtitle 2">
            <a:extLst>
              <a:ext uri="{FF2B5EF4-FFF2-40B4-BE49-F238E27FC236}">
                <a16:creationId xmlns:a16="http://schemas.microsoft.com/office/drawing/2014/main" id="{D4B328F6-6CC5-46FA-9A02-B6C7454BBCE9}"/>
              </a:ext>
            </a:extLst>
          </p:cNvPr>
          <p:cNvSpPr>
            <a:spLocks noGrp="1"/>
          </p:cNvSpPr>
          <p:nvPr>
            <p:ph type="subTitle" idx="1"/>
          </p:nvPr>
        </p:nvSpPr>
        <p:spPr>
          <a:xfrm>
            <a:off x="5401237" y="1937101"/>
            <a:ext cx="5912561" cy="369332"/>
          </a:xfrm>
        </p:spPr>
        <p:txBody>
          <a:bodyPr/>
          <a:lstStyle/>
          <a:p>
            <a:r>
              <a:rPr lang="en-US" b="1">
                <a:latin typeface="Calibri Light"/>
                <a:cs typeface="Calibri Light"/>
              </a:rPr>
              <a:t>Unscheduled Radiology Orders</a:t>
            </a:r>
          </a:p>
        </p:txBody>
      </p:sp>
    </p:spTree>
    <p:custDataLst>
      <p:tags r:id="rId1"/>
    </p:custDataLst>
    <p:extLst>
      <p:ext uri="{BB962C8B-B14F-4D97-AF65-F5344CB8AC3E}">
        <p14:creationId xmlns:p14="http://schemas.microsoft.com/office/powerpoint/2010/main" val="402193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4267310-F4E2-492E-82D4-6FFD74FE7C71}"/>
              </a:ext>
            </a:extLst>
          </p:cNvPr>
          <p:cNvSpPr txBox="1"/>
          <p:nvPr/>
        </p:nvSpPr>
        <p:spPr>
          <a:xfrm>
            <a:off x="757287" y="1030576"/>
            <a:ext cx="10677426" cy="4985980"/>
          </a:xfrm>
          <a:prstGeom prst="rect">
            <a:avLst/>
          </a:prstGeom>
          <a:noFill/>
          <a:ln w="3175">
            <a:noFill/>
          </a:ln>
        </p:spPr>
        <p:txBody>
          <a:bodyPr wrap="square" lIns="91440" tIns="45720" rIns="91440" bIns="45720" rtlCol="0" anchor="t">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sz="100">
              <a:cs typeface="Calibri" panose="020F0502020204030204"/>
            </a:endParaRPr>
          </a:p>
          <a:p>
            <a:endParaRPr lang="en-US" sz="100">
              <a:cs typeface="Calibri" panose="020F0502020204030204"/>
            </a:endParaRPr>
          </a:p>
          <a:p>
            <a:endParaRPr lang="en-US" sz="100"/>
          </a:p>
          <a:p>
            <a:endParaRPr lang="en-US" sz="100"/>
          </a:p>
          <a:p>
            <a:endParaRPr lang="en-US" sz="100"/>
          </a:p>
          <a:p>
            <a:endParaRPr lang="en-US" sz="100"/>
          </a:p>
          <a:p>
            <a:endParaRPr lang="en-US" sz="100"/>
          </a:p>
          <a:p>
            <a:endParaRPr lang="en-US" sz="100"/>
          </a:p>
          <a:p>
            <a:endParaRPr lang="en-US" sz="100"/>
          </a:p>
          <a:p>
            <a:endParaRPr lang="en-US" sz="100"/>
          </a:p>
          <a:p>
            <a:endParaRPr lang="en-US" sz="100"/>
          </a:p>
          <a:p>
            <a:endParaRPr lang="en-US" sz="100"/>
          </a:p>
        </p:txBody>
      </p:sp>
      <p:sp>
        <p:nvSpPr>
          <p:cNvPr id="5" name="Content Placeholder 4">
            <a:extLst>
              <a:ext uri="{FF2B5EF4-FFF2-40B4-BE49-F238E27FC236}">
                <a16:creationId xmlns:a16="http://schemas.microsoft.com/office/drawing/2014/main" id="{FFE0D972-807D-416F-BBBE-35138E4D751D}"/>
              </a:ext>
            </a:extLst>
          </p:cNvPr>
          <p:cNvSpPr txBox="1">
            <a:spLocks/>
          </p:cNvSpPr>
          <p:nvPr/>
        </p:nvSpPr>
        <p:spPr bwMode="auto">
          <a:xfrm>
            <a:off x="968805" y="1257467"/>
            <a:ext cx="10257399" cy="5095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Courier New" pitchFamily="49" charset="0"/>
              <a:buNone/>
              <a:defRPr sz="20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itchFamily="34" charset="0"/>
              <a:buNone/>
              <a:defRPr sz="18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Courier New" pitchFamily="49" charset="0"/>
              <a:buNone/>
              <a:defRPr sz="18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800" b="1" dirty="0">
                <a:solidFill>
                  <a:schemeClr val="tx1"/>
                </a:solidFill>
                <a:cs typeface="Calibri"/>
              </a:rPr>
              <a:t>The team met with the pilot practices on the last day of the pilot, July 23rd. The feedback will be included in preparing the finalized spreadsheets for ordering provider's review. The feedback was about;</a:t>
            </a:r>
            <a:endParaRPr lang="en-US" sz="1800">
              <a:solidFill>
                <a:schemeClr val="tx1"/>
              </a:solidFill>
              <a:cs typeface="Calibri"/>
            </a:endParaRPr>
          </a:p>
          <a:p>
            <a:pPr marL="285750" indent="-285750" algn="l">
              <a:buFont typeface="Wingdings" pitchFamily="34" charset="0"/>
              <a:buChar char="§"/>
            </a:pPr>
            <a:endParaRPr lang="en-US" sz="1800" b="1" dirty="0">
              <a:solidFill>
                <a:schemeClr val="tx1"/>
              </a:solidFill>
              <a:ea typeface="+mn-lt"/>
              <a:cs typeface="+mn-lt"/>
            </a:endParaRPr>
          </a:p>
          <a:p>
            <a:pPr marL="800100" lvl="1" indent="-342900" algn="l">
              <a:buChar char="•"/>
            </a:pPr>
            <a:r>
              <a:rPr lang="en-US" sz="1800" dirty="0">
                <a:solidFill>
                  <a:schemeClr val="tx1">
                    <a:lumMod val="95000"/>
                    <a:lumOff val="5000"/>
                  </a:schemeClr>
                </a:solidFill>
                <a:ea typeface="+mn-lt"/>
                <a:cs typeface="+mn-lt"/>
              </a:rPr>
              <a:t>Only include Data/Columns in spreadsheets, helpful to complete a review (Patient info, order info, DEP)</a:t>
            </a:r>
          </a:p>
          <a:p>
            <a:pPr marL="800100" lvl="1" indent="-342900" algn="l">
              <a:buChar char="•"/>
            </a:pPr>
            <a:r>
              <a:rPr lang="en-US" sz="1800" dirty="0">
                <a:solidFill>
                  <a:schemeClr val="tx1">
                    <a:lumMod val="95000"/>
                    <a:lumOff val="5000"/>
                  </a:schemeClr>
                </a:solidFill>
                <a:ea typeface="+mn-lt"/>
                <a:cs typeface="+mn-lt"/>
              </a:rPr>
              <a:t>Expected date information in the baseline data? </a:t>
            </a:r>
            <a:endParaRPr lang="en-US" sz="1800">
              <a:solidFill>
                <a:schemeClr val="tx1">
                  <a:lumMod val="95000"/>
                  <a:lumOff val="5000"/>
                </a:schemeClr>
              </a:solidFill>
              <a:cs typeface="Calibri" panose="020F0502020204030204"/>
            </a:endParaRPr>
          </a:p>
          <a:p>
            <a:pPr marL="1657350" lvl="3" indent="-285750" algn="l">
              <a:buChar char="o"/>
            </a:pPr>
            <a:r>
              <a:rPr lang="en-US" dirty="0">
                <a:solidFill>
                  <a:schemeClr val="tx1">
                    <a:lumMod val="95000"/>
                    <a:lumOff val="5000"/>
                  </a:schemeClr>
                </a:solidFill>
                <a:ea typeface="+mn-lt"/>
                <a:cs typeface="+mn-lt"/>
              </a:rPr>
              <a:t>Expected by date is not wholly accurate - only directionally accurate</a:t>
            </a:r>
          </a:p>
          <a:p>
            <a:pPr marL="1657350" lvl="3" indent="-285750" algn="l">
              <a:buChar char="o"/>
            </a:pPr>
            <a:r>
              <a:rPr lang="en-US" dirty="0">
                <a:solidFill>
                  <a:schemeClr val="tx1">
                    <a:lumMod val="95000"/>
                    <a:lumOff val="5000"/>
                  </a:schemeClr>
                </a:solidFill>
                <a:ea typeface="+mn-lt"/>
                <a:cs typeface="+mn-lt"/>
              </a:rPr>
              <a:t>This field does not often indicate when a provider expects imaging to be completed - has often been pre-filled and favorited</a:t>
            </a:r>
          </a:p>
          <a:p>
            <a:pPr marL="800100" lvl="1" indent="-342900" algn="l">
              <a:buChar char="•"/>
            </a:pPr>
            <a:r>
              <a:rPr lang="en-US" sz="1800" dirty="0">
                <a:solidFill>
                  <a:schemeClr val="tx1">
                    <a:lumMod val="95000"/>
                    <a:lumOff val="5000"/>
                  </a:schemeClr>
                </a:solidFill>
                <a:ea typeface="+mn-lt"/>
                <a:cs typeface="+mn-lt"/>
              </a:rPr>
              <a:t>Define Ordering Provider action; Discontinue, Schedule ASAP or Schedule Later</a:t>
            </a:r>
            <a:endParaRPr lang="en-US" sz="1800">
              <a:solidFill>
                <a:schemeClr val="tx1">
                  <a:lumMod val="95000"/>
                  <a:lumOff val="5000"/>
                </a:schemeClr>
              </a:solidFill>
              <a:cs typeface="Calibri"/>
            </a:endParaRPr>
          </a:p>
          <a:p>
            <a:pPr marL="1657350" lvl="3" indent="-285750" algn="l">
              <a:buChar char="o"/>
            </a:pPr>
            <a:r>
              <a:rPr lang="en-US">
                <a:solidFill>
                  <a:schemeClr val="tx1">
                    <a:lumMod val="95000"/>
                    <a:lumOff val="5000"/>
                  </a:schemeClr>
                </a:solidFill>
                <a:ea typeface="+mn-lt"/>
                <a:cs typeface="+mn-lt"/>
              </a:rPr>
              <a:t>Discontinue – Order is no longer required</a:t>
            </a:r>
          </a:p>
          <a:p>
            <a:pPr marL="1657350" lvl="3" indent="-285750" algn="l">
              <a:buChar char="o"/>
            </a:pPr>
            <a:r>
              <a:rPr lang="en-US">
                <a:solidFill>
                  <a:schemeClr val="tx1">
                    <a:lumMod val="95000"/>
                    <a:lumOff val="5000"/>
                  </a:schemeClr>
                </a:solidFill>
                <a:ea typeface="+mn-lt"/>
                <a:cs typeface="+mn-lt"/>
              </a:rPr>
              <a:t>If schedule ASAP – Need to happen within 30 days</a:t>
            </a:r>
            <a:endParaRPr lang="en-US">
              <a:solidFill>
                <a:schemeClr val="tx1">
                  <a:lumMod val="95000"/>
                  <a:lumOff val="5000"/>
                </a:schemeClr>
              </a:solidFill>
            </a:endParaRPr>
          </a:p>
          <a:p>
            <a:pPr marL="1657350" lvl="3" indent="-285750" algn="l">
              <a:buChar char="o"/>
            </a:pPr>
            <a:r>
              <a:rPr lang="en-US">
                <a:solidFill>
                  <a:schemeClr val="tx1">
                    <a:lumMod val="95000"/>
                    <a:lumOff val="5000"/>
                  </a:schemeClr>
                </a:solidFill>
                <a:ea typeface="+mn-lt"/>
                <a:cs typeface="+mn-lt"/>
              </a:rPr>
              <a:t>If schedule later – Need to happen after 30 days</a:t>
            </a:r>
          </a:p>
          <a:p>
            <a:pPr marL="457200" algn="l"/>
            <a:endParaRPr lang="en-US" sz="1800" dirty="0">
              <a:solidFill>
                <a:srgbClr val="C00000"/>
              </a:solidFill>
              <a:ea typeface="+mn-lt"/>
              <a:cs typeface="+mn-lt"/>
            </a:endParaRPr>
          </a:p>
          <a:p>
            <a:pPr marL="457200" algn="l"/>
            <a:r>
              <a:rPr lang="en-US" sz="1800" i="1" dirty="0">
                <a:solidFill>
                  <a:srgbClr val="C00000"/>
                </a:solidFill>
                <a:ea typeface="+mn-lt"/>
                <a:cs typeface="+mn-lt"/>
              </a:rPr>
              <a:t>"I found this exercise to be quite straightforward  and I really did not encounter any issues in completing the pilot. I think this be will meaningful"</a:t>
            </a:r>
            <a:endParaRPr lang="en-US" sz="1800" i="1" dirty="0">
              <a:solidFill>
                <a:srgbClr val="C00000"/>
              </a:solidFill>
              <a:cs typeface="Calibri" panose="020F0502020204030204"/>
            </a:endParaRPr>
          </a:p>
          <a:p>
            <a:pPr marL="285750" indent="-285750" algn="l">
              <a:buFont typeface="Wingdings" pitchFamily="34" charset="0"/>
              <a:buChar char="§"/>
            </a:pPr>
            <a:endParaRPr lang="en-US" sz="1800" b="1" dirty="0">
              <a:solidFill>
                <a:srgbClr val="C00000"/>
              </a:solidFill>
              <a:cs typeface="Calibri"/>
            </a:endParaRPr>
          </a:p>
        </p:txBody>
      </p:sp>
      <p:sp>
        <p:nvSpPr>
          <p:cNvPr id="6" name="Title 3">
            <a:extLst>
              <a:ext uri="{FF2B5EF4-FFF2-40B4-BE49-F238E27FC236}">
                <a16:creationId xmlns:a16="http://schemas.microsoft.com/office/drawing/2014/main" id="{80A75276-B927-4DCE-869C-921FE40460ED}"/>
              </a:ext>
            </a:extLst>
          </p:cNvPr>
          <p:cNvSpPr txBox="1">
            <a:spLocks/>
          </p:cNvSpPr>
          <p:nvPr/>
        </p:nvSpPr>
        <p:spPr bwMode="auto">
          <a:xfrm>
            <a:off x="391062" y="171833"/>
            <a:ext cx="9283832"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endParaRPr lang="en-US" i="1">
              <a:latin typeface="+mn-lt"/>
            </a:endParaRPr>
          </a:p>
        </p:txBody>
      </p:sp>
      <p:sp>
        <p:nvSpPr>
          <p:cNvPr id="7" name="Title 1">
            <a:extLst>
              <a:ext uri="{FF2B5EF4-FFF2-40B4-BE49-F238E27FC236}">
                <a16:creationId xmlns:a16="http://schemas.microsoft.com/office/drawing/2014/main" id="{C9190E32-0E23-4360-A072-0125AF335AA9}"/>
              </a:ext>
            </a:extLst>
          </p:cNvPr>
          <p:cNvSpPr>
            <a:spLocks noGrp="1"/>
          </p:cNvSpPr>
          <p:nvPr/>
        </p:nvSpPr>
        <p:spPr bwMode="auto">
          <a:xfrm>
            <a:off x="890546" y="182564"/>
            <a:ext cx="10691854"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r>
              <a:rPr lang="en-US" dirty="0">
                <a:latin typeface="Calibri Light"/>
                <a:cs typeface="Calibri Light"/>
              </a:rPr>
              <a:t> Hand Off to Practices  - Pilot Feedback</a:t>
            </a:r>
            <a:endParaRPr lang="en-US" dirty="0"/>
          </a:p>
        </p:txBody>
      </p:sp>
      <p:pic>
        <p:nvPicPr>
          <p:cNvPr id="8" name="Picture 7" descr="A picture containing text, clipart&#10;&#10;Description automatically generated">
            <a:extLst>
              <a:ext uri="{FF2B5EF4-FFF2-40B4-BE49-F238E27FC236}">
                <a16:creationId xmlns:a16="http://schemas.microsoft.com/office/drawing/2014/main" id="{2F2B5B66-6705-4AC7-9B4B-5DB5CA4160D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383" y="148175"/>
            <a:ext cx="724072" cy="724072"/>
          </a:xfrm>
          <a:prstGeom prst="rect">
            <a:avLst/>
          </a:prstGeom>
        </p:spPr>
      </p:pic>
    </p:spTree>
    <p:extLst>
      <p:ext uri="{BB962C8B-B14F-4D97-AF65-F5344CB8AC3E}">
        <p14:creationId xmlns:p14="http://schemas.microsoft.com/office/powerpoint/2010/main" val="987625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clipart&#10;&#10;Description automatically generated">
            <a:extLst>
              <a:ext uri="{FF2B5EF4-FFF2-40B4-BE49-F238E27FC236}">
                <a16:creationId xmlns:a16="http://schemas.microsoft.com/office/drawing/2014/main" id="{2F2B5B66-6705-4AC7-9B4B-5DB5CA4160D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383" y="148175"/>
            <a:ext cx="724072" cy="724072"/>
          </a:xfrm>
          <a:prstGeom prst="rect">
            <a:avLst/>
          </a:prstGeom>
        </p:spPr>
      </p:pic>
      <p:sp>
        <p:nvSpPr>
          <p:cNvPr id="4" name="Title 1">
            <a:extLst>
              <a:ext uri="{FF2B5EF4-FFF2-40B4-BE49-F238E27FC236}">
                <a16:creationId xmlns:a16="http://schemas.microsoft.com/office/drawing/2014/main" id="{A12C438C-3817-4ADF-8514-7D91D4627061}"/>
              </a:ext>
            </a:extLst>
          </p:cNvPr>
          <p:cNvSpPr>
            <a:spLocks noGrp="1"/>
          </p:cNvSpPr>
          <p:nvPr/>
        </p:nvSpPr>
        <p:spPr bwMode="auto">
          <a:xfrm>
            <a:off x="890546" y="182564"/>
            <a:ext cx="10691854"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r>
              <a:rPr lang="en-US">
                <a:latin typeface="Calibri Light"/>
                <a:cs typeface="Calibri Light"/>
              </a:rPr>
              <a:t>Resources</a:t>
            </a:r>
            <a:endParaRPr lang="en-US">
              <a:cs typeface="Calibri Light"/>
            </a:endParaRPr>
          </a:p>
        </p:txBody>
      </p:sp>
      <p:sp>
        <p:nvSpPr>
          <p:cNvPr id="8" name="Speech Bubble: Rectangle with Corners Rounded 7">
            <a:extLst>
              <a:ext uri="{FF2B5EF4-FFF2-40B4-BE49-F238E27FC236}">
                <a16:creationId xmlns:a16="http://schemas.microsoft.com/office/drawing/2014/main" id="{73E1C6D2-414F-4858-84B9-BF947B07A50B}"/>
              </a:ext>
            </a:extLst>
          </p:cNvPr>
          <p:cNvSpPr/>
          <p:nvPr/>
        </p:nvSpPr>
        <p:spPr>
          <a:xfrm>
            <a:off x="1516656" y="4362073"/>
            <a:ext cx="2928649" cy="1781060"/>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US">
              <a:solidFill>
                <a:schemeClr val="tx1">
                  <a:lumMod val="95000"/>
                  <a:lumOff val="5000"/>
                </a:schemeClr>
              </a:solidFill>
              <a:ea typeface="+mn-lt"/>
              <a:cs typeface="+mn-lt"/>
            </a:endParaRPr>
          </a:p>
          <a:p>
            <a:r>
              <a:rPr lang="en-US" sz="1600">
                <a:solidFill>
                  <a:schemeClr val="tx1">
                    <a:lumMod val="95000"/>
                    <a:lumOff val="5000"/>
                  </a:schemeClr>
                </a:solidFill>
                <a:ea typeface="+mn-lt"/>
                <a:cs typeface="+mn-lt"/>
              </a:rPr>
              <a:t>Please share with the ordering providers to provide:</a:t>
            </a:r>
          </a:p>
          <a:p>
            <a:pPr marL="285750" indent="-285750">
              <a:buFont typeface="Arial"/>
              <a:buChar char="•"/>
            </a:pPr>
            <a:r>
              <a:rPr lang="en-US" sz="1600">
                <a:solidFill>
                  <a:schemeClr val="tx1">
                    <a:lumMod val="95000"/>
                    <a:lumOff val="5000"/>
                  </a:schemeClr>
                </a:solidFill>
                <a:cs typeface="Calibri"/>
              </a:rPr>
              <a:t>Project overview</a:t>
            </a:r>
          </a:p>
          <a:p>
            <a:pPr marL="285750" indent="-285750">
              <a:buFont typeface="Arial"/>
              <a:buChar char="•"/>
            </a:pPr>
            <a:r>
              <a:rPr lang="en-US" sz="1600">
                <a:solidFill>
                  <a:schemeClr val="tx1">
                    <a:lumMod val="95000"/>
                    <a:lumOff val="5000"/>
                  </a:schemeClr>
                </a:solidFill>
                <a:cs typeface="Calibri"/>
              </a:rPr>
              <a:t>Project Status</a:t>
            </a:r>
          </a:p>
          <a:p>
            <a:pPr marL="285750" indent="-285750">
              <a:buFont typeface="Arial"/>
              <a:buChar char="•"/>
            </a:pPr>
            <a:r>
              <a:rPr lang="en-US" sz="1600">
                <a:solidFill>
                  <a:schemeClr val="tx1">
                    <a:lumMod val="95000"/>
                    <a:lumOff val="5000"/>
                  </a:schemeClr>
                </a:solidFill>
                <a:cs typeface="Calibri"/>
              </a:rPr>
              <a:t>How to access orders</a:t>
            </a:r>
          </a:p>
          <a:p>
            <a:pPr algn="ctr"/>
            <a:endParaRPr lang="en-US">
              <a:cs typeface="Calibri"/>
            </a:endParaRPr>
          </a:p>
        </p:txBody>
      </p:sp>
      <p:sp>
        <p:nvSpPr>
          <p:cNvPr id="10" name="Speech Bubble: Rectangle with Corners Rounded 9">
            <a:extLst>
              <a:ext uri="{FF2B5EF4-FFF2-40B4-BE49-F238E27FC236}">
                <a16:creationId xmlns:a16="http://schemas.microsoft.com/office/drawing/2014/main" id="{FEB199BC-B277-4E85-803B-D8F4A09C4D15}"/>
              </a:ext>
            </a:extLst>
          </p:cNvPr>
          <p:cNvSpPr/>
          <p:nvPr/>
        </p:nvSpPr>
        <p:spPr>
          <a:xfrm>
            <a:off x="1085160" y="1442603"/>
            <a:ext cx="3791636" cy="2405349"/>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1"/>
            <a:endParaRPr lang="en-US"/>
          </a:p>
          <a:p>
            <a:pPr lvl="1">
              <a:buFont typeface="Arial"/>
              <a:buChar char="•"/>
            </a:pPr>
            <a:endParaRPr lang="en-US">
              <a:cs typeface="Calibri"/>
            </a:endParaRPr>
          </a:p>
          <a:p>
            <a:pPr lvl="1"/>
            <a:endParaRPr lang="en-US">
              <a:cs typeface="Calibri"/>
            </a:endParaRPr>
          </a:p>
          <a:p>
            <a:pPr lvl="1"/>
            <a:endParaRPr lang="en-US">
              <a:cs typeface="Calibri"/>
            </a:endParaRPr>
          </a:p>
          <a:p>
            <a:pPr lvl="1"/>
            <a:endParaRPr lang="en-US">
              <a:cs typeface="Calibri"/>
            </a:endParaRPr>
          </a:p>
        </p:txBody>
      </p:sp>
      <p:pic>
        <p:nvPicPr>
          <p:cNvPr id="3" name="Picture 5" descr="Chart, table&#10;&#10;Description automatically generated">
            <a:extLst>
              <a:ext uri="{FF2B5EF4-FFF2-40B4-BE49-F238E27FC236}">
                <a16:creationId xmlns:a16="http://schemas.microsoft.com/office/drawing/2014/main" id="{4A89DEC9-7C59-4BBD-AF83-2F0B1FF5B2BB}"/>
              </a:ext>
            </a:extLst>
          </p:cNvPr>
          <p:cNvPicPr>
            <a:picLocks noChangeAspect="1"/>
          </p:cNvPicPr>
          <p:nvPr/>
        </p:nvPicPr>
        <p:blipFill>
          <a:blip r:embed="rId3"/>
          <a:stretch>
            <a:fillRect/>
          </a:stretch>
        </p:blipFill>
        <p:spPr>
          <a:xfrm>
            <a:off x="5284424" y="175553"/>
            <a:ext cx="5185271" cy="6681326"/>
          </a:xfrm>
          <a:prstGeom prst="rect">
            <a:avLst/>
          </a:prstGeom>
        </p:spPr>
      </p:pic>
      <p:sp>
        <p:nvSpPr>
          <p:cNvPr id="6" name="TextBox 5">
            <a:extLst>
              <a:ext uri="{FF2B5EF4-FFF2-40B4-BE49-F238E27FC236}">
                <a16:creationId xmlns:a16="http://schemas.microsoft.com/office/drawing/2014/main" id="{E24FC779-F116-4313-A5AC-B6F91D7CF25E}"/>
              </a:ext>
            </a:extLst>
          </p:cNvPr>
          <p:cNvSpPr txBox="1"/>
          <p:nvPr/>
        </p:nvSpPr>
        <p:spPr>
          <a:xfrm>
            <a:off x="822592" y="1492785"/>
            <a:ext cx="3707178" cy="25545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1"/>
            <a:r>
              <a:rPr lang="en-US" sz="1600" dirty="0">
                <a:solidFill>
                  <a:schemeClr val="bg1">
                    <a:lumMod val="95000"/>
                  </a:schemeClr>
                </a:solidFill>
                <a:ea typeface="+mn-lt"/>
                <a:cs typeface="+mn-lt"/>
              </a:rPr>
              <a:t> </a:t>
            </a:r>
            <a:r>
              <a:rPr lang="en-US" sz="1600" dirty="0">
                <a:solidFill>
                  <a:schemeClr val="tx1">
                    <a:lumMod val="95000"/>
                    <a:lumOff val="5000"/>
                  </a:schemeClr>
                </a:solidFill>
                <a:ea typeface="+mn-lt"/>
                <a:cs typeface="+mn-lt"/>
              </a:rPr>
              <a:t>To help and support practices during cleanup efforts, AM team has prepared the following resources:</a:t>
            </a:r>
          </a:p>
          <a:p>
            <a:pPr marL="800100" lvl="1" indent="-342900">
              <a:buAutoNum type="arabicPeriod"/>
            </a:pPr>
            <a:r>
              <a:rPr lang="en-US" sz="1600" dirty="0">
                <a:solidFill>
                  <a:schemeClr val="tx1">
                    <a:lumMod val="95000"/>
                    <a:lumOff val="5000"/>
                  </a:schemeClr>
                </a:solidFill>
                <a:ea typeface="+mn-lt"/>
                <a:cs typeface="+mn-lt"/>
                <a:hlinkClick r:id="rId4">
                  <a:extLst>
                    <a:ext uri="{A12FA001-AC4F-418D-AE19-62706E023703}">
                      <ahyp:hlinkClr xmlns:ahyp="http://schemas.microsoft.com/office/drawing/2018/hyperlinkcolor" val="tx"/>
                    </a:ext>
                  </a:extLst>
                </a:hlinkClick>
              </a:rPr>
              <a:t>AM Blueprint Website</a:t>
            </a:r>
          </a:p>
          <a:p>
            <a:pPr marL="800100" lvl="1" indent="-342900">
              <a:buAutoNum type="arabicPeriod"/>
            </a:pPr>
            <a:r>
              <a:rPr lang="en-US" sz="1600" dirty="0">
                <a:solidFill>
                  <a:schemeClr val="tx1">
                    <a:lumMod val="95000"/>
                    <a:lumOff val="5000"/>
                  </a:schemeClr>
                </a:solidFill>
                <a:ea typeface="+mn-lt"/>
                <a:cs typeface="+mn-lt"/>
              </a:rPr>
              <a:t>Share Point Site</a:t>
            </a:r>
          </a:p>
          <a:p>
            <a:pPr marL="800100" lvl="1" indent="-342900">
              <a:buAutoNum type="arabicPeriod"/>
            </a:pPr>
            <a:r>
              <a:rPr lang="en-US" sz="1600" dirty="0">
                <a:solidFill>
                  <a:schemeClr val="tx1">
                    <a:lumMod val="95000"/>
                    <a:lumOff val="5000"/>
                  </a:schemeClr>
                </a:solidFill>
                <a:ea typeface="+mn-lt"/>
                <a:cs typeface="+mn-lt"/>
              </a:rPr>
              <a:t>One Pager</a:t>
            </a:r>
          </a:p>
          <a:p>
            <a:pPr marL="800100" lvl="1" indent="-342900">
              <a:buAutoNum type="arabicPeriod"/>
            </a:pPr>
            <a:r>
              <a:rPr lang="en-US" sz="1600" dirty="0">
                <a:solidFill>
                  <a:schemeClr val="tx1">
                    <a:lumMod val="95000"/>
                    <a:lumOff val="5000"/>
                  </a:schemeClr>
                </a:solidFill>
                <a:ea typeface="+mn-lt"/>
                <a:cs typeface="+mn-lt"/>
              </a:rPr>
              <a:t>Clinician Communication Email</a:t>
            </a:r>
            <a:endParaRPr lang="en-US" sz="1600" dirty="0">
              <a:solidFill>
                <a:schemeClr val="tx1">
                  <a:lumMod val="95000"/>
                  <a:lumOff val="5000"/>
                </a:schemeClr>
              </a:solidFill>
              <a:cs typeface="Calibri"/>
            </a:endParaRPr>
          </a:p>
          <a:p>
            <a:pPr marL="800100" lvl="1" indent="-342900">
              <a:buAutoNum type="arabicPeriod"/>
            </a:pPr>
            <a:r>
              <a:rPr lang="en-US" sz="1600" dirty="0">
                <a:solidFill>
                  <a:schemeClr val="tx1">
                    <a:lumMod val="95000"/>
                    <a:lumOff val="5000"/>
                  </a:schemeClr>
                </a:solidFill>
                <a:cs typeface="Calibri"/>
              </a:rPr>
              <a:t>How to complete documentation -  Tip sheet </a:t>
            </a:r>
          </a:p>
          <a:p>
            <a:endParaRPr lang="en-US" sz="1600">
              <a:solidFill>
                <a:schemeClr val="tx1">
                  <a:lumMod val="95000"/>
                  <a:lumOff val="5000"/>
                </a:schemeClr>
              </a:solidFill>
              <a:cs typeface="Calibri"/>
            </a:endParaRPr>
          </a:p>
        </p:txBody>
      </p:sp>
    </p:spTree>
    <p:extLst>
      <p:ext uri="{BB962C8B-B14F-4D97-AF65-F5344CB8AC3E}">
        <p14:creationId xmlns:p14="http://schemas.microsoft.com/office/powerpoint/2010/main" val="3327566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4267310-F4E2-492E-82D4-6FFD74FE7C71}"/>
              </a:ext>
            </a:extLst>
          </p:cNvPr>
          <p:cNvSpPr txBox="1"/>
          <p:nvPr/>
        </p:nvSpPr>
        <p:spPr>
          <a:xfrm>
            <a:off x="794010" y="1517154"/>
            <a:ext cx="10677426" cy="4708981"/>
          </a:xfrm>
          <a:prstGeom prst="rect">
            <a:avLst/>
          </a:prstGeom>
          <a:noFill/>
          <a:ln w="3175">
            <a:noFill/>
          </a:ln>
        </p:spPr>
        <p:txBody>
          <a:bodyPr wrap="square" lIns="91440" tIns="45720" rIns="91440" bIns="45720" rtlCol="0" anchor="t">
            <a:spAutoFit/>
          </a:bodyPr>
          <a:lstStyle/>
          <a:p>
            <a:endParaRPr lang="en-US" dirty="0"/>
          </a:p>
          <a:p>
            <a:endParaRPr lang="en-US" dirty="0">
              <a:cs typeface="Calibri"/>
            </a:endParaRPr>
          </a:p>
          <a:p>
            <a:endParaRPr lang="en-US" dirty="0">
              <a:cs typeface="Calibri"/>
            </a:endParaRPr>
          </a:p>
          <a:p>
            <a:endParaRPr lang="en-US" dirty="0">
              <a:cs typeface="Calibri"/>
            </a:endParaRPr>
          </a:p>
          <a:p>
            <a:endParaRPr lang="en-US" dirty="0">
              <a:cs typeface="Calibri"/>
            </a:endParaRPr>
          </a:p>
          <a:p>
            <a:endParaRPr lang="en-US" dirty="0">
              <a:cs typeface="Calibri"/>
            </a:endParaRPr>
          </a:p>
          <a:p>
            <a:endParaRPr lang="en-US" dirty="0">
              <a:cs typeface="Calibri"/>
            </a:endParaRPr>
          </a:p>
          <a:p>
            <a:endParaRPr lang="en-US" dirty="0">
              <a:cs typeface="Calibri"/>
            </a:endParaRPr>
          </a:p>
          <a:p>
            <a:r>
              <a:rPr lang="en-US">
                <a:cs typeface="Calibri"/>
              </a:rPr>
              <a:t>                   DEMO</a:t>
            </a:r>
            <a:endParaRPr lang="en-US" dirty="0">
              <a:cs typeface="Calibri"/>
              <a:hlinkClick r:id="rId2"/>
            </a:endParaRPr>
          </a:p>
          <a:p>
            <a:pPr lvl="1"/>
            <a:endParaRPr lang="en-US" dirty="0">
              <a:cs typeface="Calibri"/>
            </a:endParaRPr>
          </a:p>
          <a:p>
            <a:endParaRPr lang="en-US" dirty="0"/>
          </a:p>
          <a:p>
            <a:endParaRPr lang="en-US" dirty="0"/>
          </a:p>
          <a:p>
            <a:endParaRPr lang="en-US" dirty="0"/>
          </a:p>
          <a:p>
            <a:endParaRPr lang="en-US" dirty="0"/>
          </a:p>
          <a:p>
            <a:endParaRPr lang="en-US" dirty="0"/>
          </a:p>
          <a:p>
            <a:endParaRPr lang="en-US" dirty="0">
              <a:cs typeface="Calibri" panose="020F0502020204030204"/>
            </a:endParaRPr>
          </a:p>
          <a:p>
            <a:endParaRPr lang="en-US" sz="100" dirty="0">
              <a:cs typeface="Calibri" panose="020F0502020204030204"/>
            </a:endParaRPr>
          </a:p>
          <a:p>
            <a:endParaRPr lang="en-US" sz="100" dirty="0">
              <a:cs typeface="Calibri" panose="020F0502020204030204"/>
            </a:endParaRPr>
          </a:p>
          <a:p>
            <a:endParaRPr lang="en-US" sz="100" dirty="0">
              <a:cs typeface="Calibri" panose="020F0502020204030204"/>
            </a:endParaRPr>
          </a:p>
          <a:p>
            <a:endParaRPr lang="en-US" sz="100" dirty="0">
              <a:cs typeface="Calibri" panose="020F0502020204030204"/>
            </a:endParaRPr>
          </a:p>
          <a:p>
            <a:endParaRPr lang="en-US" sz="100" dirty="0">
              <a:cs typeface="Calibri" panose="020F0502020204030204"/>
            </a:endParaRPr>
          </a:p>
          <a:p>
            <a:endParaRPr lang="en-US" sz="100" dirty="0">
              <a:cs typeface="Calibri" panose="020F0502020204030204"/>
            </a:endParaRPr>
          </a:p>
          <a:p>
            <a:endParaRPr lang="en-US" sz="100" dirty="0">
              <a:cs typeface="Calibri" panose="020F0502020204030204"/>
            </a:endParaRPr>
          </a:p>
          <a:p>
            <a:endParaRPr lang="en-US" sz="100" dirty="0"/>
          </a:p>
          <a:p>
            <a:endParaRPr lang="en-US" sz="100" dirty="0"/>
          </a:p>
          <a:p>
            <a:endParaRPr lang="en-US" sz="100" dirty="0"/>
          </a:p>
          <a:p>
            <a:endParaRPr lang="en-US" sz="100" dirty="0"/>
          </a:p>
          <a:p>
            <a:endParaRPr lang="en-US" sz="100" dirty="0">
              <a:cs typeface="Calibri" panose="020F0502020204030204"/>
            </a:endParaRPr>
          </a:p>
        </p:txBody>
      </p:sp>
      <p:sp>
        <p:nvSpPr>
          <p:cNvPr id="6" name="Title 3">
            <a:extLst>
              <a:ext uri="{FF2B5EF4-FFF2-40B4-BE49-F238E27FC236}">
                <a16:creationId xmlns:a16="http://schemas.microsoft.com/office/drawing/2014/main" id="{80A75276-B927-4DCE-869C-921FE40460ED}"/>
              </a:ext>
            </a:extLst>
          </p:cNvPr>
          <p:cNvSpPr txBox="1">
            <a:spLocks/>
          </p:cNvSpPr>
          <p:nvPr/>
        </p:nvSpPr>
        <p:spPr bwMode="auto">
          <a:xfrm>
            <a:off x="391062" y="171833"/>
            <a:ext cx="9283832"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endParaRPr lang="en-US" i="1">
              <a:latin typeface="+mn-lt"/>
            </a:endParaRPr>
          </a:p>
        </p:txBody>
      </p:sp>
      <p:sp>
        <p:nvSpPr>
          <p:cNvPr id="4" name="Title 1">
            <a:extLst>
              <a:ext uri="{FF2B5EF4-FFF2-40B4-BE49-F238E27FC236}">
                <a16:creationId xmlns:a16="http://schemas.microsoft.com/office/drawing/2014/main" id="{C9190E32-0E23-4360-A072-0125AF335AA9}"/>
              </a:ext>
            </a:extLst>
          </p:cNvPr>
          <p:cNvSpPr>
            <a:spLocks noGrp="1"/>
          </p:cNvSpPr>
          <p:nvPr/>
        </p:nvSpPr>
        <p:spPr bwMode="auto">
          <a:xfrm>
            <a:off x="890546" y="182564"/>
            <a:ext cx="10691854"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r>
              <a:rPr lang="en-US">
                <a:latin typeface="Calibri Light"/>
                <a:cs typeface="Calibri Light"/>
              </a:rPr>
              <a:t>How to complete an order review </a:t>
            </a:r>
            <a:endParaRPr lang="en-US">
              <a:cs typeface="Calibri Light"/>
            </a:endParaRPr>
          </a:p>
        </p:txBody>
      </p:sp>
      <p:pic>
        <p:nvPicPr>
          <p:cNvPr id="5" name="Picture 4" descr="A picture containing text, clipart&#10;&#10;Description automatically generated">
            <a:extLst>
              <a:ext uri="{FF2B5EF4-FFF2-40B4-BE49-F238E27FC236}">
                <a16:creationId xmlns:a16="http://schemas.microsoft.com/office/drawing/2014/main" id="{2F2B5B66-6705-4AC7-9B4B-5DB5CA4160D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83" y="148175"/>
            <a:ext cx="724072" cy="724072"/>
          </a:xfrm>
          <a:prstGeom prst="rect">
            <a:avLst/>
          </a:prstGeom>
        </p:spPr>
      </p:pic>
      <p:pic>
        <p:nvPicPr>
          <p:cNvPr id="2" name="Picture 2" descr="Graphical user interface, text, application, email&#10;&#10;Description automatically generated">
            <a:extLst>
              <a:ext uri="{FF2B5EF4-FFF2-40B4-BE49-F238E27FC236}">
                <a16:creationId xmlns:a16="http://schemas.microsoft.com/office/drawing/2014/main" id="{C707766A-2808-45CE-86F8-23D3BBFC1A42}"/>
              </a:ext>
            </a:extLst>
          </p:cNvPr>
          <p:cNvPicPr>
            <a:picLocks noChangeAspect="1"/>
          </p:cNvPicPr>
          <p:nvPr/>
        </p:nvPicPr>
        <p:blipFill>
          <a:blip r:embed="rId4"/>
          <a:stretch>
            <a:fillRect/>
          </a:stretch>
        </p:blipFill>
        <p:spPr>
          <a:xfrm>
            <a:off x="4152555" y="1557222"/>
            <a:ext cx="6953250" cy="4257675"/>
          </a:xfrm>
          <a:prstGeom prst="rect">
            <a:avLst/>
          </a:prstGeom>
        </p:spPr>
      </p:pic>
      <p:pic>
        <p:nvPicPr>
          <p:cNvPr id="3" name="Picture 6">
            <a:extLst>
              <a:ext uri="{FF2B5EF4-FFF2-40B4-BE49-F238E27FC236}">
                <a16:creationId xmlns:a16="http://schemas.microsoft.com/office/drawing/2014/main" id="{16CB2879-069D-44C5-B186-2E96636F3F26}"/>
              </a:ext>
            </a:extLst>
          </p:cNvPr>
          <p:cNvPicPr>
            <a:picLocks noChangeAspect="1"/>
          </p:cNvPicPr>
          <p:nvPr/>
        </p:nvPicPr>
        <p:blipFill>
          <a:blip r:embed="rId5"/>
          <a:stretch>
            <a:fillRect/>
          </a:stretch>
        </p:blipFill>
        <p:spPr>
          <a:xfrm>
            <a:off x="7984819" y="3509216"/>
            <a:ext cx="133350" cy="133350"/>
          </a:xfrm>
          <a:prstGeom prst="rect">
            <a:avLst/>
          </a:prstGeom>
        </p:spPr>
      </p:pic>
      <p:pic>
        <p:nvPicPr>
          <p:cNvPr id="7" name="Picture 7">
            <a:extLst>
              <a:ext uri="{FF2B5EF4-FFF2-40B4-BE49-F238E27FC236}">
                <a16:creationId xmlns:a16="http://schemas.microsoft.com/office/drawing/2014/main" id="{3B6A2BC4-0F58-4C04-BB1A-5E5F156B7EFC}"/>
              </a:ext>
            </a:extLst>
          </p:cNvPr>
          <p:cNvPicPr>
            <a:picLocks noChangeAspect="1"/>
          </p:cNvPicPr>
          <p:nvPr/>
        </p:nvPicPr>
        <p:blipFill>
          <a:blip r:embed="rId5"/>
          <a:stretch>
            <a:fillRect/>
          </a:stretch>
        </p:blipFill>
        <p:spPr>
          <a:xfrm>
            <a:off x="6800506" y="3839723"/>
            <a:ext cx="133350" cy="133350"/>
          </a:xfrm>
          <a:prstGeom prst="rect">
            <a:avLst/>
          </a:prstGeom>
        </p:spPr>
      </p:pic>
      <p:pic>
        <p:nvPicPr>
          <p:cNvPr id="8" name="Picture 9">
            <a:extLst>
              <a:ext uri="{FF2B5EF4-FFF2-40B4-BE49-F238E27FC236}">
                <a16:creationId xmlns:a16="http://schemas.microsoft.com/office/drawing/2014/main" id="{DDF44EC0-060E-484A-8F48-D4E5B9A40051}"/>
              </a:ext>
            </a:extLst>
          </p:cNvPr>
          <p:cNvPicPr>
            <a:picLocks noChangeAspect="1"/>
          </p:cNvPicPr>
          <p:nvPr/>
        </p:nvPicPr>
        <p:blipFill>
          <a:blip r:embed="rId5"/>
          <a:stretch>
            <a:fillRect/>
          </a:stretch>
        </p:blipFill>
        <p:spPr>
          <a:xfrm>
            <a:off x="6800506" y="4014157"/>
            <a:ext cx="133350" cy="133350"/>
          </a:xfrm>
          <a:prstGeom prst="rect">
            <a:avLst/>
          </a:prstGeom>
        </p:spPr>
      </p:pic>
    </p:spTree>
    <p:extLst>
      <p:ext uri="{BB962C8B-B14F-4D97-AF65-F5344CB8AC3E}">
        <p14:creationId xmlns:p14="http://schemas.microsoft.com/office/powerpoint/2010/main" val="3806641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4267310-F4E2-492E-82D4-6FFD74FE7C71}"/>
              </a:ext>
            </a:extLst>
          </p:cNvPr>
          <p:cNvSpPr txBox="1"/>
          <p:nvPr/>
        </p:nvSpPr>
        <p:spPr>
          <a:xfrm>
            <a:off x="496053" y="1303806"/>
            <a:ext cx="11123108" cy="4832092"/>
          </a:xfrm>
          <a:prstGeom prst="rect">
            <a:avLst/>
          </a:prstGeom>
          <a:noFill/>
          <a:ln w="3175">
            <a:noFill/>
          </a:ln>
        </p:spPr>
        <p:txBody>
          <a:bodyPr wrap="square" lIns="91440" tIns="45720" rIns="91440" bIns="45720" rtlCol="0" anchor="t">
            <a:spAutoFit/>
          </a:bodyPr>
          <a:lstStyle/>
          <a:p>
            <a:pPr marL="342900" indent="-342900">
              <a:buAutoNum type="arabicPeriod"/>
            </a:pPr>
            <a:endParaRPr lang="en-US">
              <a:cs typeface="Calibri" panose="020F0502020204030204"/>
            </a:endParaRPr>
          </a:p>
          <a:p>
            <a:pPr marL="342900" indent="-342900">
              <a:buAutoNum type="arabicPeriod"/>
            </a:pPr>
            <a:r>
              <a:rPr lang="en-US" dirty="0">
                <a:ea typeface="+mn-lt"/>
                <a:cs typeface="+mn-lt"/>
              </a:rPr>
              <a:t>Please review the information and share the project expectations and timeline with your team</a:t>
            </a:r>
          </a:p>
          <a:p>
            <a:pPr marL="342900" indent="-342900">
              <a:buAutoNum type="arabicPeriod"/>
            </a:pPr>
            <a:endParaRPr lang="en-US">
              <a:ea typeface="+mn-lt"/>
              <a:cs typeface="+mn-lt"/>
            </a:endParaRPr>
          </a:p>
          <a:p>
            <a:pPr marL="342900" indent="-342900">
              <a:buAutoNum type="arabicPeriod"/>
            </a:pPr>
            <a:r>
              <a:rPr lang="en-US" dirty="0">
                <a:ea typeface="+mn-lt"/>
                <a:cs typeface="+mn-lt"/>
              </a:rPr>
              <a:t>To give an overview about the project, share the one pager with the ordering providers by end of day this Wednesday, July 28</a:t>
            </a:r>
            <a:endParaRPr lang="en-US" dirty="0">
              <a:cs typeface="Calibri"/>
            </a:endParaRPr>
          </a:p>
          <a:p>
            <a:pPr marL="342900" indent="-342900">
              <a:buAutoNum type="arabicPeriod"/>
            </a:pPr>
            <a:endParaRPr lang="en-US">
              <a:ea typeface="+mn-lt"/>
              <a:cs typeface="+mn-lt"/>
            </a:endParaRPr>
          </a:p>
          <a:p>
            <a:pPr marL="342900" indent="-342900">
              <a:buAutoNum type="arabicPeriod"/>
            </a:pPr>
            <a:r>
              <a:rPr lang="en-US" dirty="0">
                <a:ea typeface="+mn-lt"/>
                <a:cs typeface="+mn-lt"/>
              </a:rPr>
              <a:t>A link will be provided to access documents for unscheduled radiology orders on July 30th.</a:t>
            </a:r>
            <a:endParaRPr lang="en-US" dirty="0">
              <a:cs typeface="Calibri" panose="020F0502020204030204"/>
            </a:endParaRPr>
          </a:p>
          <a:p>
            <a:pPr lvl="2"/>
            <a:r>
              <a:rPr lang="en-US" sz="1600" b="1" i="1" dirty="0">
                <a:ea typeface="+mn-lt"/>
                <a:cs typeface="+mn-lt"/>
              </a:rPr>
              <a:t>Note:</a:t>
            </a:r>
            <a:r>
              <a:rPr lang="en-US" sz="1600" dirty="0">
                <a:ea typeface="+mn-lt"/>
                <a:cs typeface="+mn-lt"/>
              </a:rPr>
              <a:t> The link will take you to the SharePoint site which will be updated after finalizing the provider spreadsheets</a:t>
            </a:r>
            <a:endParaRPr lang="en-US" sz="1600" dirty="0">
              <a:cs typeface="Calibri" panose="020F0502020204030204"/>
            </a:endParaRPr>
          </a:p>
          <a:p>
            <a:pPr marL="800100" lvl="1" indent="-342900">
              <a:buAutoNum type="arabicPeriod"/>
            </a:pPr>
            <a:endParaRPr lang="en-US" sz="1600">
              <a:cs typeface="Calibri" panose="020F0502020204030204"/>
            </a:endParaRPr>
          </a:p>
          <a:p>
            <a:pPr marL="342900" indent="-342900">
              <a:buAutoNum type="arabicPeriod"/>
            </a:pPr>
            <a:r>
              <a:rPr lang="en-US" dirty="0">
                <a:cs typeface="Calibri" panose="020F0502020204030204"/>
              </a:rPr>
              <a:t>We will also send all the MGPO providers an email regarding the project update and steps to complete the review </a:t>
            </a:r>
          </a:p>
          <a:p>
            <a:pPr marL="342900" indent="-342900">
              <a:buAutoNum type="arabicPeriod"/>
            </a:pPr>
            <a:endParaRPr lang="en-US">
              <a:cs typeface="Calibri" panose="020F0502020204030204"/>
            </a:endParaRPr>
          </a:p>
          <a:p>
            <a:pPr marL="342900" indent="-342900">
              <a:buAutoNum type="arabicPeriod"/>
            </a:pPr>
            <a:r>
              <a:rPr lang="en-US" dirty="0">
                <a:cs typeface="Calibri" panose="020F0502020204030204"/>
              </a:rPr>
              <a:t>Please make sure that ordering providers </a:t>
            </a:r>
            <a:r>
              <a:rPr lang="en-US" dirty="0">
                <a:ea typeface="+mn-lt"/>
                <a:cs typeface="+mn-lt"/>
              </a:rPr>
              <a:t>complete review and documentation of half of the orders by </a:t>
            </a:r>
            <a:r>
              <a:rPr lang="en-US" b="1" i="1" dirty="0">
                <a:ea typeface="+mn-lt"/>
                <a:cs typeface="+mn-lt"/>
              </a:rPr>
              <a:t>August 13</a:t>
            </a:r>
            <a:r>
              <a:rPr lang="en-US" b="1" i="1" baseline="30000" dirty="0">
                <a:ea typeface="+mn-lt"/>
                <a:cs typeface="+mn-lt"/>
              </a:rPr>
              <a:t>th</a:t>
            </a:r>
            <a:endParaRPr lang="en-US" b="1" i="1">
              <a:cs typeface="Calibri" panose="020F0502020204030204"/>
            </a:endParaRPr>
          </a:p>
          <a:p>
            <a:pPr marL="342900" indent="-342900">
              <a:buAutoNum type="arabicPeriod"/>
            </a:pPr>
            <a:endParaRPr lang="en-US" baseline="30000">
              <a:cs typeface="Calibri" panose="020F0502020204030204"/>
            </a:endParaRPr>
          </a:p>
          <a:p>
            <a:pPr marL="342900" indent="-342900">
              <a:buAutoNum type="arabicPeriod"/>
            </a:pPr>
            <a:r>
              <a:rPr lang="en-US" dirty="0">
                <a:cs typeface="Calibri" panose="020F0502020204030204"/>
              </a:rPr>
              <a:t>Progress will be shared during the clean-up process by the AM team.</a:t>
            </a:r>
          </a:p>
          <a:p>
            <a:endParaRPr lang="en-US">
              <a:cs typeface="Calibri" panose="020F0502020204030204"/>
            </a:endParaRPr>
          </a:p>
          <a:p>
            <a:endParaRPr lang="en-US">
              <a:cs typeface="Calibri" panose="020F0502020204030204"/>
            </a:endParaRP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p:txBody>
      </p:sp>
      <p:sp>
        <p:nvSpPr>
          <p:cNvPr id="6" name="Title 3">
            <a:extLst>
              <a:ext uri="{FF2B5EF4-FFF2-40B4-BE49-F238E27FC236}">
                <a16:creationId xmlns:a16="http://schemas.microsoft.com/office/drawing/2014/main" id="{80A75276-B927-4DCE-869C-921FE40460ED}"/>
              </a:ext>
            </a:extLst>
          </p:cNvPr>
          <p:cNvSpPr txBox="1">
            <a:spLocks/>
          </p:cNvSpPr>
          <p:nvPr/>
        </p:nvSpPr>
        <p:spPr bwMode="auto">
          <a:xfrm>
            <a:off x="391062" y="171833"/>
            <a:ext cx="9283832"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endParaRPr lang="en-US" i="1">
              <a:latin typeface="+mn-lt"/>
            </a:endParaRPr>
          </a:p>
        </p:txBody>
      </p:sp>
      <p:sp>
        <p:nvSpPr>
          <p:cNvPr id="4" name="Title 1">
            <a:extLst>
              <a:ext uri="{FF2B5EF4-FFF2-40B4-BE49-F238E27FC236}">
                <a16:creationId xmlns:a16="http://schemas.microsoft.com/office/drawing/2014/main" id="{C9190E32-0E23-4360-A072-0125AF335AA9}"/>
              </a:ext>
            </a:extLst>
          </p:cNvPr>
          <p:cNvSpPr>
            <a:spLocks noGrp="1"/>
          </p:cNvSpPr>
          <p:nvPr/>
        </p:nvSpPr>
        <p:spPr bwMode="auto">
          <a:xfrm>
            <a:off x="890546" y="182564"/>
            <a:ext cx="10691854"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r>
              <a:rPr lang="en-US">
                <a:latin typeface="Calibri Light"/>
                <a:cs typeface="Calibri Light"/>
              </a:rPr>
              <a:t> Next Steps</a:t>
            </a:r>
            <a:endParaRPr lang="en-US"/>
          </a:p>
        </p:txBody>
      </p:sp>
      <p:pic>
        <p:nvPicPr>
          <p:cNvPr id="5" name="Picture 4" descr="A picture containing text, clipart&#10;&#10;Description automatically generated">
            <a:extLst>
              <a:ext uri="{FF2B5EF4-FFF2-40B4-BE49-F238E27FC236}">
                <a16:creationId xmlns:a16="http://schemas.microsoft.com/office/drawing/2014/main" id="{2F2B5B66-6705-4AC7-9B4B-5DB5CA4160D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383" y="148175"/>
            <a:ext cx="724072" cy="724072"/>
          </a:xfrm>
          <a:prstGeom prst="rect">
            <a:avLst/>
          </a:prstGeom>
        </p:spPr>
      </p:pic>
    </p:spTree>
    <p:extLst>
      <p:ext uri="{BB962C8B-B14F-4D97-AF65-F5344CB8AC3E}">
        <p14:creationId xmlns:p14="http://schemas.microsoft.com/office/powerpoint/2010/main" val="2881425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clipart&#10;&#10;Description automatically generated">
            <a:extLst>
              <a:ext uri="{FF2B5EF4-FFF2-40B4-BE49-F238E27FC236}">
                <a16:creationId xmlns:a16="http://schemas.microsoft.com/office/drawing/2014/main" id="{4E49B0F2-9D2F-456A-8F8A-680E5945E34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383" y="148175"/>
            <a:ext cx="724072" cy="724072"/>
          </a:xfrm>
          <a:prstGeom prst="rect">
            <a:avLst/>
          </a:prstGeom>
        </p:spPr>
      </p:pic>
      <p:sp>
        <p:nvSpPr>
          <p:cNvPr id="5" name="Title 1">
            <a:extLst>
              <a:ext uri="{FF2B5EF4-FFF2-40B4-BE49-F238E27FC236}">
                <a16:creationId xmlns:a16="http://schemas.microsoft.com/office/drawing/2014/main" id="{90991E05-DDB1-47CB-B149-5E9E2B4A0DFA}"/>
              </a:ext>
            </a:extLst>
          </p:cNvPr>
          <p:cNvSpPr>
            <a:spLocks noGrp="1"/>
          </p:cNvSpPr>
          <p:nvPr/>
        </p:nvSpPr>
        <p:spPr bwMode="auto">
          <a:xfrm>
            <a:off x="605943" y="2881696"/>
            <a:ext cx="10746939"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pPr algn="ctr"/>
            <a:r>
              <a:rPr lang="en-US" i="1">
                <a:latin typeface="Calibri Light"/>
                <a:cs typeface="Calibri Light"/>
              </a:rPr>
              <a:t>Questions</a:t>
            </a:r>
            <a:endParaRPr lang="en-US" i="1">
              <a:cs typeface="Calibri Light" panose="020F0302020204030204" pitchFamily="34" charset="0"/>
            </a:endParaRPr>
          </a:p>
        </p:txBody>
      </p:sp>
    </p:spTree>
    <p:extLst>
      <p:ext uri="{BB962C8B-B14F-4D97-AF65-F5344CB8AC3E}">
        <p14:creationId xmlns:p14="http://schemas.microsoft.com/office/powerpoint/2010/main" val="3650002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4267310-F4E2-492E-82D4-6FFD74FE7C71}"/>
              </a:ext>
            </a:extLst>
          </p:cNvPr>
          <p:cNvSpPr txBox="1"/>
          <p:nvPr/>
        </p:nvSpPr>
        <p:spPr>
          <a:xfrm>
            <a:off x="757287" y="1030576"/>
            <a:ext cx="10677426" cy="3385542"/>
          </a:xfrm>
          <a:prstGeom prst="rect">
            <a:avLst/>
          </a:prstGeom>
          <a:noFill/>
          <a:ln w="3175">
            <a:noFill/>
          </a:ln>
        </p:spPr>
        <p:txBody>
          <a:bodyPr wrap="square" lIns="91440" tIns="45720" rIns="91440" bIns="45720" rtlCol="0" anchor="t">
            <a:spAutoFit/>
          </a:bodyPr>
          <a:lstStyle/>
          <a:p>
            <a:endParaRPr lang="en-US"/>
          </a:p>
          <a:p>
            <a:endParaRPr lang="en-US"/>
          </a:p>
          <a:p>
            <a:endParaRPr lang="en-US">
              <a:cs typeface="Calibri"/>
            </a:endParaRPr>
          </a:p>
          <a:p>
            <a:pPr marL="800100" lvl="1" indent="-342900">
              <a:buFont typeface="Wingdings"/>
              <a:buChar char="§"/>
            </a:pPr>
            <a:r>
              <a:rPr lang="en-US" sz="2000">
                <a:cs typeface="Calibri"/>
              </a:rPr>
              <a:t>Project Overview</a:t>
            </a:r>
          </a:p>
          <a:p>
            <a:pPr marL="800100" lvl="1" indent="-342900">
              <a:buFont typeface="Wingdings"/>
              <a:buChar char="§"/>
            </a:pPr>
            <a:r>
              <a:rPr lang="en-US" sz="2000">
                <a:cs typeface="Calibri"/>
              </a:rPr>
              <a:t>Clean up</a:t>
            </a:r>
          </a:p>
          <a:p>
            <a:pPr marL="1200150" lvl="2" indent="-285750">
              <a:buFont typeface="Courier New"/>
              <a:buChar char="o"/>
            </a:pPr>
            <a:r>
              <a:rPr lang="en-US">
                <a:cs typeface="Calibri" panose="020F0502020204030204"/>
              </a:rPr>
              <a:t>Clean Up by Central Radiology</a:t>
            </a:r>
          </a:p>
          <a:p>
            <a:pPr marL="1200150" lvl="2" indent="-285750">
              <a:buFont typeface="Courier New"/>
              <a:buChar char="o"/>
            </a:pPr>
            <a:r>
              <a:rPr lang="en-US">
                <a:ea typeface="+mn-lt"/>
                <a:cs typeface="+mn-lt"/>
              </a:rPr>
              <a:t>Clean Up by Ordering Providers</a:t>
            </a:r>
            <a:endParaRPr lang="en-US">
              <a:cs typeface="Calibri" panose="020F0502020204030204"/>
            </a:endParaRPr>
          </a:p>
          <a:p>
            <a:pPr marL="1200150" lvl="2" indent="-285750">
              <a:buFont typeface="Courier New"/>
              <a:buChar char="o"/>
            </a:pPr>
            <a:r>
              <a:rPr lang="en-US">
                <a:cs typeface="Calibri" panose="020F0502020204030204"/>
              </a:rPr>
              <a:t>Pilot </a:t>
            </a:r>
          </a:p>
          <a:p>
            <a:pPr marL="742950" lvl="1" indent="-285750">
              <a:buFont typeface="Wingdings"/>
              <a:buChar char="§"/>
            </a:pPr>
            <a:r>
              <a:rPr lang="en-US">
                <a:cs typeface="Calibri" panose="020F0502020204030204"/>
              </a:rPr>
              <a:t>Resources</a:t>
            </a:r>
          </a:p>
          <a:p>
            <a:pPr marL="742950" lvl="1" indent="-285750">
              <a:buFont typeface="Wingdings"/>
              <a:buChar char="§"/>
            </a:pPr>
            <a:r>
              <a:rPr lang="en-US">
                <a:cs typeface="Calibri" panose="020F0502020204030204"/>
              </a:rPr>
              <a:t>Demo</a:t>
            </a:r>
          </a:p>
          <a:p>
            <a:pPr marL="742950" lvl="1" indent="-285750">
              <a:buFont typeface="Wingdings"/>
              <a:buChar char="§"/>
            </a:pPr>
            <a:r>
              <a:rPr lang="en-US">
                <a:cs typeface="Calibri" panose="020F0502020204030204"/>
              </a:rPr>
              <a:t>Next steps</a:t>
            </a: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a:p>
            <a:endParaRPr lang="en-US" sz="100">
              <a:cs typeface="Calibri" panose="020F0502020204030204"/>
            </a:endParaRPr>
          </a:p>
        </p:txBody>
      </p:sp>
      <p:sp>
        <p:nvSpPr>
          <p:cNvPr id="6" name="Title 3">
            <a:extLst>
              <a:ext uri="{FF2B5EF4-FFF2-40B4-BE49-F238E27FC236}">
                <a16:creationId xmlns:a16="http://schemas.microsoft.com/office/drawing/2014/main" id="{80A75276-B927-4DCE-869C-921FE40460ED}"/>
              </a:ext>
            </a:extLst>
          </p:cNvPr>
          <p:cNvSpPr txBox="1">
            <a:spLocks/>
          </p:cNvSpPr>
          <p:nvPr/>
        </p:nvSpPr>
        <p:spPr bwMode="auto">
          <a:xfrm>
            <a:off x="391062" y="171833"/>
            <a:ext cx="9283832"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endParaRPr lang="en-US" i="1">
              <a:latin typeface="+mn-lt"/>
            </a:endParaRPr>
          </a:p>
        </p:txBody>
      </p:sp>
      <p:sp>
        <p:nvSpPr>
          <p:cNvPr id="7" name="Title 1">
            <a:extLst>
              <a:ext uri="{FF2B5EF4-FFF2-40B4-BE49-F238E27FC236}">
                <a16:creationId xmlns:a16="http://schemas.microsoft.com/office/drawing/2014/main" id="{C9190E32-0E23-4360-A072-0125AF335AA9}"/>
              </a:ext>
            </a:extLst>
          </p:cNvPr>
          <p:cNvSpPr>
            <a:spLocks noGrp="1"/>
          </p:cNvSpPr>
          <p:nvPr/>
        </p:nvSpPr>
        <p:spPr bwMode="auto">
          <a:xfrm>
            <a:off x="890546" y="182564"/>
            <a:ext cx="10691854"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r>
              <a:rPr lang="en-US">
                <a:latin typeface="Calibri Light"/>
                <a:cs typeface="Calibri Light"/>
              </a:rPr>
              <a:t>Agenda</a:t>
            </a:r>
            <a:endParaRPr lang="en-US"/>
          </a:p>
        </p:txBody>
      </p:sp>
      <p:pic>
        <p:nvPicPr>
          <p:cNvPr id="8" name="Picture 7" descr="A picture containing text, clipart&#10;&#10;Description automatically generated">
            <a:extLst>
              <a:ext uri="{FF2B5EF4-FFF2-40B4-BE49-F238E27FC236}">
                <a16:creationId xmlns:a16="http://schemas.microsoft.com/office/drawing/2014/main" id="{2F2B5B66-6705-4AC7-9B4B-5DB5CA4160D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383" y="148175"/>
            <a:ext cx="724072" cy="724072"/>
          </a:xfrm>
          <a:prstGeom prst="rect">
            <a:avLst/>
          </a:prstGeom>
        </p:spPr>
      </p:pic>
    </p:spTree>
    <p:extLst>
      <p:ext uri="{BB962C8B-B14F-4D97-AF65-F5344CB8AC3E}">
        <p14:creationId xmlns:p14="http://schemas.microsoft.com/office/powerpoint/2010/main" val="3065639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5">
            <a:extLst>
              <a:ext uri="{FF2B5EF4-FFF2-40B4-BE49-F238E27FC236}">
                <a16:creationId xmlns:a16="http://schemas.microsoft.com/office/drawing/2014/main" id="{B9B6714B-7C67-4A66-8466-CB6487A4EE5E}"/>
              </a:ext>
            </a:extLst>
          </p:cNvPr>
          <p:cNvSpPr/>
          <p:nvPr/>
        </p:nvSpPr>
        <p:spPr bwMode="gray">
          <a:xfrm>
            <a:off x="1057178" y="1033430"/>
            <a:ext cx="5038823" cy="1210102"/>
          </a:xfrm>
          <a:prstGeom prst="roundRect">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lvl="0" indent="0" algn="ctr" defTabSz="1463675" rtl="0" eaLnBrk="1" fontAlgn="auto" latinLnBrk="0" hangingPunct="1">
              <a:lnSpc>
                <a:spcPct val="100000"/>
              </a:lnSpc>
              <a:spcBef>
                <a:spcPts val="600"/>
              </a:spcBef>
              <a:spcAft>
                <a:spcPts val="600"/>
              </a:spcAft>
              <a:buClrTx/>
              <a:buSzTx/>
              <a:buFontTx/>
              <a:buNone/>
              <a:tabLst/>
              <a:defRPr/>
            </a:pPr>
            <a:r>
              <a:rPr kumimoji="0" lang="en-US" sz="1400" b="1" i="0" u="sng" strike="noStrike" kern="0" cap="none" spc="0" normalizeH="0" baseline="0" noProof="0">
                <a:ln>
                  <a:noFill/>
                </a:ln>
                <a:solidFill>
                  <a:srgbClr val="000000"/>
                </a:solidFill>
                <a:effectLst/>
                <a:uLnTx/>
                <a:uFillTx/>
                <a:latin typeface="Calibri"/>
                <a:ea typeface="+mn-ea"/>
                <a:cs typeface="+mn-cs"/>
              </a:rPr>
              <a:t>Problem Statement</a:t>
            </a:r>
          </a:p>
          <a:p>
            <a:pPr algn="ctr" defTabSz="1463675">
              <a:spcBef>
                <a:spcPts val="600"/>
              </a:spcBef>
              <a:spcAft>
                <a:spcPts val="600"/>
              </a:spcAft>
              <a:defRPr/>
            </a:pPr>
            <a:r>
              <a:rPr lang="en-US" sz="1400">
                <a:solidFill>
                  <a:srgbClr val="000000"/>
                </a:solidFill>
              </a:rPr>
              <a:t>There are ~160k unscheduled </a:t>
            </a:r>
            <a:r>
              <a:rPr kumimoji="0" lang="en-US" sz="1400" b="0" i="0" u="none" strike="noStrike" kern="1200" cap="none" spc="0" normalizeH="0" baseline="0" noProof="0">
                <a:ln>
                  <a:noFill/>
                </a:ln>
                <a:solidFill>
                  <a:srgbClr val="000000"/>
                </a:solidFill>
                <a:effectLst/>
                <a:uLnTx/>
                <a:uFillTx/>
                <a:latin typeface="Calibri"/>
                <a:ea typeface="+mn-ea"/>
                <a:cs typeface="+mn-cs"/>
              </a:rPr>
              <a:t>Radiology orders across MGB and 90k across </a:t>
            </a:r>
            <a:r>
              <a:rPr lang="en-US" sz="1400">
                <a:solidFill>
                  <a:srgbClr val="000000"/>
                </a:solidFill>
                <a:latin typeface="Calibri"/>
              </a:rPr>
              <a:t>MGH, </a:t>
            </a:r>
            <a:r>
              <a:rPr kumimoji="0" lang="en-US" sz="1400" b="0" i="0" u="none" strike="noStrike" kern="1200" cap="none" spc="0" normalizeH="0" baseline="0" noProof="0">
                <a:ln>
                  <a:noFill/>
                </a:ln>
                <a:solidFill>
                  <a:srgbClr val="000000"/>
                </a:solidFill>
                <a:effectLst/>
                <a:uLnTx/>
                <a:uFillTx/>
                <a:latin typeface="Calibri"/>
                <a:ea typeface="+mn-ea"/>
                <a:cs typeface="+mn-cs"/>
              </a:rPr>
              <a:t>which creates a significant quality and patient safety risk.</a:t>
            </a:r>
            <a:r>
              <a:rPr lang="en-US" sz="1400">
                <a:solidFill>
                  <a:srgbClr val="000000"/>
                </a:solidFill>
                <a:latin typeface="Calibri"/>
              </a:rPr>
              <a:t> </a:t>
            </a:r>
            <a:endParaRPr lang="en-US" sz="1400" b="0" i="0" u="none" strike="noStrike" kern="1200" cap="none" spc="0" normalizeH="0" baseline="0" noProof="0">
              <a:ln>
                <a:noFill/>
              </a:ln>
              <a:solidFill>
                <a:srgbClr val="000000"/>
              </a:solidFill>
              <a:effectLst/>
              <a:uLnTx/>
              <a:uFillTx/>
              <a:latin typeface="Calibri"/>
              <a:cs typeface="Calibri"/>
            </a:endParaRPr>
          </a:p>
          <a:p>
            <a:pPr marL="0" marR="0" lvl="0" indent="0" algn="ctr" defTabSz="1463675" rtl="0" eaLnBrk="1" fontAlgn="auto" latinLnBrk="0" hangingPunct="1">
              <a:lnSpc>
                <a:spcPct val="100000"/>
              </a:lnSpc>
              <a:spcBef>
                <a:spcPts val="600"/>
              </a:spcBef>
              <a:spcAft>
                <a:spcPts val="600"/>
              </a:spcAft>
              <a:buClrTx/>
              <a:buSzTx/>
              <a:buFontTx/>
              <a:buNone/>
              <a:tabLst/>
              <a:defRPr/>
            </a:pPr>
            <a:endParaRPr kumimoji="0" lang="en-US" sz="1400" b="0" i="0" u="sng" strike="noStrike" kern="0" cap="none" spc="0" normalizeH="0" baseline="0" noProof="0">
              <a:ln>
                <a:noFill/>
              </a:ln>
              <a:solidFill>
                <a:srgbClr val="000000"/>
              </a:solidFill>
              <a:effectLst/>
              <a:uLnTx/>
              <a:uFillTx/>
              <a:latin typeface="Palatino Linotype" pitchFamily="18" charset="0"/>
              <a:ea typeface="+mn-ea"/>
              <a:cs typeface="+mn-cs"/>
            </a:endParaRPr>
          </a:p>
        </p:txBody>
      </p:sp>
      <p:sp>
        <p:nvSpPr>
          <p:cNvPr id="6" name="Isosceles Triangle 5">
            <a:extLst>
              <a:ext uri="{FF2B5EF4-FFF2-40B4-BE49-F238E27FC236}">
                <a16:creationId xmlns:a16="http://schemas.microsoft.com/office/drawing/2014/main" id="{5F5C2E09-354F-48A2-A4C2-EF912D476CA7}"/>
              </a:ext>
            </a:extLst>
          </p:cNvPr>
          <p:cNvSpPr/>
          <p:nvPr/>
        </p:nvSpPr>
        <p:spPr bwMode="gray">
          <a:xfrm rot="5400000">
            <a:off x="4696895" y="2737513"/>
            <a:ext cx="3486965" cy="374859"/>
          </a:xfrm>
          <a:prstGeom prst="triangle">
            <a:avLst>
              <a:gd name="adj" fmla="val 50000"/>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lvl="0" indent="0" algn="l" defTabSz="1463675"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ysClr val="windowText" lastClr="000000"/>
              </a:solidFill>
              <a:effectLst/>
              <a:uLnTx/>
              <a:uFillTx/>
              <a:latin typeface="Palatino Linotype"/>
              <a:ea typeface="+mn-ea"/>
              <a:cs typeface="+mn-cs"/>
            </a:endParaRPr>
          </a:p>
        </p:txBody>
      </p:sp>
      <p:sp>
        <p:nvSpPr>
          <p:cNvPr id="7" name="Rounded Rectangle 5">
            <a:extLst>
              <a:ext uri="{FF2B5EF4-FFF2-40B4-BE49-F238E27FC236}">
                <a16:creationId xmlns:a16="http://schemas.microsoft.com/office/drawing/2014/main" id="{4EBC4F79-5671-4E1F-9451-BA39085CAF7C}"/>
              </a:ext>
            </a:extLst>
          </p:cNvPr>
          <p:cNvSpPr/>
          <p:nvPr/>
        </p:nvSpPr>
        <p:spPr bwMode="gray">
          <a:xfrm>
            <a:off x="1057177" y="2391562"/>
            <a:ext cx="5038827" cy="2276863"/>
          </a:xfrm>
          <a:prstGeom prst="roundRect">
            <a:avLst/>
          </a:prstGeom>
          <a:no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lvl="0" indent="0" algn="ctr" defTabSz="1463675" rtl="0" eaLnBrk="1" fontAlgn="auto" latinLnBrk="0" hangingPunct="1">
              <a:lnSpc>
                <a:spcPct val="100000"/>
              </a:lnSpc>
              <a:spcBef>
                <a:spcPts val="600"/>
              </a:spcBef>
              <a:spcAft>
                <a:spcPts val="600"/>
              </a:spcAft>
              <a:buClrTx/>
              <a:buSzTx/>
              <a:buFontTx/>
              <a:buNone/>
              <a:tabLst/>
              <a:defRPr/>
            </a:pPr>
            <a:r>
              <a:rPr kumimoji="0" lang="en-US" sz="1400" b="1" i="0" u="sng" strike="noStrike" kern="0" cap="none" spc="0" normalizeH="0" baseline="0" noProof="0">
                <a:ln>
                  <a:noFill/>
                </a:ln>
                <a:solidFill>
                  <a:srgbClr val="000000"/>
                </a:solidFill>
                <a:effectLst/>
                <a:uLnTx/>
                <a:uFillTx/>
                <a:latin typeface="Calibri"/>
                <a:ea typeface="+mn-ea"/>
                <a:cs typeface="+mn-cs"/>
              </a:rPr>
              <a:t>Scope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sng" strike="noStrike" kern="1200" cap="none" spc="0" normalizeH="0" baseline="0" noProof="0">
                <a:ln>
                  <a:noFill/>
                </a:ln>
                <a:solidFill>
                  <a:srgbClr val="000000"/>
                </a:solidFill>
                <a:effectLst/>
                <a:uLnTx/>
                <a:uFillTx/>
                <a:latin typeface="Calibri"/>
                <a:ea typeface="+mn-ea"/>
                <a:cs typeface="+mn-cs"/>
              </a:rPr>
              <a:t>In Scope: </a:t>
            </a:r>
          </a:p>
          <a:p>
            <a:pPr marL="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000000"/>
                </a:solidFill>
                <a:effectLst/>
                <a:uLnTx/>
                <a:uFillTx/>
                <a:latin typeface="Calibri"/>
                <a:ea typeface="+mn-ea"/>
                <a:cs typeface="+mn-cs"/>
              </a:rPr>
              <a:t>Ambulatory Unscheduled Radiology Orders</a:t>
            </a:r>
            <a:endParaRPr kumimoji="0" lang="en-US" sz="1400" b="0" i="0" u="none" strike="noStrike" kern="1200" cap="none" spc="0" normalizeH="0" baseline="0" noProof="0">
              <a:ln>
                <a:noFill/>
              </a:ln>
              <a:solidFill>
                <a:srgbClr val="000000"/>
              </a:solidFill>
              <a:effectLst/>
              <a:uLnTx/>
              <a:uFillTx/>
              <a:latin typeface="Calibri"/>
              <a:ea typeface="+mn-ea"/>
              <a:cs typeface="Calibri"/>
            </a:endParaRPr>
          </a:p>
          <a:p>
            <a:pPr marL="173355"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000000"/>
                </a:solidFill>
                <a:effectLst/>
                <a:uLnTx/>
                <a:uFillTx/>
                <a:latin typeface="Calibri"/>
                <a:ea typeface="+mn-ea"/>
                <a:cs typeface="+mn-cs"/>
              </a:rPr>
              <a:t>BWH/BWFH, CDH, iCare, McL, MEE, MGBCP, MGH, MVH, NCH, NWH, Salem, SRH, SRB, SCC, SHC, WDH, </a:t>
            </a:r>
            <a:endParaRPr kumimoji="0" lang="en-US" sz="1400" b="0" i="0" u="none" strike="noStrike" kern="1200" cap="none" spc="0" normalizeH="0" baseline="0" noProof="0">
              <a:ln>
                <a:noFill/>
              </a:ln>
              <a:solidFill>
                <a:srgbClr val="000000"/>
              </a:solidFill>
              <a:effectLst/>
              <a:uLnTx/>
              <a:uFillTx/>
              <a:latin typeface="Calibri"/>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sng" strike="noStrike" kern="1200" cap="none" spc="0" normalizeH="0" baseline="0" noProof="0">
                <a:ln>
                  <a:noFill/>
                </a:ln>
                <a:solidFill>
                  <a:srgbClr val="000000"/>
                </a:solidFill>
                <a:effectLst/>
                <a:uLnTx/>
                <a:uFillTx/>
                <a:latin typeface="Calibri"/>
                <a:ea typeface="+mn-ea"/>
                <a:cs typeface="+mn-cs"/>
              </a:rPr>
              <a:t>Out of Scope: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000000"/>
                </a:solidFill>
                <a:effectLst/>
                <a:uLnTx/>
                <a:uFillTx/>
                <a:latin typeface="Calibri"/>
                <a:ea typeface="+mn-ea"/>
                <a:cs typeface="+mn-cs"/>
              </a:rPr>
              <a:t>DFCI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000000"/>
                </a:solidFill>
                <a:effectLst/>
                <a:uLnTx/>
                <a:uFillTx/>
                <a:latin typeface="Calibri"/>
                <a:ea typeface="+mn-ea"/>
                <a:cs typeface="+mn-cs"/>
              </a:rPr>
              <a:t>Unscheduled orders outside of Radiology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a:ln>
                <a:noFill/>
              </a:ln>
              <a:solidFill>
                <a:srgbClr val="000000"/>
              </a:solidFill>
              <a:effectLst/>
              <a:uLnTx/>
              <a:uFillTx/>
              <a:latin typeface="Calibri"/>
              <a:ea typeface="+mn-ea"/>
              <a:cs typeface="+mn-cs"/>
            </a:endParaRPr>
          </a:p>
        </p:txBody>
      </p:sp>
      <p:sp>
        <p:nvSpPr>
          <p:cNvPr id="8" name="Text Placeholder 4">
            <a:extLst>
              <a:ext uri="{FF2B5EF4-FFF2-40B4-BE49-F238E27FC236}">
                <a16:creationId xmlns:a16="http://schemas.microsoft.com/office/drawing/2014/main" id="{0BA2F675-E129-4EA8-A096-D1148474BB38}"/>
              </a:ext>
            </a:extLst>
          </p:cNvPr>
          <p:cNvSpPr txBox="1">
            <a:spLocks/>
          </p:cNvSpPr>
          <p:nvPr/>
        </p:nvSpPr>
        <p:spPr>
          <a:xfrm>
            <a:off x="1057178" y="4816455"/>
            <a:ext cx="10157290" cy="1546638"/>
          </a:xfrm>
          <a:prstGeom prst="rect">
            <a:avLst/>
          </a:prstGeom>
          <a:ln w="3175">
            <a:solidFill>
              <a:schemeClr val="accent1"/>
            </a:solidFill>
          </a:ln>
        </p:spPr>
        <p:txBody>
          <a:bodyPr vert="horz" lIns="91440" tIns="45720" rIns="91440" bIns="45720" anchor="t">
            <a:noAutofit/>
          </a:bodyPr>
          <a:lstStyle>
            <a:lvl1pPr marL="231775" indent="-231775" algn="l" rtl="0" eaLnBrk="1" latinLnBrk="0" hangingPunct="1">
              <a:spcBef>
                <a:spcPts val="600"/>
              </a:spcBef>
              <a:buClrTx/>
              <a:buSzPct val="100000"/>
              <a:buFont typeface="Arial" pitchFamily="34" charset="0"/>
              <a:buChar char="•"/>
              <a:defRPr kumimoji="0" sz="1800" kern="1200">
                <a:solidFill>
                  <a:schemeClr val="tx1"/>
                </a:solidFill>
                <a:latin typeface="Palatino Linotype" pitchFamily="18" charset="0"/>
                <a:ea typeface="+mn-ea"/>
                <a:cs typeface="+mn-cs"/>
              </a:defRPr>
            </a:lvl1pPr>
            <a:lvl2pPr marL="628650" indent="-282575" algn="l" rtl="0" eaLnBrk="1" latinLnBrk="0" hangingPunct="1">
              <a:spcBef>
                <a:spcPts val="600"/>
              </a:spcBef>
              <a:buClrTx/>
              <a:buSzPct val="100000"/>
              <a:buFont typeface="Arial" pitchFamily="34" charset="0"/>
              <a:buChar char="–"/>
              <a:defRPr kumimoji="0" sz="1600" kern="1200">
                <a:solidFill>
                  <a:schemeClr val="tx1"/>
                </a:solidFill>
                <a:latin typeface="Palatino Linotype" pitchFamily="18" charset="0"/>
                <a:ea typeface="+mn-ea"/>
                <a:cs typeface="+mn-cs"/>
              </a:defRPr>
            </a:lvl2pPr>
            <a:lvl3pPr marL="973138" indent="-227013" algn="l" rtl="0" eaLnBrk="1" latinLnBrk="0" hangingPunct="1">
              <a:spcBef>
                <a:spcPts val="600"/>
              </a:spcBef>
              <a:buClrTx/>
              <a:buSzPct val="100000"/>
              <a:buFont typeface="Palatino Linotype" pitchFamily="18" charset="0"/>
              <a:buChar char="»"/>
              <a:defRPr kumimoji="0" sz="1400" kern="1200">
                <a:solidFill>
                  <a:schemeClr val="tx1"/>
                </a:solidFill>
                <a:latin typeface="Palatino Linotype" pitchFamily="18" charset="0"/>
                <a:ea typeface="+mn-ea"/>
                <a:cs typeface="+mn-cs"/>
              </a:defRPr>
            </a:lvl3pPr>
            <a:lvl4pPr marL="1374775" indent="-292100" algn="l" rtl="0" eaLnBrk="1" latinLnBrk="0" hangingPunct="1">
              <a:spcBef>
                <a:spcPts val="600"/>
              </a:spcBef>
              <a:buClrTx/>
              <a:buSzPct val="100000"/>
              <a:buFont typeface="Arial" pitchFamily="34" charset="0"/>
              <a:buChar char="–"/>
              <a:defRPr kumimoji="0" sz="1600" kern="1200">
                <a:solidFill>
                  <a:schemeClr val="tx1"/>
                </a:solidFill>
                <a:latin typeface="Palatino Linotype" pitchFamily="18" charset="0"/>
                <a:ea typeface="+mn-ea"/>
                <a:cs typeface="+mn-cs"/>
              </a:defRPr>
            </a:lvl4pPr>
            <a:lvl5pPr marL="1711325" indent="-227013" algn="l" rtl="0" eaLnBrk="1" latinLnBrk="0" hangingPunct="1">
              <a:spcBef>
                <a:spcPts val="600"/>
              </a:spcBef>
              <a:buClrTx/>
              <a:buSzPct val="100000"/>
              <a:buFont typeface="Arial" pitchFamily="34" charset="0"/>
              <a:buChar char="•"/>
              <a:defRPr kumimoji="0" sz="1600" kern="1200">
                <a:solidFill>
                  <a:schemeClr val="tx1"/>
                </a:solidFill>
                <a:latin typeface="Palatino Linotype" pitchFamily="18" charset="0"/>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lgn="ctr">
              <a:buNone/>
              <a:defRPr/>
            </a:pPr>
            <a:r>
              <a:rPr lang="en-US" sz="1400" b="1" u="sng">
                <a:solidFill>
                  <a:srgbClr val="000000"/>
                </a:solidFill>
                <a:latin typeface="Calibri"/>
              </a:rPr>
              <a:t>Solution recommendations</a:t>
            </a:r>
            <a:endParaRPr kumimoji="0" lang="en-US" sz="1400" b="1" i="0" u="sng" strike="noStrike" kern="1200" cap="none" spc="0" normalizeH="0" baseline="0" noProof="0">
              <a:ln>
                <a:noFill/>
              </a:ln>
              <a:solidFill>
                <a:srgbClr val="00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Pct val="100000"/>
              <a:buFont typeface="Arial" pitchFamily="34" charset="0"/>
              <a:buNone/>
              <a:tabLst/>
              <a:defRPr/>
            </a:pPr>
            <a:r>
              <a:rPr kumimoji="0" lang="en-US" sz="1400" b="0" i="0" u="sng" strike="noStrike" kern="1200" cap="none" spc="0" normalizeH="0" baseline="0" noProof="0">
                <a:ln>
                  <a:noFill/>
                </a:ln>
                <a:solidFill>
                  <a:srgbClr val="000000"/>
                </a:solidFill>
                <a:effectLst/>
                <a:uLnTx/>
                <a:uFillTx/>
                <a:latin typeface="Calibri"/>
                <a:ea typeface="+mn-ea"/>
                <a:cs typeface="+mn-cs"/>
              </a:rPr>
              <a:t>1. Unscheduled Radiology Orders Clean-up</a:t>
            </a:r>
          </a:p>
          <a:p>
            <a:pPr marL="231775" marR="0" lvl="0" indent="-231775" algn="l" defTabSz="914400" rtl="0" eaLnBrk="1" fontAlgn="auto" latinLnBrk="0" hangingPunct="1">
              <a:lnSpc>
                <a:spcPct val="100000"/>
              </a:lnSpc>
              <a:spcBef>
                <a:spcPts val="0"/>
              </a:spcBef>
              <a:spcAft>
                <a:spcPts val="0"/>
              </a:spcAft>
              <a:buClrTx/>
              <a:buSzPct val="100000"/>
              <a:buFont typeface="Arial" pitchFamily="34" charset="0"/>
              <a:buChar char="•"/>
              <a:tabLst/>
              <a:defRPr/>
            </a:pPr>
            <a:r>
              <a:rPr kumimoji="0" lang="en-US" sz="1400" b="0" i="0" u="none" strike="noStrike" kern="1200" cap="none" spc="0" normalizeH="0" baseline="0" noProof="0">
                <a:ln>
                  <a:noFill/>
                </a:ln>
                <a:solidFill>
                  <a:srgbClr val="000000"/>
                </a:solidFill>
                <a:effectLst/>
                <a:uLnTx/>
                <a:uFillTx/>
                <a:latin typeface="Calibri"/>
                <a:ea typeface="+mn-ea"/>
                <a:cs typeface="+mn-cs"/>
              </a:rPr>
              <a:t>Schedule, defer or cancel (as appropriate) existing Radiology unscheduled orders across </a:t>
            </a:r>
            <a:r>
              <a:rPr lang="en-US" sz="1400">
                <a:solidFill>
                  <a:srgbClr val="000000"/>
                </a:solidFill>
                <a:latin typeface="Calibri"/>
              </a:rPr>
              <a:t>MGH</a:t>
            </a:r>
            <a:r>
              <a:rPr kumimoji="0" lang="en-US" sz="1400" b="0" i="0" u="none" strike="noStrike" kern="1200" cap="none" spc="0" normalizeH="0" baseline="0" noProof="0">
                <a:ln>
                  <a:noFill/>
                </a:ln>
                <a:solidFill>
                  <a:srgbClr val="000000"/>
                </a:solidFill>
                <a:effectLst/>
                <a:uLnTx/>
                <a:uFillTx/>
                <a:latin typeface="Calibri"/>
                <a:ea typeface="+mn-ea"/>
                <a:cs typeface="+mn-cs"/>
              </a:rPr>
              <a:t> </a:t>
            </a:r>
            <a:endParaRPr kumimoji="0" lang="en-US" sz="1400" b="0" i="0" u="sng" strike="noStrike" kern="1200" cap="none" spc="0" normalizeH="0" baseline="0" noProof="0">
              <a:ln>
                <a:noFill/>
              </a:ln>
              <a:solidFill>
                <a:srgbClr val="00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Pct val="100000"/>
              <a:buFont typeface="Arial" pitchFamily="34" charset="0"/>
              <a:buNone/>
              <a:tabLst/>
              <a:defRPr/>
            </a:pPr>
            <a:r>
              <a:rPr kumimoji="0" lang="en-US" sz="1400" b="0" i="0" u="sng" strike="noStrike" kern="1200" cap="none" spc="0" normalizeH="0" baseline="0" noProof="0">
                <a:ln>
                  <a:noFill/>
                </a:ln>
                <a:solidFill>
                  <a:srgbClr val="000000"/>
                </a:solidFill>
                <a:effectLst/>
                <a:uLnTx/>
                <a:uFillTx/>
                <a:latin typeface="Calibri"/>
                <a:ea typeface="+mn-ea"/>
                <a:cs typeface="+mn-cs"/>
              </a:rPr>
              <a:t>2. Enhanced Future State</a:t>
            </a:r>
          </a:p>
          <a:p>
            <a:pPr marL="231775" marR="0" lvl="0" indent="-231775" algn="l" defTabSz="914400" rtl="0" eaLnBrk="1" fontAlgn="auto" latinLnBrk="0" hangingPunct="1">
              <a:lnSpc>
                <a:spcPct val="100000"/>
              </a:lnSpc>
              <a:spcBef>
                <a:spcPts val="0"/>
              </a:spcBef>
              <a:spcAft>
                <a:spcPts val="0"/>
              </a:spcAft>
              <a:buClrTx/>
              <a:buSzPct val="100000"/>
              <a:buFont typeface="Arial" pitchFamily="34" charset="0"/>
              <a:buChar char="•"/>
              <a:tabLst/>
              <a:defRPr/>
            </a:pPr>
            <a:r>
              <a:rPr kumimoji="0" lang="en-US" sz="1400" b="0" i="0" u="none" strike="noStrike" kern="1200" cap="none" spc="0" normalizeH="0" baseline="0" noProof="0">
                <a:ln>
                  <a:noFill/>
                </a:ln>
                <a:solidFill>
                  <a:srgbClr val="000000"/>
                </a:solidFill>
                <a:effectLst/>
                <a:uLnTx/>
                <a:uFillTx/>
                <a:latin typeface="Calibri"/>
                <a:ea typeface="+mn-ea"/>
                <a:cs typeface="+mn-cs"/>
              </a:rPr>
              <a:t>In parallel with the “order clean-up”, implement a standardized operating procedure across the system to prevent the re-accumulation of unscheduled orders, ensuring new processes and expectations are sustained for future orders.</a:t>
            </a:r>
            <a:endParaRPr kumimoji="0" lang="en-US" sz="1400" b="1" i="0" u="sng" strike="noStrike" kern="1200" cap="none" spc="0" normalizeH="0" baseline="0" noProof="0">
              <a:ln>
                <a:noFill/>
              </a:ln>
              <a:solidFill>
                <a:srgbClr val="00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Pct val="100000"/>
              <a:buFont typeface="Arial" pitchFamily="34" charset="0"/>
              <a:buNone/>
              <a:tabLst/>
              <a:defRPr/>
            </a:pPr>
            <a:endParaRPr kumimoji="0" lang="en-US" sz="1000" b="1" i="0" u="sng" strike="noStrike" kern="1200" cap="none" spc="0" normalizeH="0" baseline="0" noProof="0">
              <a:ln>
                <a:noFill/>
              </a:ln>
              <a:solidFill>
                <a:srgbClr val="000000"/>
              </a:solidFill>
              <a:effectLst/>
              <a:uLnTx/>
              <a:uFillTx/>
              <a:latin typeface="Calibri"/>
              <a:ea typeface="+mn-ea"/>
              <a:cs typeface="+mn-cs"/>
            </a:endParaRPr>
          </a:p>
        </p:txBody>
      </p:sp>
      <p:graphicFrame>
        <p:nvGraphicFramePr>
          <p:cNvPr id="9" name="Table 13">
            <a:extLst>
              <a:ext uri="{FF2B5EF4-FFF2-40B4-BE49-F238E27FC236}">
                <a16:creationId xmlns:a16="http://schemas.microsoft.com/office/drawing/2014/main" id="{77ED6321-DDF9-466A-99D2-596B9BD4A489}"/>
              </a:ext>
            </a:extLst>
          </p:cNvPr>
          <p:cNvGraphicFramePr>
            <a:graphicFrameLocks noGrp="1"/>
          </p:cNvGraphicFramePr>
          <p:nvPr>
            <p:extLst>
              <p:ext uri="{D42A27DB-BD31-4B8C-83A1-F6EECF244321}">
                <p14:modId xmlns:p14="http://schemas.microsoft.com/office/powerpoint/2010/main" val="3734598248"/>
              </p:ext>
            </p:extLst>
          </p:nvPr>
        </p:nvGraphicFramePr>
        <p:xfrm>
          <a:off x="6784751" y="1519307"/>
          <a:ext cx="4429716" cy="2811269"/>
        </p:xfrm>
        <a:graphic>
          <a:graphicData uri="http://schemas.openxmlformats.org/drawingml/2006/table">
            <a:tbl>
              <a:tblPr firstRow="1" bandRow="1">
                <a:tableStyleId>{5C22544A-7EE6-4342-B048-85BDC9FD1C3A}</a:tableStyleId>
              </a:tblPr>
              <a:tblGrid>
                <a:gridCol w="3186843">
                  <a:extLst>
                    <a:ext uri="{9D8B030D-6E8A-4147-A177-3AD203B41FA5}">
                      <a16:colId xmlns:a16="http://schemas.microsoft.com/office/drawing/2014/main" val="2737914647"/>
                    </a:ext>
                  </a:extLst>
                </a:gridCol>
                <a:gridCol w="1242873">
                  <a:extLst>
                    <a:ext uri="{9D8B030D-6E8A-4147-A177-3AD203B41FA5}">
                      <a16:colId xmlns:a16="http://schemas.microsoft.com/office/drawing/2014/main" val="2542856260"/>
                    </a:ext>
                  </a:extLst>
                </a:gridCol>
              </a:tblGrid>
              <a:tr h="541484">
                <a:tc>
                  <a:txBody>
                    <a:bodyPr/>
                    <a:lstStyle/>
                    <a:p>
                      <a:r>
                        <a:rPr lang="en-US" sz="1400"/>
                        <a:t>Goals/Metrics</a:t>
                      </a:r>
                    </a:p>
                  </a:txBody>
                  <a:tcPr>
                    <a:solidFill>
                      <a:schemeClr val="accent1"/>
                    </a:solidFill>
                  </a:tcPr>
                </a:tc>
                <a:tc>
                  <a:txBody>
                    <a:bodyPr/>
                    <a:lstStyle/>
                    <a:p>
                      <a:r>
                        <a:rPr lang="en-US" sz="1400"/>
                        <a:t>Target</a:t>
                      </a:r>
                    </a:p>
                  </a:txBody>
                  <a:tcPr>
                    <a:solidFill>
                      <a:schemeClr val="accent1"/>
                    </a:solidFill>
                  </a:tcPr>
                </a:tc>
                <a:extLst>
                  <a:ext uri="{0D108BD9-81ED-4DB2-BD59-A6C34878D82A}">
                    <a16:rowId xmlns:a16="http://schemas.microsoft.com/office/drawing/2014/main" val="2971772703"/>
                  </a:ext>
                </a:extLst>
              </a:tr>
              <a:tr h="756595">
                <a:tc>
                  <a:txBody>
                    <a:bodyPr/>
                    <a:lstStyle/>
                    <a:p>
                      <a:r>
                        <a:rPr kumimoji="0" lang="en-US" sz="1400" b="0" i="0" u="sng" strike="noStrike" kern="1200" cap="none" spc="0" normalizeH="0" baseline="0">
                          <a:ln>
                            <a:noFill/>
                          </a:ln>
                          <a:solidFill>
                            <a:schemeClr val="tx1"/>
                          </a:solidFill>
                          <a:effectLst/>
                          <a:uLnTx/>
                          <a:uFillTx/>
                          <a:latin typeface="+mn-lt"/>
                          <a:ea typeface="+mn-ea"/>
                          <a:cs typeface="+mn-cs"/>
                        </a:rPr>
                        <a:t>Clean-up:</a:t>
                      </a:r>
                      <a:r>
                        <a:rPr kumimoji="0" lang="en-US" sz="1400" b="0" i="0" u="none" strike="noStrike" kern="1200" cap="none" spc="0" normalizeH="0" baseline="0">
                          <a:ln>
                            <a:noFill/>
                          </a:ln>
                          <a:solidFill>
                            <a:schemeClr val="tx1"/>
                          </a:solidFill>
                          <a:effectLst/>
                          <a:uLnTx/>
                          <a:uFillTx/>
                          <a:latin typeface="+mn-lt"/>
                          <a:ea typeface="+mn-ea"/>
                          <a:cs typeface="+mn-cs"/>
                        </a:rPr>
                        <a:t> Number of Unscheduled Radiology Orders within 3 months </a:t>
                      </a:r>
                      <a:r>
                        <a:rPr lang="en-US" sz="1400"/>
                        <a:t>(August 2021)</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r>
                        <a:rPr lang="en-US" sz="1400"/>
                        <a:t>Reduced by 50%</a:t>
                      </a:r>
                      <a:endParaRPr lang="en-US" sz="1400">
                        <a:highlight>
                          <a:srgbClr val="FFFF00"/>
                        </a:highlight>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3644285"/>
                  </a:ext>
                </a:extLst>
              </a:tr>
              <a:tr h="756595">
                <a:tc>
                  <a:txBody>
                    <a:bodyPr/>
                    <a:lstStyle/>
                    <a:p>
                      <a:pPr marL="0" marR="0" lvl="0" indent="0" algn="l" rtl="0" eaLnBrk="1" fontAlgn="auto" latinLnBrk="0" hangingPunct="1">
                        <a:lnSpc>
                          <a:spcPct val="100000"/>
                        </a:lnSpc>
                        <a:spcBef>
                          <a:spcPts val="0"/>
                        </a:spcBef>
                        <a:spcAft>
                          <a:spcPts val="0"/>
                        </a:spcAft>
                        <a:buClrTx/>
                        <a:buSzTx/>
                        <a:buFontTx/>
                        <a:buNone/>
                      </a:pPr>
                      <a:r>
                        <a:rPr kumimoji="0" lang="en-US" sz="1400" b="0" i="0" u="sng" strike="noStrike" kern="1200" cap="none" spc="0" normalizeH="0" baseline="0">
                          <a:ln>
                            <a:noFill/>
                          </a:ln>
                          <a:solidFill>
                            <a:schemeClr val="tx1"/>
                          </a:solidFill>
                          <a:effectLst/>
                          <a:uLnTx/>
                          <a:uFillTx/>
                          <a:latin typeface="+mn-lt"/>
                          <a:ea typeface="+mn-ea"/>
                          <a:cs typeface="+mn-cs"/>
                        </a:rPr>
                        <a:t>Clean-up:</a:t>
                      </a:r>
                      <a:r>
                        <a:rPr kumimoji="0" lang="en-US" sz="1400" b="0" i="0" u="none" strike="noStrike" kern="1200" cap="none" spc="0" normalizeH="0" baseline="0">
                          <a:ln>
                            <a:noFill/>
                          </a:ln>
                          <a:solidFill>
                            <a:schemeClr val="tx1"/>
                          </a:solidFill>
                          <a:effectLst/>
                          <a:uLnTx/>
                          <a:uFillTx/>
                          <a:latin typeface="+mn-lt"/>
                          <a:ea typeface="+mn-ea"/>
                          <a:cs typeface="+mn-cs"/>
                        </a:rPr>
                        <a:t> Number of Unscheduled Radiology Orders within 6 months (November 2021)</a:t>
                      </a:r>
                      <a:r>
                        <a:rPr lang="en-US" sz="1400" b="0" i="0" u="none" strike="noStrike" kern="1200" cap="none" spc="0" normalizeH="0" baseline="0">
                          <a:ln>
                            <a:noFill/>
                          </a:ln>
                          <a:solidFill>
                            <a:schemeClr val="tx1"/>
                          </a:solidFill>
                          <a:effectLst/>
                          <a:uLnTx/>
                          <a:uFillTx/>
                          <a:latin typeface="+mn-lt"/>
                          <a:ea typeface="+mn-ea"/>
                          <a:cs typeface="+mn-cs"/>
                        </a:rPr>
                        <a:t> </a:t>
                      </a:r>
                      <a:endParaRPr lang="en-US" sz="140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a:t>Reduced by 100%</a:t>
                      </a:r>
                      <a:endParaRPr lang="en-US" sz="1400">
                        <a:highlight>
                          <a:srgbClr val="FFFF00"/>
                        </a:highlight>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2518344"/>
                  </a:ext>
                </a:extLst>
              </a:tr>
              <a:tr h="7565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sng" strike="noStrike" kern="1200" cap="none" spc="0" normalizeH="0" baseline="0">
                          <a:ln>
                            <a:noFill/>
                          </a:ln>
                          <a:solidFill>
                            <a:schemeClr val="tx1"/>
                          </a:solidFill>
                          <a:effectLst/>
                          <a:uLnTx/>
                          <a:uFillTx/>
                          <a:latin typeface="+mn-lt"/>
                          <a:ea typeface="+mn-ea"/>
                          <a:cs typeface="+mn-cs"/>
                        </a:rPr>
                        <a:t>Future State:</a:t>
                      </a:r>
                      <a:r>
                        <a:rPr kumimoji="0" lang="en-US" sz="1400" b="0" i="0" u="none" strike="noStrike" kern="1200" cap="none" spc="0" normalizeH="0" baseline="0">
                          <a:ln>
                            <a:noFill/>
                          </a:ln>
                          <a:solidFill>
                            <a:schemeClr val="tx1"/>
                          </a:solidFill>
                          <a:effectLst/>
                          <a:uLnTx/>
                          <a:uFillTx/>
                          <a:latin typeface="+mn-lt"/>
                          <a:ea typeface="+mn-ea"/>
                          <a:cs typeface="+mn-cs"/>
                        </a:rPr>
                        <a:t> All orders are touched within 7 days</a:t>
                      </a:r>
                      <a:endParaRPr lang="en-US" sz="1400" i="1">
                        <a:highlight>
                          <a:srgbClr val="FFFF00"/>
                        </a:highligh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r>
                        <a:rPr lang="en-US" sz="1400"/>
                        <a:t>100%</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377210821"/>
                  </a:ext>
                </a:extLst>
              </a:tr>
            </a:tbl>
          </a:graphicData>
        </a:graphic>
      </p:graphicFrame>
      <p:sp>
        <p:nvSpPr>
          <p:cNvPr id="2" name="Title 1">
            <a:extLst>
              <a:ext uri="{FF2B5EF4-FFF2-40B4-BE49-F238E27FC236}">
                <a16:creationId xmlns:a16="http://schemas.microsoft.com/office/drawing/2014/main" id="{2E10D657-29DB-4534-91A2-5ECABDCDF8FC}"/>
              </a:ext>
            </a:extLst>
          </p:cNvPr>
          <p:cNvSpPr>
            <a:spLocks noGrp="1"/>
          </p:cNvSpPr>
          <p:nvPr/>
        </p:nvSpPr>
        <p:spPr bwMode="auto">
          <a:xfrm>
            <a:off x="890546" y="182564"/>
            <a:ext cx="10691854"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r>
              <a:rPr lang="en-US">
                <a:latin typeface="Calibri Light"/>
                <a:cs typeface="Calibri Light"/>
              </a:rPr>
              <a:t>Project Overview</a:t>
            </a:r>
            <a:endParaRPr lang="en-US"/>
          </a:p>
        </p:txBody>
      </p:sp>
      <p:pic>
        <p:nvPicPr>
          <p:cNvPr id="3" name="Picture 2" descr="A picture containing text, clipart&#10;&#10;Description automatically generated">
            <a:extLst>
              <a:ext uri="{FF2B5EF4-FFF2-40B4-BE49-F238E27FC236}">
                <a16:creationId xmlns:a16="http://schemas.microsoft.com/office/drawing/2014/main" id="{0953036C-6066-44E9-BD9E-A38120FDC20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83" y="148175"/>
            <a:ext cx="724072" cy="724072"/>
          </a:xfrm>
          <a:prstGeom prst="rect">
            <a:avLst/>
          </a:prstGeom>
        </p:spPr>
      </p:pic>
    </p:spTree>
    <p:extLst>
      <p:ext uri="{BB962C8B-B14F-4D97-AF65-F5344CB8AC3E}">
        <p14:creationId xmlns:p14="http://schemas.microsoft.com/office/powerpoint/2010/main" val="938738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Connector 5">
            <a:extLst>
              <a:ext uri="{FF2B5EF4-FFF2-40B4-BE49-F238E27FC236}">
                <a16:creationId xmlns:a16="http://schemas.microsoft.com/office/drawing/2014/main" id="{89E4EF74-7C8A-4ABC-9FB3-BF52A82B0797}"/>
              </a:ext>
            </a:extLst>
          </p:cNvPr>
          <p:cNvSpPr/>
          <p:nvPr/>
        </p:nvSpPr>
        <p:spPr>
          <a:xfrm>
            <a:off x="5434444" y="4118264"/>
            <a:ext cx="1229587" cy="125556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Connector 7">
            <a:extLst>
              <a:ext uri="{FF2B5EF4-FFF2-40B4-BE49-F238E27FC236}">
                <a16:creationId xmlns:a16="http://schemas.microsoft.com/office/drawing/2014/main" id="{373E6CA1-F13B-4160-B7BE-63EF59D3392F}"/>
              </a:ext>
            </a:extLst>
          </p:cNvPr>
          <p:cNvSpPr/>
          <p:nvPr/>
        </p:nvSpPr>
        <p:spPr>
          <a:xfrm>
            <a:off x="9864435" y="4106141"/>
            <a:ext cx="1229587" cy="125556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8101E5CD-38F5-4389-BE2A-2DC4783481AD}"/>
              </a:ext>
            </a:extLst>
          </p:cNvPr>
          <p:cNvSpPr/>
          <p:nvPr/>
        </p:nvSpPr>
        <p:spPr>
          <a:xfrm>
            <a:off x="7661562" y="4102678"/>
            <a:ext cx="1229587" cy="125556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A082971E-AF24-46AE-BC74-FC756721A0CC}"/>
              </a:ext>
            </a:extLst>
          </p:cNvPr>
          <p:cNvSpPr/>
          <p:nvPr/>
        </p:nvSpPr>
        <p:spPr>
          <a:xfrm>
            <a:off x="990598" y="4116531"/>
            <a:ext cx="1229587" cy="125556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a:cs typeface="Calibri"/>
            </a:endParaRPr>
          </a:p>
        </p:txBody>
      </p:sp>
      <p:sp>
        <p:nvSpPr>
          <p:cNvPr id="14" name="Flowchart: Connector 13">
            <a:extLst>
              <a:ext uri="{FF2B5EF4-FFF2-40B4-BE49-F238E27FC236}">
                <a16:creationId xmlns:a16="http://schemas.microsoft.com/office/drawing/2014/main" id="{1521D8F2-632B-433C-9AF7-7689FD732645}"/>
              </a:ext>
            </a:extLst>
          </p:cNvPr>
          <p:cNvSpPr/>
          <p:nvPr/>
        </p:nvSpPr>
        <p:spPr>
          <a:xfrm>
            <a:off x="3215984" y="4142508"/>
            <a:ext cx="1229587" cy="1255566"/>
          </a:xfrm>
          <a:prstGeom prst="flowChartConnector">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a:cs typeface="Calibri"/>
            </a:endParaRPr>
          </a:p>
        </p:txBody>
      </p:sp>
      <p:cxnSp>
        <p:nvCxnSpPr>
          <p:cNvPr id="15" name="Straight Arrow Connector 14">
            <a:extLst>
              <a:ext uri="{FF2B5EF4-FFF2-40B4-BE49-F238E27FC236}">
                <a16:creationId xmlns:a16="http://schemas.microsoft.com/office/drawing/2014/main" id="{28110AB1-AEFF-4A56-9376-075D36167AF8}"/>
              </a:ext>
            </a:extLst>
          </p:cNvPr>
          <p:cNvCxnSpPr/>
          <p:nvPr/>
        </p:nvCxnSpPr>
        <p:spPr>
          <a:xfrm flipH="1">
            <a:off x="1543048" y="3422070"/>
            <a:ext cx="0" cy="623456"/>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E31623B-E2CD-42F6-9FB9-EF7D75A28BDC}"/>
              </a:ext>
            </a:extLst>
          </p:cNvPr>
          <p:cNvCxnSpPr>
            <a:cxnSpLocks/>
          </p:cNvCxnSpPr>
          <p:nvPr/>
        </p:nvCxnSpPr>
        <p:spPr>
          <a:xfrm flipH="1">
            <a:off x="8253843" y="3370116"/>
            <a:ext cx="0" cy="623456"/>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7DBA45B6-8387-444A-8D66-450F382FDD16}"/>
              </a:ext>
            </a:extLst>
          </p:cNvPr>
          <p:cNvCxnSpPr>
            <a:cxnSpLocks/>
          </p:cNvCxnSpPr>
          <p:nvPr/>
        </p:nvCxnSpPr>
        <p:spPr>
          <a:xfrm flipH="1">
            <a:off x="6045775" y="3422070"/>
            <a:ext cx="0" cy="623456"/>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0AF49D16-755C-46A6-A434-53BB3C603D05}"/>
              </a:ext>
            </a:extLst>
          </p:cNvPr>
          <p:cNvCxnSpPr>
            <a:cxnSpLocks/>
          </p:cNvCxnSpPr>
          <p:nvPr/>
        </p:nvCxnSpPr>
        <p:spPr>
          <a:xfrm flipH="1">
            <a:off x="3811729" y="3430729"/>
            <a:ext cx="0" cy="623456"/>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5A26360-29DA-43DC-8BF1-D19DA8A81F39}"/>
              </a:ext>
            </a:extLst>
          </p:cNvPr>
          <p:cNvCxnSpPr>
            <a:cxnSpLocks/>
          </p:cNvCxnSpPr>
          <p:nvPr/>
        </p:nvCxnSpPr>
        <p:spPr>
          <a:xfrm flipH="1">
            <a:off x="10479229" y="3335480"/>
            <a:ext cx="0" cy="623456"/>
          </a:xfrm>
          <a:prstGeom prst="straightConnector1">
            <a:avLst/>
          </a:prstGeom>
        </p:spPr>
        <p:style>
          <a:lnRef idx="1">
            <a:schemeClr val="accent1"/>
          </a:lnRef>
          <a:fillRef idx="0">
            <a:schemeClr val="accent1"/>
          </a:fillRef>
          <a:effectRef idx="0">
            <a:schemeClr val="accent1"/>
          </a:effectRef>
          <a:fontRef idx="minor">
            <a:schemeClr val="tx1"/>
          </a:fontRef>
        </p:style>
      </p:cxnSp>
      <p:pic>
        <p:nvPicPr>
          <p:cNvPr id="21" name="Graphic 21" descr="Ui Ux with solid fill">
            <a:extLst>
              <a:ext uri="{FF2B5EF4-FFF2-40B4-BE49-F238E27FC236}">
                <a16:creationId xmlns:a16="http://schemas.microsoft.com/office/drawing/2014/main" id="{CB50604F-0C83-4143-BD2F-5D9808071E9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52800" y="2478232"/>
            <a:ext cx="914400" cy="914400"/>
          </a:xfrm>
          <a:prstGeom prst="rect">
            <a:avLst/>
          </a:prstGeom>
        </p:spPr>
      </p:pic>
      <p:pic>
        <p:nvPicPr>
          <p:cNvPr id="22" name="Graphic 22" descr="Circular flowchart with solid fill">
            <a:extLst>
              <a:ext uri="{FF2B5EF4-FFF2-40B4-BE49-F238E27FC236}">
                <a16:creationId xmlns:a16="http://schemas.microsoft.com/office/drawing/2014/main" id="{FE5A3BCE-3205-4116-9FD7-C0E2004A5E9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586846" y="2417619"/>
            <a:ext cx="914400" cy="914400"/>
          </a:xfrm>
          <a:prstGeom prst="rect">
            <a:avLst/>
          </a:prstGeom>
        </p:spPr>
      </p:pic>
      <p:pic>
        <p:nvPicPr>
          <p:cNvPr id="25" name="Graphic 25" descr="Bar chart with solid fill">
            <a:extLst>
              <a:ext uri="{FF2B5EF4-FFF2-40B4-BE49-F238E27FC236}">
                <a16:creationId xmlns:a16="http://schemas.microsoft.com/office/drawing/2014/main" id="{DB4C3F02-58B2-4008-B1C9-5527E227496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794914" y="2452255"/>
            <a:ext cx="914400" cy="914400"/>
          </a:xfrm>
          <a:prstGeom prst="rect">
            <a:avLst/>
          </a:prstGeom>
        </p:spPr>
      </p:pic>
      <p:pic>
        <p:nvPicPr>
          <p:cNvPr id="26" name="Graphic 26" descr="Gold bars with solid fill">
            <a:extLst>
              <a:ext uri="{FF2B5EF4-FFF2-40B4-BE49-F238E27FC236}">
                <a16:creationId xmlns:a16="http://schemas.microsoft.com/office/drawing/2014/main" id="{70CAC292-4977-4051-9A03-BE6243EDCC4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0011641" y="2365664"/>
            <a:ext cx="914400" cy="914400"/>
          </a:xfrm>
          <a:prstGeom prst="rect">
            <a:avLst/>
          </a:prstGeom>
        </p:spPr>
      </p:pic>
      <p:pic>
        <p:nvPicPr>
          <p:cNvPr id="27" name="Graphic 27" descr="Single gear with solid fill">
            <a:extLst>
              <a:ext uri="{FF2B5EF4-FFF2-40B4-BE49-F238E27FC236}">
                <a16:creationId xmlns:a16="http://schemas.microsoft.com/office/drawing/2014/main" id="{12431916-EC32-412B-BB14-474EF11BB4E3}"/>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084118" y="2504209"/>
            <a:ext cx="914400" cy="914400"/>
          </a:xfrm>
          <a:prstGeom prst="rect">
            <a:avLst/>
          </a:prstGeom>
        </p:spPr>
      </p:pic>
      <p:sp>
        <p:nvSpPr>
          <p:cNvPr id="31" name="TextBox 30">
            <a:extLst>
              <a:ext uri="{FF2B5EF4-FFF2-40B4-BE49-F238E27FC236}">
                <a16:creationId xmlns:a16="http://schemas.microsoft.com/office/drawing/2014/main" id="{29B02F29-288D-421F-93F0-3AB965A9D3E1}"/>
              </a:ext>
            </a:extLst>
          </p:cNvPr>
          <p:cNvSpPr txBox="1"/>
          <p:nvPr/>
        </p:nvSpPr>
        <p:spPr>
          <a:xfrm>
            <a:off x="9339696" y="1468582"/>
            <a:ext cx="2076450"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cs typeface="Calibri"/>
              </a:rPr>
              <a:t>Consistent and proactive approach to work on the radiology WQ will lead to more orders being completed </a:t>
            </a:r>
            <a:endParaRPr lang="en-US" sz="1200"/>
          </a:p>
        </p:txBody>
      </p:sp>
      <p:sp>
        <p:nvSpPr>
          <p:cNvPr id="32" name="TextBox 31">
            <a:extLst>
              <a:ext uri="{FF2B5EF4-FFF2-40B4-BE49-F238E27FC236}">
                <a16:creationId xmlns:a16="http://schemas.microsoft.com/office/drawing/2014/main" id="{02AAB727-3E55-4411-AF05-D81D7DBA1355}"/>
              </a:ext>
            </a:extLst>
          </p:cNvPr>
          <p:cNvSpPr txBox="1"/>
          <p:nvPr/>
        </p:nvSpPr>
        <p:spPr>
          <a:xfrm>
            <a:off x="905742" y="4369377"/>
            <a:ext cx="1409701"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solidFill>
                  <a:schemeClr val="bg1"/>
                </a:solidFill>
                <a:cs typeface="Arial"/>
              </a:rPr>
              <a:t>Patient Safety</a:t>
            </a:r>
            <a:endParaRPr lang="en-US">
              <a:solidFill>
                <a:schemeClr val="bg1"/>
              </a:solidFill>
              <a:cs typeface="Calibri"/>
            </a:endParaRPr>
          </a:p>
        </p:txBody>
      </p:sp>
      <p:sp>
        <p:nvSpPr>
          <p:cNvPr id="33" name="TextBox 32">
            <a:extLst>
              <a:ext uri="{FF2B5EF4-FFF2-40B4-BE49-F238E27FC236}">
                <a16:creationId xmlns:a16="http://schemas.microsoft.com/office/drawing/2014/main" id="{609FA838-E622-4B7B-9E12-6DB61AD85CF6}"/>
              </a:ext>
            </a:extLst>
          </p:cNvPr>
          <p:cNvSpPr txBox="1"/>
          <p:nvPr/>
        </p:nvSpPr>
        <p:spPr>
          <a:xfrm>
            <a:off x="3157103" y="4412674"/>
            <a:ext cx="1409701"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solidFill>
                  <a:schemeClr val="bg1"/>
                </a:solidFill>
                <a:cs typeface="Arial"/>
              </a:rPr>
              <a:t>Patient Experience</a:t>
            </a:r>
            <a:endParaRPr lang="en-US"/>
          </a:p>
        </p:txBody>
      </p:sp>
      <p:sp>
        <p:nvSpPr>
          <p:cNvPr id="34" name="TextBox 33">
            <a:extLst>
              <a:ext uri="{FF2B5EF4-FFF2-40B4-BE49-F238E27FC236}">
                <a16:creationId xmlns:a16="http://schemas.microsoft.com/office/drawing/2014/main" id="{7105C802-16CD-4A20-B2B8-CBCB53507389}"/>
              </a:ext>
            </a:extLst>
          </p:cNvPr>
          <p:cNvSpPr txBox="1"/>
          <p:nvPr/>
        </p:nvSpPr>
        <p:spPr>
          <a:xfrm>
            <a:off x="5391150" y="4369377"/>
            <a:ext cx="1409701"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solidFill>
                  <a:schemeClr val="bg1"/>
                </a:solidFill>
                <a:cs typeface="Arial"/>
              </a:rPr>
              <a:t>Practice workflow</a:t>
            </a:r>
          </a:p>
        </p:txBody>
      </p:sp>
      <p:sp>
        <p:nvSpPr>
          <p:cNvPr id="35" name="TextBox 34">
            <a:extLst>
              <a:ext uri="{FF2B5EF4-FFF2-40B4-BE49-F238E27FC236}">
                <a16:creationId xmlns:a16="http://schemas.microsoft.com/office/drawing/2014/main" id="{1992B322-E330-4952-9628-E2C61EAA9223}"/>
              </a:ext>
            </a:extLst>
          </p:cNvPr>
          <p:cNvSpPr txBox="1"/>
          <p:nvPr/>
        </p:nvSpPr>
        <p:spPr>
          <a:xfrm>
            <a:off x="7665408" y="4362735"/>
            <a:ext cx="129713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solidFill>
                  <a:schemeClr val="bg1"/>
                </a:solidFill>
                <a:cs typeface="Arial"/>
              </a:rPr>
              <a:t>Data Insights</a:t>
            </a:r>
          </a:p>
        </p:txBody>
      </p:sp>
      <p:sp>
        <p:nvSpPr>
          <p:cNvPr id="36" name="TextBox 35">
            <a:extLst>
              <a:ext uri="{FF2B5EF4-FFF2-40B4-BE49-F238E27FC236}">
                <a16:creationId xmlns:a16="http://schemas.microsoft.com/office/drawing/2014/main" id="{FE09549F-E41E-4A14-819F-9C0A730ADFF0}"/>
              </a:ext>
            </a:extLst>
          </p:cNvPr>
          <p:cNvSpPr txBox="1"/>
          <p:nvPr/>
        </p:nvSpPr>
        <p:spPr>
          <a:xfrm>
            <a:off x="9781310" y="4360718"/>
            <a:ext cx="1409701"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solidFill>
                  <a:schemeClr val="bg1"/>
                </a:solidFill>
                <a:cs typeface="Arial"/>
              </a:rPr>
              <a:t>Revenue Generation</a:t>
            </a:r>
          </a:p>
        </p:txBody>
      </p:sp>
      <p:cxnSp>
        <p:nvCxnSpPr>
          <p:cNvPr id="41" name="Straight Arrow Connector 40">
            <a:extLst>
              <a:ext uri="{FF2B5EF4-FFF2-40B4-BE49-F238E27FC236}">
                <a16:creationId xmlns:a16="http://schemas.microsoft.com/office/drawing/2014/main" id="{156697D7-4C31-4F48-ACA5-5764FEB5EEEC}"/>
              </a:ext>
            </a:extLst>
          </p:cNvPr>
          <p:cNvCxnSpPr>
            <a:cxnSpLocks/>
          </p:cNvCxnSpPr>
          <p:nvPr/>
        </p:nvCxnSpPr>
        <p:spPr>
          <a:xfrm flipH="1" flipV="1">
            <a:off x="2218457" y="4746911"/>
            <a:ext cx="1039091" cy="8657"/>
          </a:xfrm>
          <a:prstGeom prst="straightConnector1">
            <a:avLst/>
          </a:prstGeom>
          <a:ln w="57150"/>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65E593CC-EB74-412A-BD5C-4F1CC6ED2565}"/>
              </a:ext>
            </a:extLst>
          </p:cNvPr>
          <p:cNvCxnSpPr>
            <a:cxnSpLocks/>
          </p:cNvCxnSpPr>
          <p:nvPr/>
        </p:nvCxnSpPr>
        <p:spPr>
          <a:xfrm flipH="1" flipV="1">
            <a:off x="8903274" y="4729592"/>
            <a:ext cx="952499" cy="8657"/>
          </a:xfrm>
          <a:prstGeom prst="straightConnector1">
            <a:avLst/>
          </a:prstGeom>
          <a:ln w="57150"/>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A5AA12C2-034F-44D4-B8DD-DA13D7F06D69}"/>
              </a:ext>
            </a:extLst>
          </p:cNvPr>
          <p:cNvCxnSpPr>
            <a:cxnSpLocks/>
          </p:cNvCxnSpPr>
          <p:nvPr/>
        </p:nvCxnSpPr>
        <p:spPr>
          <a:xfrm flipH="1">
            <a:off x="6660570" y="4738249"/>
            <a:ext cx="1039090" cy="8661"/>
          </a:xfrm>
          <a:prstGeom prst="straightConnector1">
            <a:avLst/>
          </a:prstGeom>
          <a:ln w="57150"/>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74B56E59-41DD-435B-9977-41E6702C4ADE}"/>
              </a:ext>
            </a:extLst>
          </p:cNvPr>
          <p:cNvCxnSpPr>
            <a:cxnSpLocks/>
          </p:cNvCxnSpPr>
          <p:nvPr/>
        </p:nvCxnSpPr>
        <p:spPr>
          <a:xfrm flipH="1">
            <a:off x="4443843" y="4781544"/>
            <a:ext cx="987134" cy="2"/>
          </a:xfrm>
          <a:prstGeom prst="straightConnector1">
            <a:avLst/>
          </a:prstGeom>
          <a:ln w="57150"/>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4E838D8A-2F96-47A4-AF93-AF915D1EC5CF}"/>
              </a:ext>
            </a:extLst>
          </p:cNvPr>
          <p:cNvSpPr txBox="1"/>
          <p:nvPr/>
        </p:nvSpPr>
        <p:spPr>
          <a:xfrm>
            <a:off x="5105401" y="1468583"/>
            <a:ext cx="2189019"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solidFill>
                  <a:srgbClr val="444444"/>
                </a:solidFill>
                <a:cs typeface="Arial"/>
              </a:rPr>
              <a:t>Radiology Orders WQ monitoring to follow up</a:t>
            </a:r>
          </a:p>
          <a:p>
            <a:endParaRPr lang="en-US" sz="1200">
              <a:solidFill>
                <a:srgbClr val="444444"/>
              </a:solidFill>
              <a:cs typeface="Arial"/>
            </a:endParaRPr>
          </a:p>
          <a:p>
            <a:r>
              <a:rPr lang="en-US" sz="1200">
                <a:solidFill>
                  <a:srgbClr val="444444"/>
                </a:solidFill>
                <a:cs typeface="Arial"/>
              </a:rPr>
              <a:t>Utilizing EPIC functionality to support the SOP workflow</a:t>
            </a:r>
          </a:p>
        </p:txBody>
      </p:sp>
      <p:sp>
        <p:nvSpPr>
          <p:cNvPr id="7" name="TextBox 6">
            <a:extLst>
              <a:ext uri="{FF2B5EF4-FFF2-40B4-BE49-F238E27FC236}">
                <a16:creationId xmlns:a16="http://schemas.microsoft.com/office/drawing/2014/main" id="{EA7E231C-0E0C-40BF-B9C7-B21C521BFCE0}"/>
              </a:ext>
            </a:extLst>
          </p:cNvPr>
          <p:cNvSpPr txBox="1"/>
          <p:nvPr/>
        </p:nvSpPr>
        <p:spPr>
          <a:xfrm>
            <a:off x="602674" y="1468582"/>
            <a:ext cx="231890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solidFill>
                  <a:srgbClr val="444444"/>
                </a:solidFill>
                <a:cs typeface="Arial"/>
              </a:rPr>
              <a:t>Clinical intent of the provider is implemented in timely fashion​</a:t>
            </a:r>
            <a:endParaRPr lang="en-US" sz="1200">
              <a:cs typeface="Calibri" panose="020F0502020204030204"/>
            </a:endParaRPr>
          </a:p>
          <a:p>
            <a:endParaRPr lang="en-US" sz="1200">
              <a:solidFill>
                <a:srgbClr val="444444"/>
              </a:solidFill>
              <a:cs typeface="Arial"/>
            </a:endParaRPr>
          </a:p>
          <a:p>
            <a:r>
              <a:rPr lang="en-US" sz="1200">
                <a:solidFill>
                  <a:srgbClr val="444444"/>
                </a:solidFill>
                <a:cs typeface="Arial"/>
              </a:rPr>
              <a:t>Oversight and safety net provided with solution recommendations</a:t>
            </a:r>
            <a:endParaRPr lang="en-US" sz="1200"/>
          </a:p>
        </p:txBody>
      </p:sp>
      <p:sp>
        <p:nvSpPr>
          <p:cNvPr id="9" name="TextBox 8">
            <a:extLst>
              <a:ext uri="{FF2B5EF4-FFF2-40B4-BE49-F238E27FC236}">
                <a16:creationId xmlns:a16="http://schemas.microsoft.com/office/drawing/2014/main" id="{E95C5553-56E2-4299-A913-8910C20F9AD3}"/>
              </a:ext>
            </a:extLst>
          </p:cNvPr>
          <p:cNvSpPr txBox="1"/>
          <p:nvPr/>
        </p:nvSpPr>
        <p:spPr>
          <a:xfrm>
            <a:off x="2793421" y="1468582"/>
            <a:ext cx="2318905"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solidFill>
                  <a:srgbClr val="444444"/>
                </a:solidFill>
                <a:cs typeface="Arial"/>
              </a:rPr>
              <a:t>No patient order is lost, and every order is brought to completion</a:t>
            </a:r>
            <a:endParaRPr lang="en-US"/>
          </a:p>
          <a:p>
            <a:endParaRPr lang="en-US" sz="1200">
              <a:solidFill>
                <a:srgbClr val="444444"/>
              </a:solidFill>
              <a:cs typeface="Arial"/>
            </a:endParaRPr>
          </a:p>
          <a:p>
            <a:r>
              <a:rPr lang="en-US" sz="1200">
                <a:solidFill>
                  <a:srgbClr val="444444"/>
                </a:solidFill>
                <a:cs typeface="Arial"/>
              </a:rPr>
              <a:t>Scheduling at the right time to guarantee experience is met</a:t>
            </a:r>
          </a:p>
          <a:p>
            <a:endParaRPr lang="en-US" sz="1200">
              <a:solidFill>
                <a:srgbClr val="444444"/>
              </a:solidFill>
              <a:cs typeface="Arial"/>
            </a:endParaRPr>
          </a:p>
        </p:txBody>
      </p:sp>
      <p:sp>
        <p:nvSpPr>
          <p:cNvPr id="37" name="TextBox 36">
            <a:extLst>
              <a:ext uri="{FF2B5EF4-FFF2-40B4-BE49-F238E27FC236}">
                <a16:creationId xmlns:a16="http://schemas.microsoft.com/office/drawing/2014/main" id="{067644DA-9780-4B03-9C0B-11EC6F8DE204}"/>
              </a:ext>
            </a:extLst>
          </p:cNvPr>
          <p:cNvSpPr txBox="1"/>
          <p:nvPr/>
        </p:nvSpPr>
        <p:spPr>
          <a:xfrm>
            <a:off x="7122692" y="1474764"/>
            <a:ext cx="2300134"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solidFill>
                  <a:srgbClr val="444444"/>
                </a:solidFill>
                <a:cs typeface="Arial"/>
              </a:rPr>
              <a:t>Data reporting and sharing to measure and show progress </a:t>
            </a:r>
            <a:endParaRPr lang="en-US"/>
          </a:p>
          <a:p>
            <a:endParaRPr lang="en-US" sz="1200">
              <a:cs typeface="Calibri" panose="020F0502020204030204"/>
            </a:endParaRPr>
          </a:p>
          <a:p>
            <a:r>
              <a:rPr lang="en-US" sz="1200">
                <a:cs typeface="Calibri" panose="020F0502020204030204"/>
              </a:rPr>
              <a:t>EPIC functionality to support the SOP workflow</a:t>
            </a:r>
          </a:p>
          <a:p>
            <a:endParaRPr lang="en-US" sz="1200">
              <a:cs typeface="Calibri" panose="020F0502020204030204"/>
            </a:endParaRPr>
          </a:p>
        </p:txBody>
      </p:sp>
      <p:sp>
        <p:nvSpPr>
          <p:cNvPr id="2" name="Title 1">
            <a:extLst>
              <a:ext uri="{FF2B5EF4-FFF2-40B4-BE49-F238E27FC236}">
                <a16:creationId xmlns:a16="http://schemas.microsoft.com/office/drawing/2014/main" id="{A1AC8269-CCAC-4B24-975E-EF5D37FFDCF7}"/>
              </a:ext>
            </a:extLst>
          </p:cNvPr>
          <p:cNvSpPr>
            <a:spLocks noGrp="1"/>
          </p:cNvSpPr>
          <p:nvPr/>
        </p:nvSpPr>
        <p:spPr bwMode="auto">
          <a:xfrm>
            <a:off x="890546" y="182564"/>
            <a:ext cx="10691854"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r>
              <a:rPr lang="en-US">
                <a:latin typeface="Calibri Light"/>
                <a:cs typeface="Calibri Light"/>
              </a:rPr>
              <a:t>Solution recommendations - Benefits</a:t>
            </a:r>
            <a:endParaRPr lang="en-US">
              <a:cs typeface="Calibri Light"/>
            </a:endParaRPr>
          </a:p>
        </p:txBody>
      </p:sp>
      <p:pic>
        <p:nvPicPr>
          <p:cNvPr id="3" name="Picture 2" descr="A picture containing text, clipart&#10;&#10;Description automatically generated">
            <a:extLst>
              <a:ext uri="{FF2B5EF4-FFF2-40B4-BE49-F238E27FC236}">
                <a16:creationId xmlns:a16="http://schemas.microsoft.com/office/drawing/2014/main" id="{738A5B40-C862-486E-A290-0074DC434A9F}"/>
              </a:ext>
            </a:extLst>
          </p:cNvPr>
          <p:cNvPicPr>
            <a:picLocks noChangeAspect="1"/>
          </p:cNvPicPr>
          <p:nvPr/>
        </p:nvPicPr>
        <p:blipFill>
          <a:blip r:embed="rId12" cstate="print">
            <a:extLst>
              <a:ext uri="{28A0092B-C50C-407E-A947-70E740481C1C}">
                <a14:useLocalDpi xmlns:a14="http://schemas.microsoft.com/office/drawing/2010/main" val="0"/>
              </a:ext>
            </a:extLst>
          </a:blip>
          <a:srcRect/>
          <a:stretch/>
        </p:blipFill>
        <p:spPr>
          <a:xfrm>
            <a:off x="99383" y="148175"/>
            <a:ext cx="724072" cy="724072"/>
          </a:xfrm>
          <a:prstGeom prst="rect">
            <a:avLst/>
          </a:prstGeom>
        </p:spPr>
      </p:pic>
    </p:spTree>
    <p:extLst>
      <p:ext uri="{BB962C8B-B14F-4D97-AF65-F5344CB8AC3E}">
        <p14:creationId xmlns:p14="http://schemas.microsoft.com/office/powerpoint/2010/main" val="1386457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w: Pentagon 3">
            <a:extLst>
              <a:ext uri="{FF2B5EF4-FFF2-40B4-BE49-F238E27FC236}">
                <a16:creationId xmlns:a16="http://schemas.microsoft.com/office/drawing/2014/main" id="{5EB49B79-DB13-452C-9FA7-F2F83A4DE3FF}"/>
              </a:ext>
            </a:extLst>
          </p:cNvPr>
          <p:cNvSpPr/>
          <p:nvPr/>
        </p:nvSpPr>
        <p:spPr>
          <a:xfrm>
            <a:off x="537881" y="1568038"/>
            <a:ext cx="2608731" cy="806824"/>
          </a:xfrm>
          <a:prstGeom prst="homePlate">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Arrow: Pentagon 4">
            <a:extLst>
              <a:ext uri="{FF2B5EF4-FFF2-40B4-BE49-F238E27FC236}">
                <a16:creationId xmlns:a16="http://schemas.microsoft.com/office/drawing/2014/main" id="{5E468C83-4DB8-494C-BB93-DF5A8F934217}"/>
              </a:ext>
            </a:extLst>
          </p:cNvPr>
          <p:cNvSpPr/>
          <p:nvPr/>
        </p:nvSpPr>
        <p:spPr>
          <a:xfrm>
            <a:off x="2752165" y="2374862"/>
            <a:ext cx="2608731" cy="806824"/>
          </a:xfrm>
          <a:prstGeom prst="homePlate">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Arrow: Pentagon 5">
            <a:extLst>
              <a:ext uri="{FF2B5EF4-FFF2-40B4-BE49-F238E27FC236}">
                <a16:creationId xmlns:a16="http://schemas.microsoft.com/office/drawing/2014/main" id="{996070D3-783E-44C3-B3FD-0271AE5102AC}"/>
              </a:ext>
            </a:extLst>
          </p:cNvPr>
          <p:cNvSpPr/>
          <p:nvPr/>
        </p:nvSpPr>
        <p:spPr>
          <a:xfrm>
            <a:off x="4988857" y="3181686"/>
            <a:ext cx="2608731" cy="806824"/>
          </a:xfrm>
          <a:prstGeom prst="homePlate">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Arrow: Pentagon 6">
            <a:extLst>
              <a:ext uri="{FF2B5EF4-FFF2-40B4-BE49-F238E27FC236}">
                <a16:creationId xmlns:a16="http://schemas.microsoft.com/office/drawing/2014/main" id="{455182EF-7E37-4574-B5F6-01EDE854E7CD}"/>
              </a:ext>
            </a:extLst>
          </p:cNvPr>
          <p:cNvSpPr/>
          <p:nvPr/>
        </p:nvSpPr>
        <p:spPr>
          <a:xfrm>
            <a:off x="7203144" y="3988510"/>
            <a:ext cx="2608731" cy="806824"/>
          </a:xfrm>
          <a:prstGeom prst="homePlate">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Arrow: Pentagon 7">
            <a:extLst>
              <a:ext uri="{FF2B5EF4-FFF2-40B4-BE49-F238E27FC236}">
                <a16:creationId xmlns:a16="http://schemas.microsoft.com/office/drawing/2014/main" id="{B27F8C22-28E8-4C1F-804B-FC3A6DCE58DD}"/>
              </a:ext>
            </a:extLst>
          </p:cNvPr>
          <p:cNvSpPr/>
          <p:nvPr/>
        </p:nvSpPr>
        <p:spPr>
          <a:xfrm>
            <a:off x="9417431" y="4795334"/>
            <a:ext cx="2608731" cy="806824"/>
          </a:xfrm>
          <a:prstGeom prst="homePlate">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itle 3">
            <a:extLst>
              <a:ext uri="{FF2B5EF4-FFF2-40B4-BE49-F238E27FC236}">
                <a16:creationId xmlns:a16="http://schemas.microsoft.com/office/drawing/2014/main" id="{8C282798-C947-4089-884F-23AE3D54CA9F}"/>
              </a:ext>
            </a:extLst>
          </p:cNvPr>
          <p:cNvSpPr txBox="1">
            <a:spLocks/>
          </p:cNvSpPr>
          <p:nvPr/>
        </p:nvSpPr>
        <p:spPr bwMode="auto">
          <a:xfrm>
            <a:off x="1595060" y="947002"/>
            <a:ext cx="9283832"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endParaRPr lang="en-US" i="1">
              <a:solidFill>
                <a:schemeClr val="accent1"/>
              </a:solidFill>
              <a:latin typeface="+mn-lt"/>
              <a:cs typeface="Calibri"/>
            </a:endParaRPr>
          </a:p>
        </p:txBody>
      </p:sp>
      <p:sp>
        <p:nvSpPr>
          <p:cNvPr id="2" name="TextBox 1">
            <a:extLst>
              <a:ext uri="{FF2B5EF4-FFF2-40B4-BE49-F238E27FC236}">
                <a16:creationId xmlns:a16="http://schemas.microsoft.com/office/drawing/2014/main" id="{B5C18BC0-A2A2-4427-8E5A-55511866E766}"/>
              </a:ext>
            </a:extLst>
          </p:cNvPr>
          <p:cNvSpPr txBox="1"/>
          <p:nvPr/>
        </p:nvSpPr>
        <p:spPr>
          <a:xfrm>
            <a:off x="2144136" y="1205086"/>
            <a:ext cx="1427352" cy="369332"/>
          </a:xfrm>
          <a:prstGeom prst="rect">
            <a:avLst/>
          </a:prstGeom>
          <a:noFill/>
        </p:spPr>
        <p:txBody>
          <a:bodyPr wrap="square" lIns="91440" tIns="45720" rIns="91440" bIns="45720" rtlCol="0" anchor="t">
            <a:spAutoFit/>
          </a:bodyPr>
          <a:lstStyle/>
          <a:p>
            <a:r>
              <a:rPr lang="en-US" b="1" i="1">
                <a:solidFill>
                  <a:srgbClr val="FF0000"/>
                </a:solidFill>
                <a:cs typeface="Calibri"/>
              </a:rPr>
              <a:t>April</a:t>
            </a:r>
          </a:p>
        </p:txBody>
      </p:sp>
      <p:sp>
        <p:nvSpPr>
          <p:cNvPr id="17" name="TextBox 16">
            <a:extLst>
              <a:ext uri="{FF2B5EF4-FFF2-40B4-BE49-F238E27FC236}">
                <a16:creationId xmlns:a16="http://schemas.microsoft.com/office/drawing/2014/main" id="{6D8D23E2-4993-4524-AEAF-90CDA05109FD}"/>
              </a:ext>
            </a:extLst>
          </p:cNvPr>
          <p:cNvSpPr txBox="1"/>
          <p:nvPr/>
        </p:nvSpPr>
        <p:spPr>
          <a:xfrm>
            <a:off x="4066765" y="2005530"/>
            <a:ext cx="1294131" cy="369332"/>
          </a:xfrm>
          <a:prstGeom prst="rect">
            <a:avLst/>
          </a:prstGeom>
          <a:noFill/>
        </p:spPr>
        <p:txBody>
          <a:bodyPr wrap="square" lIns="91440" tIns="45720" rIns="91440" bIns="45720" rtlCol="0" anchor="t">
            <a:spAutoFit/>
          </a:bodyPr>
          <a:lstStyle/>
          <a:p>
            <a:r>
              <a:rPr lang="en-US" b="1" i="1">
                <a:solidFill>
                  <a:srgbClr val="FF0000"/>
                </a:solidFill>
              </a:rPr>
              <a:t>May - June</a:t>
            </a:r>
          </a:p>
        </p:txBody>
      </p:sp>
      <p:sp>
        <p:nvSpPr>
          <p:cNvPr id="18" name="TextBox 17">
            <a:extLst>
              <a:ext uri="{FF2B5EF4-FFF2-40B4-BE49-F238E27FC236}">
                <a16:creationId xmlns:a16="http://schemas.microsoft.com/office/drawing/2014/main" id="{4908B869-25C0-4B8E-A4F0-1C60A6C11B8F}"/>
              </a:ext>
            </a:extLst>
          </p:cNvPr>
          <p:cNvSpPr txBox="1"/>
          <p:nvPr/>
        </p:nvSpPr>
        <p:spPr>
          <a:xfrm>
            <a:off x="6514478" y="2778274"/>
            <a:ext cx="1294131" cy="369332"/>
          </a:xfrm>
          <a:prstGeom prst="rect">
            <a:avLst/>
          </a:prstGeom>
          <a:noFill/>
        </p:spPr>
        <p:txBody>
          <a:bodyPr wrap="square" rtlCol="0">
            <a:spAutoFit/>
          </a:bodyPr>
          <a:lstStyle/>
          <a:p>
            <a:r>
              <a:rPr lang="en-US" b="1" i="1">
                <a:solidFill>
                  <a:srgbClr val="FF0000"/>
                </a:solidFill>
              </a:rPr>
              <a:t>July-August</a:t>
            </a:r>
          </a:p>
        </p:txBody>
      </p:sp>
      <p:sp>
        <p:nvSpPr>
          <p:cNvPr id="19" name="TextBox 18">
            <a:extLst>
              <a:ext uri="{FF2B5EF4-FFF2-40B4-BE49-F238E27FC236}">
                <a16:creationId xmlns:a16="http://schemas.microsoft.com/office/drawing/2014/main" id="{C85931A6-0349-4EF2-8FB2-018EAB7025CA}"/>
              </a:ext>
            </a:extLst>
          </p:cNvPr>
          <p:cNvSpPr txBox="1"/>
          <p:nvPr/>
        </p:nvSpPr>
        <p:spPr>
          <a:xfrm>
            <a:off x="8294454" y="3643351"/>
            <a:ext cx="2608731" cy="369332"/>
          </a:xfrm>
          <a:prstGeom prst="rect">
            <a:avLst/>
          </a:prstGeom>
          <a:noFill/>
        </p:spPr>
        <p:txBody>
          <a:bodyPr wrap="square" rtlCol="0">
            <a:spAutoFit/>
          </a:bodyPr>
          <a:lstStyle/>
          <a:p>
            <a:r>
              <a:rPr lang="en-US" b="1" i="1">
                <a:solidFill>
                  <a:srgbClr val="FF0000"/>
                </a:solidFill>
              </a:rPr>
              <a:t>September-November</a:t>
            </a:r>
          </a:p>
        </p:txBody>
      </p:sp>
      <p:sp>
        <p:nvSpPr>
          <p:cNvPr id="20" name="TextBox 19">
            <a:extLst>
              <a:ext uri="{FF2B5EF4-FFF2-40B4-BE49-F238E27FC236}">
                <a16:creationId xmlns:a16="http://schemas.microsoft.com/office/drawing/2014/main" id="{FA591D4E-A2D1-4DE4-AA5E-3D1B39626272}"/>
              </a:ext>
            </a:extLst>
          </p:cNvPr>
          <p:cNvSpPr txBox="1"/>
          <p:nvPr/>
        </p:nvSpPr>
        <p:spPr>
          <a:xfrm>
            <a:off x="10782383" y="4450175"/>
            <a:ext cx="2122365" cy="369332"/>
          </a:xfrm>
          <a:prstGeom prst="rect">
            <a:avLst/>
          </a:prstGeom>
          <a:noFill/>
        </p:spPr>
        <p:txBody>
          <a:bodyPr wrap="square" rtlCol="0">
            <a:spAutoFit/>
          </a:bodyPr>
          <a:lstStyle/>
          <a:p>
            <a:r>
              <a:rPr lang="en-US" b="1" i="1">
                <a:solidFill>
                  <a:srgbClr val="FF0000"/>
                </a:solidFill>
              </a:rPr>
              <a:t>Onwards</a:t>
            </a:r>
          </a:p>
        </p:txBody>
      </p:sp>
      <p:sp>
        <p:nvSpPr>
          <p:cNvPr id="3" name="TextBox 2">
            <a:extLst>
              <a:ext uri="{FF2B5EF4-FFF2-40B4-BE49-F238E27FC236}">
                <a16:creationId xmlns:a16="http://schemas.microsoft.com/office/drawing/2014/main" id="{0725BA90-D768-4523-8B87-C3E5D151DF13}"/>
              </a:ext>
            </a:extLst>
          </p:cNvPr>
          <p:cNvSpPr txBox="1"/>
          <p:nvPr/>
        </p:nvSpPr>
        <p:spPr>
          <a:xfrm>
            <a:off x="2748494" y="2354526"/>
            <a:ext cx="2955006" cy="830997"/>
          </a:xfrm>
          <a:prstGeom prst="rect">
            <a:avLst/>
          </a:prstGeom>
          <a:noFill/>
        </p:spPr>
        <p:txBody>
          <a:bodyPr wrap="square" lIns="91440" tIns="45720" rIns="91440" bIns="45720" rtlCol="0" anchor="t">
            <a:spAutoFit/>
          </a:bodyPr>
          <a:lstStyle/>
          <a:p>
            <a:r>
              <a:rPr lang="en-US" sz="1600" b="1" i="1">
                <a:solidFill>
                  <a:schemeClr val="bg1">
                    <a:lumMod val="95000"/>
                  </a:schemeClr>
                </a:solidFill>
              </a:rPr>
              <a:t>Clean-up process Prep</a:t>
            </a:r>
            <a:endParaRPr lang="en-US" b="1" i="1">
              <a:solidFill>
                <a:schemeClr val="bg1">
                  <a:lumMod val="95000"/>
                </a:schemeClr>
              </a:solidFill>
            </a:endParaRPr>
          </a:p>
          <a:p>
            <a:r>
              <a:rPr lang="en-US" sz="1600" b="1" i="1">
                <a:solidFill>
                  <a:schemeClr val="bg1">
                    <a:lumMod val="95000"/>
                  </a:schemeClr>
                </a:solidFill>
              </a:rPr>
              <a:t>Initial Clean-up </a:t>
            </a:r>
            <a:endParaRPr lang="en-US" b="1" i="1">
              <a:solidFill>
                <a:schemeClr val="bg1">
                  <a:lumMod val="95000"/>
                </a:schemeClr>
              </a:solidFill>
            </a:endParaRPr>
          </a:p>
          <a:p>
            <a:r>
              <a:rPr lang="en-US" sz="1600" b="1" i="1">
                <a:solidFill>
                  <a:schemeClr val="bg1">
                    <a:lumMod val="95000"/>
                  </a:schemeClr>
                </a:solidFill>
              </a:rPr>
              <a:t>Plan Future State </a:t>
            </a:r>
            <a:endParaRPr lang="en-US" sz="1600" b="1" i="1">
              <a:solidFill>
                <a:schemeClr val="bg1">
                  <a:lumMod val="95000"/>
                </a:schemeClr>
              </a:solidFill>
              <a:cs typeface="Calibri"/>
            </a:endParaRPr>
          </a:p>
        </p:txBody>
      </p:sp>
      <p:sp>
        <p:nvSpPr>
          <p:cNvPr id="9" name="TextBox 8">
            <a:extLst>
              <a:ext uri="{FF2B5EF4-FFF2-40B4-BE49-F238E27FC236}">
                <a16:creationId xmlns:a16="http://schemas.microsoft.com/office/drawing/2014/main" id="{96725B0E-E492-4DC2-8158-17B5C24A0290}"/>
              </a:ext>
            </a:extLst>
          </p:cNvPr>
          <p:cNvSpPr txBox="1"/>
          <p:nvPr/>
        </p:nvSpPr>
        <p:spPr>
          <a:xfrm>
            <a:off x="4967702" y="3290270"/>
            <a:ext cx="2955006" cy="584775"/>
          </a:xfrm>
          <a:prstGeom prst="rect">
            <a:avLst/>
          </a:prstGeom>
          <a:noFill/>
        </p:spPr>
        <p:txBody>
          <a:bodyPr wrap="square" lIns="91440" tIns="45720" rIns="91440" bIns="45720" rtlCol="0" anchor="t">
            <a:spAutoFit/>
          </a:bodyPr>
          <a:lstStyle/>
          <a:p>
            <a:r>
              <a:rPr lang="en-US" sz="1600" b="1" i="1">
                <a:solidFill>
                  <a:schemeClr val="bg1">
                    <a:lumMod val="95000"/>
                  </a:schemeClr>
                </a:solidFill>
              </a:rPr>
              <a:t>Clean-up of existing orders</a:t>
            </a:r>
            <a:endParaRPr lang="en-US" sz="1600" b="1" i="1">
              <a:solidFill>
                <a:schemeClr val="bg1">
                  <a:lumMod val="95000"/>
                </a:schemeClr>
              </a:solidFill>
              <a:cs typeface="Calibri"/>
            </a:endParaRPr>
          </a:p>
          <a:p>
            <a:r>
              <a:rPr lang="en-US" sz="1600" b="1" i="1">
                <a:solidFill>
                  <a:schemeClr val="bg1">
                    <a:lumMod val="95000"/>
                  </a:schemeClr>
                </a:solidFill>
              </a:rPr>
              <a:t>Finalize Future State </a:t>
            </a:r>
            <a:endParaRPr lang="en-US" sz="1600" b="1" i="1">
              <a:solidFill>
                <a:schemeClr val="bg1">
                  <a:lumMod val="95000"/>
                </a:schemeClr>
              </a:solidFill>
              <a:cs typeface="Calibri"/>
            </a:endParaRPr>
          </a:p>
        </p:txBody>
      </p:sp>
      <p:sp>
        <p:nvSpPr>
          <p:cNvPr id="10" name="TextBox 9">
            <a:extLst>
              <a:ext uri="{FF2B5EF4-FFF2-40B4-BE49-F238E27FC236}">
                <a16:creationId xmlns:a16="http://schemas.microsoft.com/office/drawing/2014/main" id="{4CB74EB9-FBAD-4931-AEDA-EEB540DF9839}"/>
              </a:ext>
            </a:extLst>
          </p:cNvPr>
          <p:cNvSpPr txBox="1"/>
          <p:nvPr/>
        </p:nvSpPr>
        <p:spPr>
          <a:xfrm>
            <a:off x="7205145" y="3992628"/>
            <a:ext cx="2955006" cy="830997"/>
          </a:xfrm>
          <a:prstGeom prst="rect">
            <a:avLst/>
          </a:prstGeom>
          <a:noFill/>
        </p:spPr>
        <p:txBody>
          <a:bodyPr wrap="square" lIns="91440" tIns="45720" rIns="91440" bIns="45720" rtlCol="0" anchor="t">
            <a:spAutoFit/>
          </a:bodyPr>
          <a:lstStyle/>
          <a:p>
            <a:r>
              <a:rPr lang="en-US" sz="1600" b="1" i="1">
                <a:solidFill>
                  <a:schemeClr val="bg1">
                    <a:lumMod val="95000"/>
                  </a:schemeClr>
                </a:solidFill>
              </a:rPr>
              <a:t>Project progress review</a:t>
            </a:r>
          </a:p>
          <a:p>
            <a:r>
              <a:rPr lang="en-US" sz="1600" b="1" i="1">
                <a:solidFill>
                  <a:schemeClr val="bg1">
                    <a:lumMod val="95000"/>
                  </a:schemeClr>
                </a:solidFill>
              </a:rPr>
              <a:t>Complete clean-up</a:t>
            </a:r>
            <a:endParaRPr lang="en-US" sz="1600" b="1" i="1">
              <a:solidFill>
                <a:schemeClr val="bg1">
                  <a:lumMod val="95000"/>
                </a:schemeClr>
              </a:solidFill>
              <a:cs typeface="Calibri"/>
            </a:endParaRPr>
          </a:p>
          <a:p>
            <a:r>
              <a:rPr lang="en-US" sz="1600" b="1" i="1">
                <a:solidFill>
                  <a:schemeClr val="bg1">
                    <a:lumMod val="95000"/>
                  </a:schemeClr>
                </a:solidFill>
              </a:rPr>
              <a:t>Implement Future State</a:t>
            </a:r>
            <a:endParaRPr lang="en-US" sz="1600" b="1" i="1">
              <a:solidFill>
                <a:schemeClr val="bg1">
                  <a:lumMod val="95000"/>
                </a:schemeClr>
              </a:solidFill>
              <a:cs typeface="Calibri"/>
            </a:endParaRPr>
          </a:p>
        </p:txBody>
      </p:sp>
      <p:sp>
        <p:nvSpPr>
          <p:cNvPr id="25" name="TextBox 24">
            <a:extLst>
              <a:ext uri="{FF2B5EF4-FFF2-40B4-BE49-F238E27FC236}">
                <a16:creationId xmlns:a16="http://schemas.microsoft.com/office/drawing/2014/main" id="{B0636351-89D4-4E7A-BF1F-FC6BF756C047}"/>
              </a:ext>
            </a:extLst>
          </p:cNvPr>
          <p:cNvSpPr txBox="1"/>
          <p:nvPr/>
        </p:nvSpPr>
        <p:spPr>
          <a:xfrm>
            <a:off x="599729" y="1571187"/>
            <a:ext cx="2955006" cy="861774"/>
          </a:xfrm>
          <a:prstGeom prst="rect">
            <a:avLst/>
          </a:prstGeom>
          <a:noFill/>
        </p:spPr>
        <p:txBody>
          <a:bodyPr wrap="square" lIns="91440" tIns="45720" rIns="91440" bIns="45720" rtlCol="0" anchor="t">
            <a:spAutoFit/>
          </a:bodyPr>
          <a:lstStyle/>
          <a:p>
            <a:r>
              <a:rPr lang="en-US" sz="1600" b="1" i="1">
                <a:solidFill>
                  <a:schemeClr val="bg1"/>
                </a:solidFill>
              </a:rPr>
              <a:t>Project Introduction </a:t>
            </a:r>
            <a:endParaRPr lang="en-US" sz="1600" b="1" i="1">
              <a:solidFill>
                <a:schemeClr val="bg1"/>
              </a:solidFill>
              <a:cs typeface="Calibri"/>
            </a:endParaRPr>
          </a:p>
          <a:p>
            <a:r>
              <a:rPr lang="en-US" sz="1600" b="1" i="1">
                <a:solidFill>
                  <a:schemeClr val="bg1"/>
                </a:solidFill>
              </a:rPr>
              <a:t>Project Planning </a:t>
            </a:r>
            <a:endParaRPr lang="en-US" sz="1600" b="1" i="1">
              <a:solidFill>
                <a:schemeClr val="bg1"/>
              </a:solidFill>
              <a:cs typeface="Calibri"/>
            </a:endParaRPr>
          </a:p>
          <a:p>
            <a:r>
              <a:rPr lang="en-US" sz="1600" b="1" i="1">
                <a:solidFill>
                  <a:schemeClr val="bg1"/>
                </a:solidFill>
              </a:rPr>
              <a:t>Data Validation</a:t>
            </a:r>
            <a:endParaRPr lang="en-US" sz="1600" b="1" i="1">
              <a:solidFill>
                <a:schemeClr val="bg1"/>
              </a:solidFill>
              <a:cs typeface="Calibri"/>
            </a:endParaRPr>
          </a:p>
        </p:txBody>
      </p:sp>
      <p:sp>
        <p:nvSpPr>
          <p:cNvPr id="27" name="TextBox 26">
            <a:extLst>
              <a:ext uri="{FF2B5EF4-FFF2-40B4-BE49-F238E27FC236}">
                <a16:creationId xmlns:a16="http://schemas.microsoft.com/office/drawing/2014/main" id="{90C21680-837F-4A10-A5BD-FD89E835D06B}"/>
              </a:ext>
            </a:extLst>
          </p:cNvPr>
          <p:cNvSpPr txBox="1"/>
          <p:nvPr/>
        </p:nvSpPr>
        <p:spPr>
          <a:xfrm>
            <a:off x="9474099" y="4795333"/>
            <a:ext cx="3140500" cy="830997"/>
          </a:xfrm>
          <a:prstGeom prst="rect">
            <a:avLst/>
          </a:prstGeom>
          <a:noFill/>
        </p:spPr>
        <p:txBody>
          <a:bodyPr wrap="square" lIns="91440" tIns="45720" rIns="91440" bIns="45720" rtlCol="0" anchor="t">
            <a:spAutoFit/>
          </a:bodyPr>
          <a:lstStyle/>
          <a:p>
            <a:r>
              <a:rPr lang="en-US" sz="1600" b="1" i="1">
                <a:solidFill>
                  <a:schemeClr val="bg1">
                    <a:lumMod val="95000"/>
                  </a:schemeClr>
                </a:solidFill>
              </a:rPr>
              <a:t>Current process review</a:t>
            </a:r>
            <a:endParaRPr lang="en-US" sz="1600" b="1" i="1">
              <a:solidFill>
                <a:schemeClr val="bg1">
                  <a:lumMod val="95000"/>
                </a:schemeClr>
              </a:solidFill>
              <a:cs typeface="Calibri"/>
            </a:endParaRPr>
          </a:p>
          <a:p>
            <a:r>
              <a:rPr lang="en-US" sz="1600" b="1" i="1">
                <a:solidFill>
                  <a:schemeClr val="bg1">
                    <a:lumMod val="95000"/>
                  </a:schemeClr>
                </a:solidFill>
                <a:cs typeface="Calibri"/>
              </a:rPr>
              <a:t>Project progress review</a:t>
            </a:r>
            <a:endParaRPr lang="en-US" sz="1600" b="1" i="1">
              <a:solidFill>
                <a:schemeClr val="bg1">
                  <a:lumMod val="95000"/>
                </a:schemeClr>
              </a:solidFill>
            </a:endParaRPr>
          </a:p>
          <a:p>
            <a:r>
              <a:rPr lang="en-US" sz="1600" b="1" i="1">
                <a:solidFill>
                  <a:schemeClr val="bg1">
                    <a:lumMod val="95000"/>
                  </a:schemeClr>
                </a:solidFill>
              </a:rPr>
              <a:t>Future State SOPs</a:t>
            </a:r>
            <a:endParaRPr lang="en-US" sz="1600" b="1" i="1">
              <a:solidFill>
                <a:schemeClr val="bg1">
                  <a:lumMod val="95000"/>
                </a:schemeClr>
              </a:solidFill>
              <a:cs typeface="Calibri"/>
            </a:endParaRPr>
          </a:p>
        </p:txBody>
      </p:sp>
      <p:sp>
        <p:nvSpPr>
          <p:cNvPr id="14" name="Rectangle 13">
            <a:extLst>
              <a:ext uri="{FF2B5EF4-FFF2-40B4-BE49-F238E27FC236}">
                <a16:creationId xmlns:a16="http://schemas.microsoft.com/office/drawing/2014/main" id="{942AF304-F311-447F-A290-239B68033F81}"/>
              </a:ext>
            </a:extLst>
          </p:cNvPr>
          <p:cNvSpPr/>
          <p:nvPr/>
        </p:nvSpPr>
        <p:spPr>
          <a:xfrm>
            <a:off x="492573" y="2432322"/>
            <a:ext cx="2199477" cy="307777"/>
          </a:xfrm>
          <a:prstGeom prst="rect">
            <a:avLst/>
          </a:prstGeom>
        </p:spPr>
        <p:txBody>
          <a:bodyPr wrap="square" lIns="91440" tIns="45720" rIns="91440" bIns="45720" anchor="t">
            <a:spAutoFit/>
          </a:bodyPr>
          <a:lstStyle/>
          <a:p>
            <a:endParaRPr lang="en-US" sz="1400" b="1">
              <a:solidFill>
                <a:schemeClr val="accent1"/>
              </a:solidFill>
              <a:cs typeface="Calibri"/>
            </a:endParaRPr>
          </a:p>
        </p:txBody>
      </p:sp>
      <p:sp>
        <p:nvSpPr>
          <p:cNvPr id="16" name="Rectangle 15">
            <a:extLst>
              <a:ext uri="{FF2B5EF4-FFF2-40B4-BE49-F238E27FC236}">
                <a16:creationId xmlns:a16="http://schemas.microsoft.com/office/drawing/2014/main" id="{9FEDC6E2-86B3-4CB6-A941-2F1A83187EA7}"/>
              </a:ext>
            </a:extLst>
          </p:cNvPr>
          <p:cNvSpPr/>
          <p:nvPr/>
        </p:nvSpPr>
        <p:spPr>
          <a:xfrm>
            <a:off x="2690269" y="3225223"/>
            <a:ext cx="3012774" cy="1384995"/>
          </a:xfrm>
          <a:prstGeom prst="rect">
            <a:avLst/>
          </a:prstGeom>
        </p:spPr>
        <p:txBody>
          <a:bodyPr wrap="square" lIns="91440" tIns="45720" rIns="91440" bIns="45720" anchor="t">
            <a:spAutoFit/>
          </a:bodyPr>
          <a:lstStyle/>
          <a:p>
            <a:pPr fontAlgn="base">
              <a:buFont typeface="Arial" panose="020B0604020202020204" pitchFamily="34" charset="0"/>
              <a:buChar char="•"/>
            </a:pPr>
            <a:r>
              <a:rPr lang="en-US" sz="1400" b="1">
                <a:solidFill>
                  <a:srgbClr val="00B0F0"/>
                </a:solidFill>
              </a:rPr>
              <a:t>Initial Clean-Up</a:t>
            </a:r>
            <a:endParaRPr lang="en-US" sz="1400" b="1">
              <a:solidFill>
                <a:srgbClr val="00B0F0"/>
              </a:solidFill>
              <a:cs typeface="Calibri"/>
            </a:endParaRPr>
          </a:p>
          <a:p>
            <a:pPr fontAlgn="base">
              <a:buFont typeface="Arial" panose="020B0604020202020204" pitchFamily="34" charset="0"/>
              <a:buChar char="•"/>
            </a:pPr>
            <a:r>
              <a:rPr lang="en-US" sz="1400" b="1">
                <a:solidFill>
                  <a:srgbClr val="4A66AC"/>
                </a:solidFill>
              </a:rPr>
              <a:t>VP Announcements</a:t>
            </a:r>
            <a:r>
              <a:rPr lang="en-US" sz="1400">
                <a:solidFill>
                  <a:srgbClr val="000000"/>
                </a:solidFill>
              </a:rPr>
              <a:t>​</a:t>
            </a:r>
            <a:endParaRPr lang="en-US" sz="1400">
              <a:solidFill>
                <a:srgbClr val="000000"/>
              </a:solidFill>
              <a:cs typeface="Calibri"/>
            </a:endParaRPr>
          </a:p>
          <a:p>
            <a:pPr fontAlgn="base">
              <a:buFont typeface="Arial" panose="020B0604020202020204" pitchFamily="34" charset="0"/>
              <a:buChar char="•"/>
            </a:pPr>
            <a:r>
              <a:rPr lang="en-US" sz="1400" b="1">
                <a:solidFill>
                  <a:srgbClr val="4A66AC"/>
                </a:solidFill>
              </a:rPr>
              <a:t>Pulse calls</a:t>
            </a:r>
            <a:r>
              <a:rPr lang="en-US" sz="1400">
                <a:solidFill>
                  <a:srgbClr val="000000"/>
                </a:solidFill>
              </a:rPr>
              <a:t>​</a:t>
            </a:r>
            <a:endParaRPr lang="en-US" sz="1400">
              <a:solidFill>
                <a:srgbClr val="000000"/>
              </a:solidFill>
              <a:cs typeface="Calibri"/>
            </a:endParaRPr>
          </a:p>
          <a:p>
            <a:pPr fontAlgn="base">
              <a:buFont typeface="Arial" panose="020B0604020202020204" pitchFamily="34" charset="0"/>
              <a:buChar char="•"/>
            </a:pPr>
            <a:r>
              <a:rPr lang="en-US" sz="1400" b="1">
                <a:solidFill>
                  <a:srgbClr val="4A66AC"/>
                </a:solidFill>
              </a:rPr>
              <a:t>AM Liaison meetings </a:t>
            </a:r>
            <a:endParaRPr lang="en-US" sz="1400">
              <a:solidFill>
                <a:srgbClr val="000000"/>
              </a:solidFill>
              <a:cs typeface="Calibri"/>
            </a:endParaRPr>
          </a:p>
          <a:p>
            <a:pPr>
              <a:buFont typeface="Arial" panose="020B0604020202020204" pitchFamily="34" charset="0"/>
              <a:buChar char="•"/>
            </a:pPr>
            <a:r>
              <a:rPr lang="en-US" sz="1400" b="1">
                <a:solidFill>
                  <a:schemeClr val="accent1"/>
                </a:solidFill>
              </a:rPr>
              <a:t>Practice Communications</a:t>
            </a:r>
            <a:r>
              <a:rPr lang="en-US" sz="1400">
                <a:solidFill>
                  <a:srgbClr val="000000"/>
                </a:solidFill>
              </a:rPr>
              <a:t>​</a:t>
            </a:r>
            <a:endParaRPr lang="en-US" sz="1400">
              <a:solidFill>
                <a:srgbClr val="000000"/>
              </a:solidFill>
              <a:cs typeface="Calibri"/>
            </a:endParaRPr>
          </a:p>
          <a:p>
            <a:pPr fontAlgn="base">
              <a:buFont typeface="Arial" panose="020B0604020202020204" pitchFamily="34" charset="0"/>
              <a:buChar char="•"/>
            </a:pPr>
            <a:r>
              <a:rPr lang="en-US" sz="1400" b="1">
                <a:solidFill>
                  <a:srgbClr val="002060"/>
                </a:solidFill>
              </a:rPr>
              <a:t>Resourcing plan </a:t>
            </a:r>
            <a:endParaRPr lang="en-US" sz="1400" b="0" i="0">
              <a:solidFill>
                <a:srgbClr val="000000"/>
              </a:solidFill>
              <a:effectLst/>
            </a:endParaRPr>
          </a:p>
        </p:txBody>
      </p:sp>
      <p:sp>
        <p:nvSpPr>
          <p:cNvPr id="21" name="Rectangle 20">
            <a:extLst>
              <a:ext uri="{FF2B5EF4-FFF2-40B4-BE49-F238E27FC236}">
                <a16:creationId xmlns:a16="http://schemas.microsoft.com/office/drawing/2014/main" id="{BECDC19B-ACBB-4229-AF6E-76B7BFDD7AA9}"/>
              </a:ext>
            </a:extLst>
          </p:cNvPr>
          <p:cNvSpPr/>
          <p:nvPr/>
        </p:nvSpPr>
        <p:spPr>
          <a:xfrm>
            <a:off x="4789306" y="4007905"/>
            <a:ext cx="2523980" cy="1600438"/>
          </a:xfrm>
          <a:prstGeom prst="rect">
            <a:avLst/>
          </a:prstGeom>
        </p:spPr>
        <p:txBody>
          <a:bodyPr wrap="square" lIns="91440" tIns="45720" rIns="91440" bIns="45720" anchor="t">
            <a:spAutoFit/>
          </a:bodyPr>
          <a:lstStyle/>
          <a:p>
            <a:pPr fontAlgn="base">
              <a:buFont typeface="Arial" panose="020B0604020202020204" pitchFamily="34" charset="0"/>
              <a:buChar char="•"/>
            </a:pPr>
            <a:r>
              <a:rPr lang="en-US" sz="1400" b="1">
                <a:solidFill>
                  <a:srgbClr val="00B0F0"/>
                </a:solidFill>
              </a:rPr>
              <a:t>Clean-Up by Radiology</a:t>
            </a:r>
          </a:p>
          <a:p>
            <a:pPr>
              <a:buFont typeface="Arial" panose="020B0604020202020204" pitchFamily="34" charset="0"/>
              <a:buChar char="•"/>
            </a:pPr>
            <a:r>
              <a:rPr lang="en-US" sz="1400" b="1">
                <a:solidFill>
                  <a:schemeClr val="accent1"/>
                </a:solidFill>
              </a:rPr>
              <a:t>Share resources with Practices</a:t>
            </a:r>
            <a:endParaRPr lang="en-US" sz="1400" b="1">
              <a:solidFill>
                <a:schemeClr val="accent1"/>
              </a:solidFill>
              <a:cs typeface="Calibri"/>
            </a:endParaRPr>
          </a:p>
          <a:p>
            <a:pPr>
              <a:buFont typeface="Arial" panose="020B0604020202020204" pitchFamily="34" charset="0"/>
              <a:buChar char="•"/>
            </a:pPr>
            <a:r>
              <a:rPr lang="en-US" sz="1400" b="1">
                <a:solidFill>
                  <a:schemeClr val="accent1"/>
                </a:solidFill>
              </a:rPr>
              <a:t>Hand-off of remaining orders</a:t>
            </a:r>
            <a:endParaRPr lang="en-US" sz="1400" b="1">
              <a:solidFill>
                <a:schemeClr val="accent1"/>
              </a:solidFill>
              <a:cs typeface="Calibri"/>
            </a:endParaRPr>
          </a:p>
          <a:p>
            <a:pPr fontAlgn="base">
              <a:buFont typeface="Arial" panose="020B0604020202020204" pitchFamily="34" charset="0"/>
              <a:buChar char="•"/>
            </a:pPr>
            <a:r>
              <a:rPr lang="en-US" sz="1400" b="1">
                <a:solidFill>
                  <a:srgbClr val="002060"/>
                </a:solidFill>
              </a:rPr>
              <a:t>Clean Up by Practices</a:t>
            </a:r>
            <a:endParaRPr lang="en-US" sz="1400">
              <a:solidFill>
                <a:srgbClr val="000000"/>
              </a:solidFill>
            </a:endParaRPr>
          </a:p>
          <a:p>
            <a:pPr>
              <a:buFont typeface="Arial" panose="020B0604020202020204" pitchFamily="34" charset="0"/>
              <a:buChar char="•"/>
            </a:pPr>
            <a:r>
              <a:rPr lang="en-US" sz="1400" b="1">
                <a:solidFill>
                  <a:srgbClr val="002060"/>
                </a:solidFill>
              </a:rPr>
              <a:t>Achieve 50% reduction by August 31</a:t>
            </a:r>
            <a:r>
              <a:rPr lang="en-US" sz="1400">
                <a:solidFill>
                  <a:srgbClr val="000000"/>
                </a:solidFill>
              </a:rPr>
              <a:t>​</a:t>
            </a:r>
            <a:endParaRPr lang="en-US" sz="1400">
              <a:solidFill>
                <a:srgbClr val="000000"/>
              </a:solidFill>
              <a:cs typeface="Calibri"/>
            </a:endParaRPr>
          </a:p>
          <a:p>
            <a:pPr fontAlgn="base">
              <a:buFont typeface="Arial" panose="020B0604020202020204" pitchFamily="34" charset="0"/>
              <a:buChar char="•"/>
            </a:pPr>
            <a:r>
              <a:rPr lang="en-US" sz="1400" b="1">
                <a:solidFill>
                  <a:srgbClr val="7030A0"/>
                </a:solidFill>
              </a:rPr>
              <a:t>Finalize Future State model </a:t>
            </a:r>
            <a:endParaRPr lang="en-US" sz="1200" b="0" i="0">
              <a:solidFill>
                <a:srgbClr val="000000"/>
              </a:solidFill>
              <a:effectLst/>
            </a:endParaRPr>
          </a:p>
        </p:txBody>
      </p:sp>
      <p:sp>
        <p:nvSpPr>
          <p:cNvPr id="22" name="Rectangle 21">
            <a:extLst>
              <a:ext uri="{FF2B5EF4-FFF2-40B4-BE49-F238E27FC236}">
                <a16:creationId xmlns:a16="http://schemas.microsoft.com/office/drawing/2014/main" id="{48752F5C-A7AF-4258-A5EE-77975C00FC28}"/>
              </a:ext>
            </a:extLst>
          </p:cNvPr>
          <p:cNvSpPr/>
          <p:nvPr/>
        </p:nvSpPr>
        <p:spPr>
          <a:xfrm>
            <a:off x="7123564" y="4905314"/>
            <a:ext cx="2297253" cy="1384995"/>
          </a:xfrm>
          <a:prstGeom prst="rect">
            <a:avLst/>
          </a:prstGeom>
        </p:spPr>
        <p:txBody>
          <a:bodyPr wrap="square" lIns="91440" tIns="45720" rIns="91440" bIns="45720" anchor="t">
            <a:spAutoFit/>
          </a:bodyPr>
          <a:lstStyle/>
          <a:p>
            <a:pPr fontAlgn="base">
              <a:buFont typeface="Arial" panose="020B0604020202020204" pitchFamily="34" charset="0"/>
              <a:buChar char="•"/>
            </a:pPr>
            <a:r>
              <a:rPr lang="en-US" sz="1400" b="1">
                <a:solidFill>
                  <a:srgbClr val="002060"/>
                </a:solidFill>
              </a:rPr>
              <a:t>Achieve 100% reduction by November 30th</a:t>
            </a:r>
            <a:r>
              <a:rPr lang="en-US" sz="1400">
                <a:solidFill>
                  <a:srgbClr val="000000"/>
                </a:solidFill>
              </a:rPr>
              <a:t>​</a:t>
            </a:r>
            <a:endParaRPr lang="en-US" sz="1400">
              <a:solidFill>
                <a:srgbClr val="000000"/>
              </a:solidFill>
              <a:cs typeface="Calibri"/>
            </a:endParaRPr>
          </a:p>
          <a:p>
            <a:pPr fontAlgn="base">
              <a:buFont typeface="Arial" panose="020B0604020202020204" pitchFamily="34" charset="0"/>
              <a:buChar char="•"/>
            </a:pPr>
            <a:r>
              <a:rPr lang="en-US" sz="1400" b="1">
                <a:solidFill>
                  <a:schemeClr val="accent1"/>
                </a:solidFill>
              </a:rPr>
              <a:t>Future state Model roll out and Implementation</a:t>
            </a:r>
            <a:endParaRPr lang="en-US" sz="1200">
              <a:solidFill>
                <a:schemeClr val="accent1"/>
              </a:solidFill>
              <a:cs typeface="Calibri"/>
            </a:endParaRPr>
          </a:p>
          <a:p>
            <a:pPr>
              <a:buFont typeface="Arial" panose="020B0604020202020204" pitchFamily="34" charset="0"/>
              <a:buChar char="•"/>
            </a:pPr>
            <a:r>
              <a:rPr lang="en-US" sz="1400" b="1">
                <a:solidFill>
                  <a:srgbClr val="002060"/>
                </a:solidFill>
              </a:rPr>
              <a:t>Future State model best practices</a:t>
            </a:r>
            <a:r>
              <a:rPr lang="en-US" sz="1200" b="1">
                <a:solidFill>
                  <a:srgbClr val="002060"/>
                </a:solidFill>
              </a:rPr>
              <a:t> </a:t>
            </a:r>
            <a:endParaRPr lang="en-US" sz="1200" b="0" i="0">
              <a:solidFill>
                <a:srgbClr val="000000"/>
              </a:solidFill>
              <a:effectLst/>
              <a:cs typeface="Calibri"/>
            </a:endParaRPr>
          </a:p>
        </p:txBody>
      </p:sp>
      <p:sp>
        <p:nvSpPr>
          <p:cNvPr id="26" name="TextBox 25">
            <a:extLst>
              <a:ext uri="{FF2B5EF4-FFF2-40B4-BE49-F238E27FC236}">
                <a16:creationId xmlns:a16="http://schemas.microsoft.com/office/drawing/2014/main" id="{09872D36-D9C3-41AA-9BA9-1444497646EA}"/>
              </a:ext>
            </a:extLst>
          </p:cNvPr>
          <p:cNvSpPr txBox="1"/>
          <p:nvPr/>
        </p:nvSpPr>
        <p:spPr>
          <a:xfrm>
            <a:off x="346482" y="5626330"/>
            <a:ext cx="1323108" cy="830997"/>
          </a:xfrm>
          <a:prstGeom prst="rect">
            <a:avLst/>
          </a:prstGeom>
          <a:noFill/>
          <a:ln>
            <a:solidFill>
              <a:schemeClr val="tx1"/>
            </a:solidFill>
            <a:prstDash val="sysDot"/>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b="1">
                <a:solidFill>
                  <a:srgbClr val="00B0F0"/>
                </a:solidFill>
                <a:cs typeface="Calibri"/>
              </a:rPr>
              <a:t>Radiology</a:t>
            </a:r>
          </a:p>
          <a:p>
            <a:r>
              <a:rPr lang="en-US" sz="1200" b="1">
                <a:solidFill>
                  <a:schemeClr val="accent1"/>
                </a:solidFill>
                <a:cs typeface="Calibri"/>
              </a:rPr>
              <a:t>AM</a:t>
            </a:r>
          </a:p>
          <a:p>
            <a:r>
              <a:rPr lang="en-US" sz="1200" b="1">
                <a:solidFill>
                  <a:srgbClr val="002060"/>
                </a:solidFill>
                <a:cs typeface="Calibri"/>
              </a:rPr>
              <a:t>AMB. Practices</a:t>
            </a:r>
          </a:p>
          <a:p>
            <a:r>
              <a:rPr lang="en-US" sz="1200" b="1">
                <a:solidFill>
                  <a:srgbClr val="7030A0"/>
                </a:solidFill>
                <a:cs typeface="Calibri"/>
              </a:rPr>
              <a:t>Leadership</a:t>
            </a:r>
          </a:p>
        </p:txBody>
      </p:sp>
      <p:sp>
        <p:nvSpPr>
          <p:cNvPr id="23" name="Rectangle 22">
            <a:extLst>
              <a:ext uri="{FF2B5EF4-FFF2-40B4-BE49-F238E27FC236}">
                <a16:creationId xmlns:a16="http://schemas.microsoft.com/office/drawing/2014/main" id="{09FD25E5-812C-4BB0-BAB1-916C2381964A}"/>
              </a:ext>
            </a:extLst>
          </p:cNvPr>
          <p:cNvSpPr/>
          <p:nvPr/>
        </p:nvSpPr>
        <p:spPr>
          <a:xfrm>
            <a:off x="9163312" y="5648322"/>
            <a:ext cx="2235905" cy="307777"/>
          </a:xfrm>
          <a:prstGeom prst="rect">
            <a:avLst/>
          </a:prstGeom>
        </p:spPr>
        <p:txBody>
          <a:bodyPr wrap="square" lIns="91440" tIns="45720" rIns="91440" bIns="45720" anchor="t">
            <a:spAutoFit/>
          </a:bodyPr>
          <a:lstStyle/>
          <a:p>
            <a:pPr marL="285750" indent="-285750">
              <a:buFont typeface="Arial"/>
              <a:buChar char="•"/>
            </a:pPr>
            <a:endParaRPr lang="en-US" sz="1400" b="1">
              <a:solidFill>
                <a:srgbClr val="811FCC"/>
              </a:solidFill>
              <a:cs typeface="Calibri"/>
            </a:endParaRPr>
          </a:p>
        </p:txBody>
      </p:sp>
      <p:sp>
        <p:nvSpPr>
          <p:cNvPr id="12" name="Title 1">
            <a:extLst>
              <a:ext uri="{FF2B5EF4-FFF2-40B4-BE49-F238E27FC236}">
                <a16:creationId xmlns:a16="http://schemas.microsoft.com/office/drawing/2014/main" id="{E5BC71E2-817A-43EF-8F32-DE40D1EA9A7C}"/>
              </a:ext>
            </a:extLst>
          </p:cNvPr>
          <p:cNvSpPr>
            <a:spLocks noGrp="1"/>
          </p:cNvSpPr>
          <p:nvPr/>
        </p:nvSpPr>
        <p:spPr bwMode="auto">
          <a:xfrm>
            <a:off x="890546" y="182564"/>
            <a:ext cx="10691854"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r>
              <a:rPr lang="en-US" i="1">
                <a:latin typeface="Calibri Light"/>
                <a:cs typeface="Calibri Light"/>
              </a:rPr>
              <a:t>High Level Project Timeline</a:t>
            </a:r>
            <a:endParaRPr lang="en-US"/>
          </a:p>
        </p:txBody>
      </p:sp>
      <p:pic>
        <p:nvPicPr>
          <p:cNvPr id="13" name="Picture 12" descr="A picture containing text, clipart&#10;&#10;Description automatically generated">
            <a:extLst>
              <a:ext uri="{FF2B5EF4-FFF2-40B4-BE49-F238E27FC236}">
                <a16:creationId xmlns:a16="http://schemas.microsoft.com/office/drawing/2014/main" id="{EE030F0E-DE30-4608-9423-837E23CA0DB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383" y="148175"/>
            <a:ext cx="724072" cy="724072"/>
          </a:xfrm>
          <a:prstGeom prst="rect">
            <a:avLst/>
          </a:prstGeom>
        </p:spPr>
      </p:pic>
      <p:sp>
        <p:nvSpPr>
          <p:cNvPr id="29" name="Rectangle 28">
            <a:extLst>
              <a:ext uri="{FF2B5EF4-FFF2-40B4-BE49-F238E27FC236}">
                <a16:creationId xmlns:a16="http://schemas.microsoft.com/office/drawing/2014/main" id="{F49AC9BD-EF2E-4DFA-89B0-BBBEA2C98667}"/>
              </a:ext>
            </a:extLst>
          </p:cNvPr>
          <p:cNvSpPr/>
          <p:nvPr/>
        </p:nvSpPr>
        <p:spPr>
          <a:xfrm>
            <a:off x="9419739" y="5428596"/>
            <a:ext cx="2801618" cy="954107"/>
          </a:xfrm>
          <a:prstGeom prst="rect">
            <a:avLst/>
          </a:prstGeom>
        </p:spPr>
        <p:txBody>
          <a:bodyPr wrap="square" lIns="91440" tIns="45720" rIns="91440" bIns="45720" anchor="t">
            <a:spAutoFit/>
          </a:bodyPr>
          <a:lstStyle/>
          <a:p>
            <a:pPr fontAlgn="base"/>
            <a:endParaRPr lang="en-US" sz="1400" b="1">
              <a:solidFill>
                <a:srgbClr val="00B0F0"/>
              </a:solidFill>
              <a:cs typeface="Calibri"/>
            </a:endParaRPr>
          </a:p>
          <a:p>
            <a:pPr>
              <a:buFont typeface="Arial" panose="020B0604020202020204" pitchFamily="34" charset="0"/>
              <a:buChar char="•"/>
            </a:pPr>
            <a:r>
              <a:rPr lang="en-US" sz="1400" b="1">
                <a:solidFill>
                  <a:srgbClr val="811FCC"/>
                </a:solidFill>
              </a:rPr>
              <a:t>Ongoing</a:t>
            </a:r>
            <a:r>
              <a:rPr lang="en-US" sz="1400" b="1">
                <a:solidFill>
                  <a:srgbClr val="811FCC"/>
                </a:solidFill>
                <a:ea typeface="+mn-lt"/>
                <a:cs typeface="+mn-lt"/>
              </a:rPr>
              <a:t> progress review</a:t>
            </a:r>
            <a:endParaRPr lang="en-US">
              <a:solidFill>
                <a:srgbClr val="000000"/>
              </a:solidFill>
              <a:ea typeface="+mn-lt"/>
              <a:cs typeface="+mn-lt"/>
            </a:endParaRPr>
          </a:p>
          <a:p>
            <a:pPr>
              <a:buFont typeface="Arial" panose="020B0604020202020204" pitchFamily="34" charset="0"/>
              <a:buChar char="•"/>
            </a:pPr>
            <a:r>
              <a:rPr lang="en-US" sz="1400" b="1">
                <a:solidFill>
                  <a:srgbClr val="002060"/>
                </a:solidFill>
                <a:ea typeface="+mn-lt"/>
                <a:cs typeface="+mn-lt"/>
              </a:rPr>
              <a:t>Follow Future State guiding principles</a:t>
            </a:r>
            <a:endParaRPr lang="en-US">
              <a:cs typeface="Calibri"/>
            </a:endParaRPr>
          </a:p>
        </p:txBody>
      </p:sp>
      <p:sp>
        <p:nvSpPr>
          <p:cNvPr id="15" name="TextBox 14">
            <a:extLst>
              <a:ext uri="{FF2B5EF4-FFF2-40B4-BE49-F238E27FC236}">
                <a16:creationId xmlns:a16="http://schemas.microsoft.com/office/drawing/2014/main" id="{30C902D0-2222-43C9-89D5-928DED0B0AF4}"/>
              </a:ext>
            </a:extLst>
          </p:cNvPr>
          <p:cNvSpPr txBox="1"/>
          <p:nvPr/>
        </p:nvSpPr>
        <p:spPr>
          <a:xfrm>
            <a:off x="464544" y="2181340"/>
            <a:ext cx="2743200"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a:solidFill>
                <a:srgbClr val="000000"/>
              </a:solidFill>
              <a:cs typeface="Arial"/>
            </a:endParaRPr>
          </a:p>
          <a:p>
            <a:pPr>
              <a:buChar char="•"/>
            </a:pPr>
            <a:r>
              <a:rPr lang="en-US" sz="1400" b="1">
                <a:solidFill>
                  <a:schemeClr val="accent1"/>
                </a:solidFill>
                <a:cs typeface="Calibri"/>
              </a:rPr>
              <a:t>Plan</a:t>
            </a:r>
            <a:r>
              <a:rPr lang="en-US" sz="1400" b="1">
                <a:solidFill>
                  <a:schemeClr val="accent1"/>
                </a:solidFill>
                <a:ea typeface="+mn-lt"/>
                <a:cs typeface="+mn-lt"/>
              </a:rPr>
              <a:t> AM recommendations </a:t>
            </a:r>
            <a:endParaRPr lang="en-US" sz="1400">
              <a:solidFill>
                <a:schemeClr val="accent1"/>
              </a:solidFill>
              <a:ea typeface="+mn-lt"/>
              <a:cs typeface="+mn-lt"/>
            </a:endParaRPr>
          </a:p>
          <a:p>
            <a:pPr>
              <a:buChar char="•"/>
            </a:pPr>
            <a:r>
              <a:rPr lang="en-US" sz="1400" b="1">
                <a:solidFill>
                  <a:schemeClr val="accent1"/>
                </a:solidFill>
                <a:ea typeface="+mn-lt"/>
                <a:cs typeface="+mn-lt"/>
              </a:rPr>
              <a:t>Project plan overview </a:t>
            </a:r>
            <a:endParaRPr lang="en-US" sz="1400">
              <a:solidFill>
                <a:schemeClr val="accent1"/>
              </a:solidFill>
              <a:ea typeface="+mn-lt"/>
              <a:cs typeface="+mn-lt"/>
            </a:endParaRPr>
          </a:p>
          <a:p>
            <a:pPr>
              <a:buChar char="•"/>
            </a:pPr>
            <a:endParaRPr lang="en-US" b="1">
              <a:solidFill>
                <a:srgbClr val="002060"/>
              </a:solidFill>
              <a:cs typeface="Arial"/>
            </a:endParaRPr>
          </a:p>
        </p:txBody>
      </p:sp>
      <p:sp>
        <p:nvSpPr>
          <p:cNvPr id="30" name="TextBox 29">
            <a:extLst>
              <a:ext uri="{FF2B5EF4-FFF2-40B4-BE49-F238E27FC236}">
                <a16:creationId xmlns:a16="http://schemas.microsoft.com/office/drawing/2014/main" id="{DD15446C-27E2-4A2C-969B-CD5CC8ACEE94}"/>
              </a:ext>
            </a:extLst>
          </p:cNvPr>
          <p:cNvSpPr txBox="1"/>
          <p:nvPr/>
        </p:nvSpPr>
        <p:spPr>
          <a:xfrm>
            <a:off x="4568329" y="2768906"/>
            <a:ext cx="3248138" cy="2889863"/>
          </a:xfrm>
          <a:prstGeom prst="rect">
            <a:avLst/>
          </a:prstGeom>
          <a:noFill/>
          <a:ln w="28575">
            <a:solidFill>
              <a:srgbClr val="FF0000"/>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p:txBody>
      </p:sp>
    </p:spTree>
    <p:extLst>
      <p:ext uri="{BB962C8B-B14F-4D97-AF65-F5344CB8AC3E}">
        <p14:creationId xmlns:p14="http://schemas.microsoft.com/office/powerpoint/2010/main" val="57909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FE0D972-807D-416F-BBBE-35138E4D751D}"/>
              </a:ext>
            </a:extLst>
          </p:cNvPr>
          <p:cNvSpPr txBox="1">
            <a:spLocks/>
          </p:cNvSpPr>
          <p:nvPr/>
        </p:nvSpPr>
        <p:spPr bwMode="auto">
          <a:xfrm>
            <a:off x="1185282" y="1004580"/>
            <a:ext cx="9824445" cy="2187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Courier New" pitchFamily="49" charset="0"/>
              <a:buNone/>
              <a:defRPr sz="20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itchFamily="34" charset="0"/>
              <a:buNone/>
              <a:defRPr sz="18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Courier New" pitchFamily="49" charset="0"/>
              <a:buNone/>
              <a:defRPr sz="18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indent="-285750" algn="l"/>
            <a:endParaRPr lang="en-US" sz="2000" b="1">
              <a:solidFill>
                <a:srgbClr val="C00000"/>
              </a:solidFill>
            </a:endParaRPr>
          </a:p>
          <a:p>
            <a:pPr indent="-285750" algn="l"/>
            <a:r>
              <a:rPr lang="en-US" sz="2000" b="1">
                <a:solidFill>
                  <a:srgbClr val="C00000"/>
                </a:solidFill>
              </a:rPr>
              <a:t>Clean-up by Central Radiology</a:t>
            </a:r>
            <a:endParaRPr lang="en-US" sz="2000">
              <a:solidFill>
                <a:srgbClr val="C00000"/>
              </a:solidFill>
              <a:cs typeface="Calibri"/>
            </a:endParaRPr>
          </a:p>
          <a:p>
            <a:pPr marL="742950" lvl="3" indent="-285750" algn="l">
              <a:buFont typeface="Wingdings" pitchFamily="49" charset="0"/>
              <a:buChar char="§"/>
            </a:pPr>
            <a:r>
              <a:rPr lang="en-US" sz="1600">
                <a:solidFill>
                  <a:schemeClr val="tx1"/>
                </a:solidFill>
              </a:rPr>
              <a:t>Central Radiology took the first pass for the cleanup efforts</a:t>
            </a:r>
          </a:p>
          <a:p>
            <a:pPr marL="742950" lvl="3" indent="-285750" algn="l">
              <a:buFont typeface="Wingdings" pitchFamily="49" charset="0"/>
              <a:buChar char="§"/>
            </a:pPr>
            <a:r>
              <a:rPr lang="en-US" sz="1600">
                <a:solidFill>
                  <a:schemeClr val="tx1"/>
                </a:solidFill>
              </a:rPr>
              <a:t>Started the cleanup process in early June and continued till late July</a:t>
            </a:r>
            <a:endParaRPr lang="en-US" sz="1600">
              <a:solidFill>
                <a:schemeClr val="tx1"/>
              </a:solidFill>
              <a:cs typeface="Calibri"/>
            </a:endParaRPr>
          </a:p>
          <a:p>
            <a:pPr marL="742950" lvl="3" indent="-285750" algn="l">
              <a:buFont typeface="Wingdings" pitchFamily="49" charset="0"/>
              <a:buChar char="§"/>
            </a:pPr>
            <a:r>
              <a:rPr lang="en-US" sz="1600">
                <a:solidFill>
                  <a:schemeClr val="tx1"/>
                </a:solidFill>
                <a:cs typeface="Calibri"/>
              </a:rPr>
              <a:t>Completed the process by reviewing the orders and taking appropriate actions; Cancel, Schedule or Escalate</a:t>
            </a:r>
            <a:endParaRPr lang="en-US" sz="1600">
              <a:solidFill>
                <a:schemeClr val="tx1"/>
              </a:solidFill>
            </a:endParaRPr>
          </a:p>
          <a:p>
            <a:pPr marL="742950" lvl="3" indent="-285750" algn="l">
              <a:buFont typeface="Wingdings" pitchFamily="49" charset="0"/>
              <a:buChar char="§"/>
            </a:pPr>
            <a:r>
              <a:rPr lang="en-US" sz="1600">
                <a:solidFill>
                  <a:schemeClr val="tx1"/>
                </a:solidFill>
              </a:rPr>
              <a:t>As they wrap</a:t>
            </a:r>
            <a:r>
              <a:rPr lang="en-US" sz="1600">
                <a:solidFill>
                  <a:schemeClr val="tx1"/>
                </a:solidFill>
                <a:ea typeface="+mn-lt"/>
                <a:cs typeface="+mn-lt"/>
              </a:rPr>
              <a:t> up their review process, input will be needed from ordering providers</a:t>
            </a:r>
            <a:endParaRPr lang="en-US" sz="1600">
              <a:solidFill>
                <a:schemeClr val="tx1"/>
              </a:solidFill>
              <a:cs typeface="Calibri"/>
            </a:endParaRPr>
          </a:p>
          <a:p>
            <a:pPr algn="l">
              <a:buFont typeface="Courier New" pitchFamily="49" charset="0"/>
            </a:pPr>
            <a:endParaRPr lang="en-US" sz="2000" b="1">
              <a:solidFill>
                <a:srgbClr val="C00000"/>
              </a:solidFill>
            </a:endParaRPr>
          </a:p>
          <a:p>
            <a:pPr algn="l">
              <a:buFont typeface="Courier New" pitchFamily="49" charset="0"/>
            </a:pPr>
            <a:endParaRPr lang="en-US" sz="2000" b="1">
              <a:solidFill>
                <a:srgbClr val="C00000"/>
              </a:solidFill>
            </a:endParaRPr>
          </a:p>
          <a:p>
            <a:pPr algn="l">
              <a:buFont typeface="Courier New" pitchFamily="49" charset="0"/>
            </a:pPr>
            <a:endParaRPr lang="en-US" sz="2000" b="1">
              <a:solidFill>
                <a:srgbClr val="C00000"/>
              </a:solidFill>
            </a:endParaRPr>
          </a:p>
          <a:p>
            <a:pPr algn="l">
              <a:buFont typeface="Courier New" pitchFamily="49" charset="0"/>
            </a:pPr>
            <a:endParaRPr lang="en-US" sz="2000" b="1">
              <a:solidFill>
                <a:srgbClr val="C00000"/>
              </a:solidFill>
              <a:cs typeface="Calibri" panose="020F0502020204030204"/>
            </a:endParaRPr>
          </a:p>
          <a:p>
            <a:pPr algn="l">
              <a:buFont typeface="Courier New" pitchFamily="49" charset="0"/>
            </a:pPr>
            <a:endParaRPr lang="en-US" sz="2000" b="1">
              <a:solidFill>
                <a:srgbClr val="C00000"/>
              </a:solidFill>
            </a:endParaRPr>
          </a:p>
          <a:p>
            <a:pPr algn="l">
              <a:buFont typeface="Courier New" pitchFamily="49" charset="0"/>
            </a:pPr>
            <a:endParaRPr lang="en-US" sz="2000" b="1">
              <a:solidFill>
                <a:srgbClr val="C00000"/>
              </a:solidFill>
            </a:endParaRPr>
          </a:p>
          <a:p>
            <a:pPr algn="l">
              <a:buFont typeface="Courier New" pitchFamily="49" charset="0"/>
            </a:pPr>
            <a:endParaRPr lang="en-US" sz="2000" b="1">
              <a:solidFill>
                <a:srgbClr val="C00000"/>
              </a:solidFill>
            </a:endParaRPr>
          </a:p>
          <a:p>
            <a:pPr algn="l">
              <a:buFont typeface="Courier New" pitchFamily="49" charset="0"/>
            </a:pPr>
            <a:endParaRPr lang="en-US" sz="2000" b="1">
              <a:solidFill>
                <a:srgbClr val="C00000"/>
              </a:solidFill>
              <a:ea typeface="+mn-lt"/>
              <a:cs typeface="+mn-lt"/>
            </a:endParaRPr>
          </a:p>
          <a:p>
            <a:pPr algn="l"/>
            <a:endParaRPr lang="en-US" sz="1800">
              <a:solidFill>
                <a:schemeClr val="tx1"/>
              </a:solidFill>
              <a:cs typeface="Calibri"/>
            </a:endParaRPr>
          </a:p>
          <a:p>
            <a:pPr lvl="1"/>
            <a:endParaRPr lang="en-US">
              <a:solidFill>
                <a:schemeClr val="tx1"/>
              </a:solidFill>
              <a:highlight>
                <a:srgbClr val="FFFF00"/>
              </a:highlight>
              <a:cs typeface="Calibri" panose="020F0502020204030204"/>
            </a:endParaRPr>
          </a:p>
        </p:txBody>
      </p:sp>
      <p:sp>
        <p:nvSpPr>
          <p:cNvPr id="6" name="Title 3">
            <a:extLst>
              <a:ext uri="{FF2B5EF4-FFF2-40B4-BE49-F238E27FC236}">
                <a16:creationId xmlns:a16="http://schemas.microsoft.com/office/drawing/2014/main" id="{80A75276-B927-4DCE-869C-921FE40460ED}"/>
              </a:ext>
            </a:extLst>
          </p:cNvPr>
          <p:cNvSpPr txBox="1">
            <a:spLocks/>
          </p:cNvSpPr>
          <p:nvPr/>
        </p:nvSpPr>
        <p:spPr bwMode="auto">
          <a:xfrm>
            <a:off x="391062" y="171833"/>
            <a:ext cx="9283832"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endParaRPr lang="en-US" i="1">
              <a:latin typeface="+mn-lt"/>
            </a:endParaRPr>
          </a:p>
        </p:txBody>
      </p:sp>
      <p:sp>
        <p:nvSpPr>
          <p:cNvPr id="7" name="Title 1">
            <a:extLst>
              <a:ext uri="{FF2B5EF4-FFF2-40B4-BE49-F238E27FC236}">
                <a16:creationId xmlns:a16="http://schemas.microsoft.com/office/drawing/2014/main" id="{C9190E32-0E23-4360-A072-0125AF335AA9}"/>
              </a:ext>
            </a:extLst>
          </p:cNvPr>
          <p:cNvSpPr>
            <a:spLocks noGrp="1"/>
          </p:cNvSpPr>
          <p:nvPr/>
        </p:nvSpPr>
        <p:spPr bwMode="auto">
          <a:xfrm>
            <a:off x="890546" y="182564"/>
            <a:ext cx="10691854"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r>
              <a:rPr lang="en-US">
                <a:latin typeface="Calibri Light"/>
                <a:cs typeface="Calibri Light"/>
              </a:rPr>
              <a:t> Clean Up</a:t>
            </a:r>
            <a:endParaRPr lang="en-US" err="1"/>
          </a:p>
        </p:txBody>
      </p:sp>
      <p:pic>
        <p:nvPicPr>
          <p:cNvPr id="8" name="Picture 7" descr="A picture containing text, clipart&#10;&#10;Description automatically generated">
            <a:extLst>
              <a:ext uri="{FF2B5EF4-FFF2-40B4-BE49-F238E27FC236}">
                <a16:creationId xmlns:a16="http://schemas.microsoft.com/office/drawing/2014/main" id="{2F2B5B66-6705-4AC7-9B4B-5DB5CA4160D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383" y="148175"/>
            <a:ext cx="724072" cy="724072"/>
          </a:xfrm>
          <a:prstGeom prst="rect">
            <a:avLst/>
          </a:prstGeom>
        </p:spPr>
      </p:pic>
      <p:sp>
        <p:nvSpPr>
          <p:cNvPr id="2" name="Flowchart: Alternate Process 1">
            <a:extLst>
              <a:ext uri="{FF2B5EF4-FFF2-40B4-BE49-F238E27FC236}">
                <a16:creationId xmlns:a16="http://schemas.microsoft.com/office/drawing/2014/main" id="{E27C1A3B-46E6-4712-8A2F-6FBD15A5F1EF}"/>
              </a:ext>
            </a:extLst>
          </p:cNvPr>
          <p:cNvSpPr/>
          <p:nvPr/>
        </p:nvSpPr>
        <p:spPr>
          <a:xfrm>
            <a:off x="672028" y="4068290"/>
            <a:ext cx="1395469" cy="59674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cs typeface="Calibri"/>
              </a:rPr>
              <a:t>Orders identified</a:t>
            </a:r>
            <a:endParaRPr lang="en-US"/>
          </a:p>
        </p:txBody>
      </p:sp>
      <p:sp>
        <p:nvSpPr>
          <p:cNvPr id="9" name="Flowchart: Alternate Process 8">
            <a:extLst>
              <a:ext uri="{FF2B5EF4-FFF2-40B4-BE49-F238E27FC236}">
                <a16:creationId xmlns:a16="http://schemas.microsoft.com/office/drawing/2014/main" id="{38A4C2D9-8DDE-46B9-A61A-67A05D331D22}"/>
              </a:ext>
            </a:extLst>
          </p:cNvPr>
          <p:cNvSpPr/>
          <p:nvPr/>
        </p:nvSpPr>
        <p:spPr>
          <a:xfrm>
            <a:off x="2471450" y="4068289"/>
            <a:ext cx="1395469" cy="59674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1st level Reviewer</a:t>
            </a:r>
            <a:endParaRPr lang="en-US"/>
          </a:p>
        </p:txBody>
      </p:sp>
      <p:sp>
        <p:nvSpPr>
          <p:cNvPr id="10" name="Flowchart: Alternate Process 9">
            <a:extLst>
              <a:ext uri="{FF2B5EF4-FFF2-40B4-BE49-F238E27FC236}">
                <a16:creationId xmlns:a16="http://schemas.microsoft.com/office/drawing/2014/main" id="{761D1B87-CD4A-4420-B02E-14B57C57870D}"/>
              </a:ext>
            </a:extLst>
          </p:cNvPr>
          <p:cNvSpPr/>
          <p:nvPr/>
        </p:nvSpPr>
        <p:spPr>
          <a:xfrm>
            <a:off x="4270869" y="3168578"/>
            <a:ext cx="1423011" cy="61510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Cancel</a:t>
            </a:r>
            <a:endParaRPr lang="en-US"/>
          </a:p>
        </p:txBody>
      </p:sp>
      <p:sp>
        <p:nvSpPr>
          <p:cNvPr id="11" name="Flowchart: Alternate Process 10">
            <a:extLst>
              <a:ext uri="{FF2B5EF4-FFF2-40B4-BE49-F238E27FC236}">
                <a16:creationId xmlns:a16="http://schemas.microsoft.com/office/drawing/2014/main" id="{FEC5F353-E3AA-41B0-9F8F-0FEFDA701A10}"/>
              </a:ext>
            </a:extLst>
          </p:cNvPr>
          <p:cNvSpPr/>
          <p:nvPr/>
        </p:nvSpPr>
        <p:spPr>
          <a:xfrm>
            <a:off x="4270871" y="4114194"/>
            <a:ext cx="1423011" cy="61510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Schedule</a:t>
            </a:r>
            <a:endParaRPr lang="en-US"/>
          </a:p>
        </p:txBody>
      </p:sp>
      <p:sp>
        <p:nvSpPr>
          <p:cNvPr id="12" name="Flowchart: Alternate Process 11">
            <a:extLst>
              <a:ext uri="{FF2B5EF4-FFF2-40B4-BE49-F238E27FC236}">
                <a16:creationId xmlns:a16="http://schemas.microsoft.com/office/drawing/2014/main" id="{A27D6C2D-8DAB-447B-8929-24707355AB4E}"/>
              </a:ext>
            </a:extLst>
          </p:cNvPr>
          <p:cNvSpPr/>
          <p:nvPr/>
        </p:nvSpPr>
        <p:spPr>
          <a:xfrm>
            <a:off x="4316775" y="4995541"/>
            <a:ext cx="1423011" cy="59674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Escalate</a:t>
            </a:r>
            <a:endParaRPr lang="en-US"/>
          </a:p>
        </p:txBody>
      </p:sp>
      <p:sp>
        <p:nvSpPr>
          <p:cNvPr id="13" name="Flowchart: Alternate Process 12">
            <a:extLst>
              <a:ext uri="{FF2B5EF4-FFF2-40B4-BE49-F238E27FC236}">
                <a16:creationId xmlns:a16="http://schemas.microsoft.com/office/drawing/2014/main" id="{90FC72C4-4D56-47FC-B366-5C7A195694C7}"/>
              </a:ext>
            </a:extLst>
          </p:cNvPr>
          <p:cNvSpPr/>
          <p:nvPr/>
        </p:nvSpPr>
        <p:spPr>
          <a:xfrm>
            <a:off x="6097835" y="4995542"/>
            <a:ext cx="1423011" cy="61510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2nd level Review</a:t>
            </a:r>
            <a:endParaRPr lang="en-US"/>
          </a:p>
        </p:txBody>
      </p:sp>
      <p:sp>
        <p:nvSpPr>
          <p:cNvPr id="14" name="Flowchart: Alternate Process 13">
            <a:extLst>
              <a:ext uri="{FF2B5EF4-FFF2-40B4-BE49-F238E27FC236}">
                <a16:creationId xmlns:a16="http://schemas.microsoft.com/office/drawing/2014/main" id="{371EECCF-CE7D-4D4C-8F5D-206DCBDE3DD9}"/>
              </a:ext>
            </a:extLst>
          </p:cNvPr>
          <p:cNvSpPr/>
          <p:nvPr/>
        </p:nvSpPr>
        <p:spPr>
          <a:xfrm>
            <a:off x="7943160" y="4995541"/>
            <a:ext cx="1395469" cy="59674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Schedule</a:t>
            </a:r>
            <a:endParaRPr lang="en-US"/>
          </a:p>
        </p:txBody>
      </p:sp>
      <p:sp>
        <p:nvSpPr>
          <p:cNvPr id="15" name="Flowchart: Alternate Process 14">
            <a:extLst>
              <a:ext uri="{FF2B5EF4-FFF2-40B4-BE49-F238E27FC236}">
                <a16:creationId xmlns:a16="http://schemas.microsoft.com/office/drawing/2014/main" id="{EED25E7C-D3BD-4EA8-A4F0-DA0A39926967}"/>
              </a:ext>
            </a:extLst>
          </p:cNvPr>
          <p:cNvSpPr/>
          <p:nvPr/>
        </p:nvSpPr>
        <p:spPr>
          <a:xfrm>
            <a:off x="7943160" y="4114193"/>
            <a:ext cx="1423011" cy="61510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Cancel</a:t>
            </a:r>
            <a:endParaRPr lang="en-US"/>
          </a:p>
        </p:txBody>
      </p:sp>
      <p:sp>
        <p:nvSpPr>
          <p:cNvPr id="16" name="Flowchart: Alternate Process 15">
            <a:extLst>
              <a:ext uri="{FF2B5EF4-FFF2-40B4-BE49-F238E27FC236}">
                <a16:creationId xmlns:a16="http://schemas.microsoft.com/office/drawing/2014/main" id="{EADCB776-04B3-4CD6-889C-53FEAFBDDB6A}"/>
              </a:ext>
            </a:extLst>
          </p:cNvPr>
          <p:cNvSpPr/>
          <p:nvPr/>
        </p:nvSpPr>
        <p:spPr>
          <a:xfrm>
            <a:off x="7989063" y="5858529"/>
            <a:ext cx="1349566" cy="61510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Escalate</a:t>
            </a:r>
            <a:endParaRPr lang="en-US"/>
          </a:p>
        </p:txBody>
      </p:sp>
      <p:sp>
        <p:nvSpPr>
          <p:cNvPr id="17" name="Flowchart: Alternate Process 16">
            <a:extLst>
              <a:ext uri="{FF2B5EF4-FFF2-40B4-BE49-F238E27FC236}">
                <a16:creationId xmlns:a16="http://schemas.microsoft.com/office/drawing/2014/main" id="{8099070F-3A7E-4104-8FFA-2C6EF1A0DA9D}"/>
              </a:ext>
            </a:extLst>
          </p:cNvPr>
          <p:cNvSpPr/>
          <p:nvPr/>
        </p:nvSpPr>
        <p:spPr>
          <a:xfrm>
            <a:off x="9760943" y="5858530"/>
            <a:ext cx="1349566" cy="61510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Hand Off</a:t>
            </a:r>
          </a:p>
        </p:txBody>
      </p:sp>
      <p:cxnSp>
        <p:nvCxnSpPr>
          <p:cNvPr id="4" name="Straight Arrow Connector 3">
            <a:extLst>
              <a:ext uri="{FF2B5EF4-FFF2-40B4-BE49-F238E27FC236}">
                <a16:creationId xmlns:a16="http://schemas.microsoft.com/office/drawing/2014/main" id="{D32464CF-DA4A-4F6B-BCFE-DD5C20F5657C}"/>
              </a:ext>
            </a:extLst>
          </p:cNvPr>
          <p:cNvCxnSpPr/>
          <p:nvPr/>
        </p:nvCxnSpPr>
        <p:spPr>
          <a:xfrm flipV="1">
            <a:off x="2067499" y="4363596"/>
            <a:ext cx="400279" cy="3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880BFD93-4586-4959-97A4-CBDA164AACF4}"/>
              </a:ext>
            </a:extLst>
          </p:cNvPr>
          <p:cNvCxnSpPr>
            <a:cxnSpLocks/>
          </p:cNvCxnSpPr>
          <p:nvPr/>
        </p:nvCxnSpPr>
        <p:spPr>
          <a:xfrm flipV="1">
            <a:off x="3866920" y="4363595"/>
            <a:ext cx="400279" cy="3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EB3CF1A1-CD9C-4B33-BDB5-DC2597C1B373}"/>
              </a:ext>
            </a:extLst>
          </p:cNvPr>
          <p:cNvCxnSpPr>
            <a:cxnSpLocks/>
          </p:cNvCxnSpPr>
          <p:nvPr/>
        </p:nvCxnSpPr>
        <p:spPr>
          <a:xfrm flipV="1">
            <a:off x="5693884" y="5300030"/>
            <a:ext cx="400279" cy="3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CB01D8B9-63A5-4A4A-BA17-103E68B0554F}"/>
              </a:ext>
            </a:extLst>
          </p:cNvPr>
          <p:cNvCxnSpPr>
            <a:cxnSpLocks/>
          </p:cNvCxnSpPr>
          <p:nvPr/>
        </p:nvCxnSpPr>
        <p:spPr>
          <a:xfrm>
            <a:off x="7484126" y="5294522"/>
            <a:ext cx="455362" cy="146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55B564E9-4318-4FC0-AEF7-392A43C7BD87}"/>
              </a:ext>
            </a:extLst>
          </p:cNvPr>
          <p:cNvCxnSpPr>
            <a:cxnSpLocks/>
          </p:cNvCxnSpPr>
          <p:nvPr/>
        </p:nvCxnSpPr>
        <p:spPr>
          <a:xfrm flipV="1">
            <a:off x="3857739" y="3757669"/>
            <a:ext cx="418640" cy="6371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7B25CE4A-856B-42B4-B00A-C99699AAFC85}"/>
              </a:ext>
            </a:extLst>
          </p:cNvPr>
          <p:cNvCxnSpPr>
            <a:cxnSpLocks/>
          </p:cNvCxnSpPr>
          <p:nvPr/>
        </p:nvCxnSpPr>
        <p:spPr>
          <a:xfrm>
            <a:off x="3857739" y="4339728"/>
            <a:ext cx="455364" cy="6665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58969142-3524-40BC-9C43-DF7CEA4B0AC3}"/>
              </a:ext>
            </a:extLst>
          </p:cNvPr>
          <p:cNvCxnSpPr>
            <a:cxnSpLocks/>
          </p:cNvCxnSpPr>
          <p:nvPr/>
        </p:nvCxnSpPr>
        <p:spPr>
          <a:xfrm flipV="1">
            <a:off x="9292727" y="6163017"/>
            <a:ext cx="437002" cy="3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5074DE1A-6D7E-4A97-9405-7D889A163F94}"/>
              </a:ext>
            </a:extLst>
          </p:cNvPr>
          <p:cNvCxnSpPr>
            <a:cxnSpLocks/>
          </p:cNvCxnSpPr>
          <p:nvPr/>
        </p:nvCxnSpPr>
        <p:spPr>
          <a:xfrm flipV="1">
            <a:off x="7520847" y="4684921"/>
            <a:ext cx="418640" cy="6371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D9342C83-D4E2-46F9-B299-5A1F24116894}"/>
              </a:ext>
            </a:extLst>
          </p:cNvPr>
          <p:cNvCxnSpPr>
            <a:cxnSpLocks/>
          </p:cNvCxnSpPr>
          <p:nvPr/>
        </p:nvCxnSpPr>
        <p:spPr>
          <a:xfrm>
            <a:off x="7520847" y="5266980"/>
            <a:ext cx="455364" cy="6665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6F672EE7-0AF0-4C73-92C4-516813CCC3E8}"/>
              </a:ext>
            </a:extLst>
          </p:cNvPr>
          <p:cNvSpPr txBox="1"/>
          <p:nvPr/>
        </p:nvSpPr>
        <p:spPr>
          <a:xfrm>
            <a:off x="721605" y="6110687"/>
            <a:ext cx="720503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i="1" dirty="0">
                <a:solidFill>
                  <a:srgbClr val="C00000"/>
                </a:solidFill>
              </a:rPr>
              <a:t>A </a:t>
            </a:r>
            <a:r>
              <a:rPr lang="en-US" sz="1600" i="1" dirty="0">
                <a:solidFill>
                  <a:srgbClr val="C00000"/>
                </a:solidFill>
                <a:ea typeface="+mn-lt"/>
                <a:cs typeface="+mn-lt"/>
              </a:rPr>
              <a:t>Modality-based internal review led by Clinical Operations managers</a:t>
            </a:r>
            <a:r>
              <a:rPr lang="en-US" dirty="0">
                <a:ea typeface="+mn-lt"/>
                <a:cs typeface="+mn-lt"/>
              </a:rPr>
              <a:t> </a:t>
            </a:r>
            <a:endParaRPr lang="en-US" dirty="0">
              <a:cs typeface="Calibri"/>
            </a:endParaRPr>
          </a:p>
        </p:txBody>
      </p:sp>
      <p:sp>
        <p:nvSpPr>
          <p:cNvPr id="22" name="Rectangle 21">
            <a:extLst>
              <a:ext uri="{FF2B5EF4-FFF2-40B4-BE49-F238E27FC236}">
                <a16:creationId xmlns:a16="http://schemas.microsoft.com/office/drawing/2014/main" id="{473D04CA-D5DA-47ED-A848-82B37A9ACAB5}"/>
              </a:ext>
            </a:extLst>
          </p:cNvPr>
          <p:cNvSpPr/>
          <p:nvPr/>
        </p:nvSpPr>
        <p:spPr>
          <a:xfrm>
            <a:off x="9687499" y="5808642"/>
            <a:ext cx="1496457" cy="716097"/>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0392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FE0D972-807D-416F-BBBE-35138E4D751D}"/>
              </a:ext>
            </a:extLst>
          </p:cNvPr>
          <p:cNvSpPr txBox="1">
            <a:spLocks/>
          </p:cNvSpPr>
          <p:nvPr/>
        </p:nvSpPr>
        <p:spPr bwMode="auto">
          <a:xfrm>
            <a:off x="983306" y="931134"/>
            <a:ext cx="9824445" cy="437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Courier New" pitchFamily="49" charset="0"/>
              <a:buNone/>
              <a:defRPr sz="20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itchFamily="34" charset="0"/>
              <a:buNone/>
              <a:defRPr sz="18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Courier New" pitchFamily="49" charset="0"/>
              <a:buNone/>
              <a:defRPr sz="18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indent="-285750" algn="l"/>
            <a:r>
              <a:rPr lang="en-US" sz="2000" b="1">
                <a:solidFill>
                  <a:srgbClr val="C00000"/>
                </a:solidFill>
              </a:rPr>
              <a:t>Clean-up by Central Radiology</a:t>
            </a:r>
            <a:endParaRPr lang="en-US" sz="2000">
              <a:solidFill>
                <a:srgbClr val="C00000"/>
              </a:solidFill>
              <a:cs typeface="Calibri"/>
            </a:endParaRPr>
          </a:p>
          <a:p>
            <a:pPr algn="l"/>
            <a:endParaRPr lang="en-US" sz="2000" b="1">
              <a:solidFill>
                <a:srgbClr val="C00000"/>
              </a:solidFill>
              <a:cs typeface="Calibri"/>
            </a:endParaRPr>
          </a:p>
          <a:p>
            <a:pPr algn="l">
              <a:buFont typeface="Courier New" pitchFamily="49" charset="0"/>
            </a:pPr>
            <a:endParaRPr lang="en-US" sz="2000" b="1">
              <a:solidFill>
                <a:srgbClr val="C00000"/>
              </a:solidFill>
            </a:endParaRPr>
          </a:p>
          <a:p>
            <a:pPr algn="l">
              <a:buFont typeface="Courier New" pitchFamily="49" charset="0"/>
            </a:pPr>
            <a:endParaRPr lang="en-US" sz="2000" b="1">
              <a:solidFill>
                <a:srgbClr val="C00000"/>
              </a:solidFill>
            </a:endParaRPr>
          </a:p>
          <a:p>
            <a:pPr algn="l">
              <a:buFont typeface="Courier New" pitchFamily="49" charset="0"/>
            </a:pPr>
            <a:endParaRPr lang="en-US" sz="2000" b="1">
              <a:solidFill>
                <a:srgbClr val="C00000"/>
              </a:solidFill>
            </a:endParaRPr>
          </a:p>
          <a:p>
            <a:pPr algn="l">
              <a:buFont typeface="Courier New" pitchFamily="49" charset="0"/>
            </a:pPr>
            <a:endParaRPr lang="en-US" sz="2000" b="1">
              <a:solidFill>
                <a:srgbClr val="C00000"/>
              </a:solidFill>
              <a:cs typeface="Calibri" panose="020F0502020204030204"/>
            </a:endParaRPr>
          </a:p>
          <a:p>
            <a:pPr algn="l">
              <a:buFont typeface="Courier New" pitchFamily="49" charset="0"/>
            </a:pPr>
            <a:endParaRPr lang="en-US" sz="2000" b="1">
              <a:solidFill>
                <a:srgbClr val="C00000"/>
              </a:solidFill>
            </a:endParaRPr>
          </a:p>
          <a:p>
            <a:pPr algn="l">
              <a:buFont typeface="Courier New" pitchFamily="49" charset="0"/>
            </a:pPr>
            <a:endParaRPr lang="en-US" sz="2000" b="1">
              <a:solidFill>
                <a:srgbClr val="C00000"/>
              </a:solidFill>
            </a:endParaRPr>
          </a:p>
          <a:p>
            <a:pPr algn="l">
              <a:buFont typeface="Courier New" pitchFamily="49" charset="0"/>
            </a:pPr>
            <a:endParaRPr lang="en-US" sz="2000" b="1">
              <a:solidFill>
                <a:srgbClr val="C00000"/>
              </a:solidFill>
            </a:endParaRPr>
          </a:p>
          <a:p>
            <a:pPr algn="l"/>
            <a:endParaRPr lang="en-US" sz="1800">
              <a:solidFill>
                <a:srgbClr val="000000"/>
              </a:solidFill>
              <a:ea typeface="+mn-lt"/>
              <a:cs typeface="+mn-lt"/>
            </a:endParaRPr>
          </a:p>
          <a:p>
            <a:pPr lvl="1"/>
            <a:endParaRPr lang="en-US">
              <a:solidFill>
                <a:schemeClr val="tx1"/>
              </a:solidFill>
              <a:highlight>
                <a:srgbClr val="FFFF00"/>
              </a:highlight>
              <a:cs typeface="Calibri"/>
            </a:endParaRPr>
          </a:p>
        </p:txBody>
      </p:sp>
      <p:sp>
        <p:nvSpPr>
          <p:cNvPr id="6" name="Title 3">
            <a:extLst>
              <a:ext uri="{FF2B5EF4-FFF2-40B4-BE49-F238E27FC236}">
                <a16:creationId xmlns:a16="http://schemas.microsoft.com/office/drawing/2014/main" id="{80A75276-B927-4DCE-869C-921FE40460ED}"/>
              </a:ext>
            </a:extLst>
          </p:cNvPr>
          <p:cNvSpPr txBox="1">
            <a:spLocks/>
          </p:cNvSpPr>
          <p:nvPr/>
        </p:nvSpPr>
        <p:spPr bwMode="auto">
          <a:xfrm>
            <a:off x="391062" y="171833"/>
            <a:ext cx="9283832"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endParaRPr lang="en-US" i="1">
              <a:latin typeface="+mn-lt"/>
            </a:endParaRPr>
          </a:p>
        </p:txBody>
      </p:sp>
      <p:sp>
        <p:nvSpPr>
          <p:cNvPr id="7" name="Title 1">
            <a:extLst>
              <a:ext uri="{FF2B5EF4-FFF2-40B4-BE49-F238E27FC236}">
                <a16:creationId xmlns:a16="http://schemas.microsoft.com/office/drawing/2014/main" id="{C9190E32-0E23-4360-A072-0125AF335AA9}"/>
              </a:ext>
            </a:extLst>
          </p:cNvPr>
          <p:cNvSpPr>
            <a:spLocks noGrp="1"/>
          </p:cNvSpPr>
          <p:nvPr/>
        </p:nvSpPr>
        <p:spPr bwMode="auto">
          <a:xfrm>
            <a:off x="890546" y="182564"/>
            <a:ext cx="10691854"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r>
              <a:rPr lang="en-US">
                <a:latin typeface="Calibri Light"/>
                <a:cs typeface="Calibri Light"/>
              </a:rPr>
              <a:t> Clean Up – Current Status</a:t>
            </a:r>
            <a:endParaRPr lang="en-US" err="1"/>
          </a:p>
        </p:txBody>
      </p:sp>
      <p:pic>
        <p:nvPicPr>
          <p:cNvPr id="8" name="Picture 7" descr="A picture containing text, clipart&#10;&#10;Description automatically generated">
            <a:extLst>
              <a:ext uri="{FF2B5EF4-FFF2-40B4-BE49-F238E27FC236}">
                <a16:creationId xmlns:a16="http://schemas.microsoft.com/office/drawing/2014/main" id="{2F2B5B66-6705-4AC7-9B4B-5DB5CA4160D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383" y="148175"/>
            <a:ext cx="724072" cy="724072"/>
          </a:xfrm>
          <a:prstGeom prst="rect">
            <a:avLst/>
          </a:prstGeom>
        </p:spPr>
      </p:pic>
      <p:sp>
        <p:nvSpPr>
          <p:cNvPr id="10" name="TextBox 9">
            <a:extLst>
              <a:ext uri="{FF2B5EF4-FFF2-40B4-BE49-F238E27FC236}">
                <a16:creationId xmlns:a16="http://schemas.microsoft.com/office/drawing/2014/main" id="{95387F89-64ED-4D6C-9F2F-36471E68E18D}"/>
              </a:ext>
            </a:extLst>
          </p:cNvPr>
          <p:cNvSpPr txBox="1"/>
          <p:nvPr/>
        </p:nvSpPr>
        <p:spPr>
          <a:xfrm>
            <a:off x="7524520" y="3806326"/>
            <a:ext cx="4588524" cy="2677656"/>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cs typeface="Calibri"/>
              </a:rPr>
              <a:t>*</a:t>
            </a:r>
            <a:r>
              <a:rPr lang="en-US" sz="1400" i="1" u="sng">
                <a:cs typeface="Calibri"/>
              </a:rPr>
              <a:t>Baseline </a:t>
            </a:r>
            <a:r>
              <a:rPr lang="en-US" sz="1400" i="1" u="sng">
                <a:ea typeface="+mn-lt"/>
                <a:cs typeface="+mn-lt"/>
              </a:rPr>
              <a:t>– Unscheduled Radiology Orders</a:t>
            </a:r>
            <a:endParaRPr lang="en-US" i="1" u="sng">
              <a:ea typeface="+mn-lt"/>
              <a:cs typeface="+mn-lt"/>
            </a:endParaRPr>
          </a:p>
          <a:p>
            <a:r>
              <a:rPr lang="en-US" sz="1400">
                <a:ea typeface="+mn-lt"/>
                <a:cs typeface="+mn-lt"/>
              </a:rPr>
              <a:t>Orders placed on or before 5/6/2021</a:t>
            </a:r>
          </a:p>
          <a:p>
            <a:r>
              <a:rPr lang="en-US" sz="1400">
                <a:ea typeface="+mn-lt"/>
                <a:cs typeface="+mn-lt"/>
              </a:rPr>
              <a:t>Order has an imaging order type</a:t>
            </a:r>
          </a:p>
          <a:p>
            <a:r>
              <a:rPr lang="en-US" sz="1400">
                <a:ea typeface="+mn-lt"/>
                <a:cs typeface="+mn-lt"/>
              </a:rPr>
              <a:t>Orders are not expired</a:t>
            </a:r>
            <a:endParaRPr lang="en-US">
              <a:ea typeface="+mn-lt"/>
              <a:cs typeface="+mn-lt"/>
            </a:endParaRPr>
          </a:p>
          <a:p>
            <a:r>
              <a:rPr lang="en-US" sz="1400">
                <a:ea typeface="+mn-lt"/>
                <a:cs typeface="+mn-lt"/>
              </a:rPr>
              <a:t>Filtered on outpatient</a:t>
            </a:r>
            <a:endParaRPr lang="en-US">
              <a:ea typeface="+mn-lt"/>
              <a:cs typeface="+mn-lt"/>
            </a:endParaRPr>
          </a:p>
          <a:p>
            <a:r>
              <a:rPr lang="en-US" sz="1400">
                <a:ea typeface="+mn-lt"/>
                <a:cs typeface="+mn-lt"/>
              </a:rPr>
              <a:t>Included X-rays, vascular Ultrasounds, IR orders</a:t>
            </a:r>
          </a:p>
          <a:p>
            <a:endParaRPr lang="en-US" sz="1400">
              <a:cs typeface="Calibri"/>
            </a:endParaRPr>
          </a:p>
          <a:p>
            <a:r>
              <a:rPr lang="en-US" sz="1400">
                <a:cs typeface="Calibri"/>
              </a:rPr>
              <a:t>*</a:t>
            </a:r>
            <a:r>
              <a:rPr lang="en-US" sz="1400" i="1" u="sng">
                <a:cs typeface="Calibri"/>
              </a:rPr>
              <a:t>Central radiology clean-Up efforts</a:t>
            </a:r>
            <a:endParaRPr lang="en-US" i="1" u="sng">
              <a:cs typeface="Calibri"/>
            </a:endParaRPr>
          </a:p>
          <a:p>
            <a:r>
              <a:rPr lang="en-US" sz="1400">
                <a:cs typeface="Calibri"/>
              </a:rPr>
              <a:t>Started the cleanup process in late May-Early June</a:t>
            </a:r>
            <a:endParaRPr lang="en-US">
              <a:cs typeface="Calibri"/>
            </a:endParaRPr>
          </a:p>
          <a:p>
            <a:r>
              <a:rPr lang="en-US" sz="1400">
                <a:cs typeface="Calibri"/>
              </a:rPr>
              <a:t>As of July 26th,</a:t>
            </a:r>
          </a:p>
          <a:p>
            <a:r>
              <a:rPr lang="en-US" sz="1400">
                <a:cs typeface="Calibri"/>
              </a:rPr>
              <a:t> 50% goal achieved for 25 Operational Cohorts</a:t>
            </a:r>
          </a:p>
          <a:p>
            <a:r>
              <a:rPr lang="en-US" sz="1400">
                <a:cs typeface="Calibri"/>
              </a:rPr>
              <a:t>100% goal achieved for 5 Operational Cohorts</a:t>
            </a:r>
          </a:p>
        </p:txBody>
      </p:sp>
      <p:pic>
        <p:nvPicPr>
          <p:cNvPr id="2" name="Picture 2" descr="A picture containing table&#10;&#10;Description automatically generated">
            <a:extLst>
              <a:ext uri="{FF2B5EF4-FFF2-40B4-BE49-F238E27FC236}">
                <a16:creationId xmlns:a16="http://schemas.microsoft.com/office/drawing/2014/main" id="{BCEF9B43-D573-481F-876B-2D4ED632AB46}"/>
              </a:ext>
            </a:extLst>
          </p:cNvPr>
          <p:cNvPicPr>
            <a:picLocks noChangeAspect="1"/>
          </p:cNvPicPr>
          <p:nvPr/>
        </p:nvPicPr>
        <p:blipFill>
          <a:blip r:embed="rId3"/>
          <a:stretch>
            <a:fillRect/>
          </a:stretch>
        </p:blipFill>
        <p:spPr>
          <a:xfrm>
            <a:off x="648159" y="3780883"/>
            <a:ext cx="6103344" cy="2729823"/>
          </a:xfrm>
          <a:prstGeom prst="rect">
            <a:avLst/>
          </a:prstGeom>
        </p:spPr>
      </p:pic>
      <p:sp>
        <p:nvSpPr>
          <p:cNvPr id="4" name="TextBox 3">
            <a:extLst>
              <a:ext uri="{FF2B5EF4-FFF2-40B4-BE49-F238E27FC236}">
                <a16:creationId xmlns:a16="http://schemas.microsoft.com/office/drawing/2014/main" id="{21AFE449-7728-473F-9991-BA0212F33A80}"/>
              </a:ext>
            </a:extLst>
          </p:cNvPr>
          <p:cNvSpPr txBox="1"/>
          <p:nvPr/>
        </p:nvSpPr>
        <p:spPr>
          <a:xfrm>
            <a:off x="6367749" y="2447580"/>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cs typeface="Calibri"/>
            </a:endParaRPr>
          </a:p>
        </p:txBody>
      </p:sp>
      <p:pic>
        <p:nvPicPr>
          <p:cNvPr id="9" name="Picture 10" descr="Timeline&#10;&#10;Description automatically generated">
            <a:extLst>
              <a:ext uri="{FF2B5EF4-FFF2-40B4-BE49-F238E27FC236}">
                <a16:creationId xmlns:a16="http://schemas.microsoft.com/office/drawing/2014/main" id="{3CDCAC03-D8A9-445C-BD1D-4BDFFACBE409}"/>
              </a:ext>
            </a:extLst>
          </p:cNvPr>
          <p:cNvPicPr>
            <a:picLocks noChangeAspect="1"/>
          </p:cNvPicPr>
          <p:nvPr/>
        </p:nvPicPr>
        <p:blipFill>
          <a:blip r:embed="rId4"/>
          <a:stretch>
            <a:fillRect/>
          </a:stretch>
        </p:blipFill>
        <p:spPr>
          <a:xfrm>
            <a:off x="648159" y="1436371"/>
            <a:ext cx="10941585" cy="2222560"/>
          </a:xfrm>
          <a:prstGeom prst="rect">
            <a:avLst/>
          </a:prstGeom>
        </p:spPr>
      </p:pic>
    </p:spTree>
    <p:extLst>
      <p:ext uri="{BB962C8B-B14F-4D97-AF65-F5344CB8AC3E}">
        <p14:creationId xmlns:p14="http://schemas.microsoft.com/office/powerpoint/2010/main" val="4260480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FE0D972-807D-416F-BBBE-35138E4D751D}"/>
              </a:ext>
            </a:extLst>
          </p:cNvPr>
          <p:cNvSpPr txBox="1">
            <a:spLocks/>
          </p:cNvSpPr>
          <p:nvPr/>
        </p:nvSpPr>
        <p:spPr bwMode="auto">
          <a:xfrm>
            <a:off x="1185282" y="1004580"/>
            <a:ext cx="9824445" cy="2526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Courier New" pitchFamily="49" charset="0"/>
              <a:buNone/>
              <a:defRPr sz="20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itchFamily="34" charset="0"/>
              <a:buNone/>
              <a:defRPr sz="18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Courier New" pitchFamily="49" charset="0"/>
              <a:buNone/>
              <a:defRPr sz="18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indent="-285750" algn="l"/>
            <a:r>
              <a:rPr lang="en-US" sz="2000" b="1">
                <a:solidFill>
                  <a:srgbClr val="C00000"/>
                </a:solidFill>
              </a:rPr>
              <a:t>Clean-up</a:t>
            </a:r>
            <a:r>
              <a:rPr lang="en-US" sz="2000" b="1">
                <a:solidFill>
                  <a:srgbClr val="C00000"/>
                </a:solidFill>
                <a:ea typeface="+mn-lt"/>
                <a:cs typeface="+mn-lt"/>
              </a:rPr>
              <a:t> by Ordering Providers</a:t>
            </a:r>
            <a:endParaRPr lang="en-US" sz="2000">
              <a:solidFill>
                <a:srgbClr val="C00000"/>
              </a:solidFill>
              <a:cs typeface="Calibri" panose="020F0502020204030204"/>
            </a:endParaRPr>
          </a:p>
          <a:p>
            <a:pPr marL="742950" lvl="1" indent="-285750" algn="l">
              <a:buFont typeface="Wingdings" pitchFamily="49" charset="0"/>
              <a:buChar char="§"/>
            </a:pPr>
            <a:r>
              <a:rPr lang="en-US" sz="1600">
                <a:solidFill>
                  <a:schemeClr val="tx1"/>
                </a:solidFill>
                <a:cs typeface="Calibri"/>
              </a:rPr>
              <a:t>Orders requiring clinical review will be handed off to the practices for ordering providers’ input</a:t>
            </a:r>
          </a:p>
          <a:p>
            <a:pPr marL="1200150" lvl="3" indent="-285750" algn="l">
              <a:buFont typeface="Courier New" pitchFamily="49" charset="0"/>
              <a:buChar char="o"/>
            </a:pPr>
            <a:r>
              <a:rPr lang="en-US" sz="1600">
                <a:solidFill>
                  <a:schemeClr val="tx1"/>
                </a:solidFill>
                <a:cs typeface="Calibri"/>
              </a:rPr>
              <a:t>Ordering providers will mark the order as: Discontinue, Schedule ASAP, Schedule Later</a:t>
            </a:r>
          </a:p>
          <a:p>
            <a:pPr marL="1200150" lvl="3" indent="-285750" algn="l">
              <a:buChar char="o"/>
            </a:pPr>
            <a:r>
              <a:rPr lang="en-US" sz="1600">
                <a:solidFill>
                  <a:schemeClr val="tx1"/>
                </a:solidFill>
                <a:ea typeface="+mn-lt"/>
                <a:cs typeface="+mn-lt"/>
              </a:rPr>
              <a:t>Central Radiology will take the final steps based on the order status: Cancel, Schedule or Defer</a:t>
            </a:r>
          </a:p>
          <a:p>
            <a:pPr marL="742950" lvl="1" indent="-285750" algn="l">
              <a:buFont typeface="Wingdings,Sans-Serif" pitchFamily="49" charset="0"/>
              <a:buChar char="§"/>
            </a:pPr>
            <a:r>
              <a:rPr lang="en-US" sz="1600">
                <a:solidFill>
                  <a:schemeClr val="tx1">
                    <a:lumMod val="95000"/>
                    <a:lumOff val="5000"/>
                  </a:schemeClr>
                </a:solidFill>
                <a:cs typeface="Calibri"/>
              </a:rPr>
              <a:t>Hand-off of remaining unscheduled radiology orders will happen on July 30th</a:t>
            </a:r>
            <a:endParaRPr lang="en-US" sz="1600">
              <a:solidFill>
                <a:schemeClr val="tx1">
                  <a:lumMod val="95000"/>
                  <a:lumOff val="5000"/>
                </a:schemeClr>
              </a:solidFill>
              <a:ea typeface="+mn-lt"/>
              <a:cs typeface="+mn-lt"/>
            </a:endParaRPr>
          </a:p>
          <a:p>
            <a:pPr marL="742950" lvl="1" indent="-285750" algn="l">
              <a:buFont typeface="Wingdings,Sans-Serif" pitchFamily="49" charset="0"/>
              <a:buChar char="§"/>
            </a:pPr>
            <a:r>
              <a:rPr lang="en-US" sz="1600">
                <a:solidFill>
                  <a:schemeClr val="tx1"/>
                </a:solidFill>
                <a:ea typeface="+mn-lt"/>
                <a:cs typeface="+mn-lt"/>
              </a:rPr>
              <a:t>After the hand-off, practices will be expected to complete the clean-up process and achieve MGB goal</a:t>
            </a:r>
          </a:p>
          <a:p>
            <a:pPr marL="1200150" lvl="2" indent="-285750" algn="l">
              <a:buFont typeface="Courier New" pitchFamily="49" charset="0"/>
              <a:buChar char="o"/>
            </a:pPr>
            <a:r>
              <a:rPr lang="en-US" sz="1600">
                <a:solidFill>
                  <a:schemeClr val="tx1"/>
                </a:solidFill>
                <a:ea typeface="+mn-lt"/>
                <a:cs typeface="+mn-lt"/>
              </a:rPr>
              <a:t>50% reduction by August 31st</a:t>
            </a:r>
          </a:p>
          <a:p>
            <a:pPr marL="1200150" lvl="2" indent="-285750" algn="l">
              <a:buFont typeface="Courier New" pitchFamily="49" charset="0"/>
              <a:buChar char="o"/>
            </a:pPr>
            <a:r>
              <a:rPr lang="en-US" sz="1600">
                <a:solidFill>
                  <a:schemeClr val="tx1"/>
                </a:solidFill>
                <a:cs typeface="Calibri"/>
              </a:rPr>
              <a:t>100% reduction by November 30th</a:t>
            </a:r>
          </a:p>
          <a:p>
            <a:pPr marL="742950" lvl="2" algn="l">
              <a:buFont typeface="Courier New" pitchFamily="49" charset="0"/>
              <a:buChar char="o"/>
            </a:pPr>
            <a:endParaRPr lang="en-US" sz="1600">
              <a:solidFill>
                <a:schemeClr val="tx1"/>
              </a:solidFill>
              <a:cs typeface="Calibri"/>
            </a:endParaRPr>
          </a:p>
          <a:p>
            <a:pPr algn="l"/>
            <a:endParaRPr lang="en-US" sz="1800">
              <a:solidFill>
                <a:schemeClr val="tx1"/>
              </a:solidFill>
              <a:cs typeface="Calibri" panose="020F0502020204030204"/>
            </a:endParaRPr>
          </a:p>
          <a:p>
            <a:pPr lvl="1"/>
            <a:endParaRPr lang="en-US">
              <a:solidFill>
                <a:schemeClr val="tx1"/>
              </a:solidFill>
              <a:highlight>
                <a:srgbClr val="FFFF00"/>
              </a:highlight>
              <a:cs typeface="Calibri" panose="020F0502020204030204"/>
            </a:endParaRPr>
          </a:p>
        </p:txBody>
      </p:sp>
      <p:sp>
        <p:nvSpPr>
          <p:cNvPr id="6" name="Title 3">
            <a:extLst>
              <a:ext uri="{FF2B5EF4-FFF2-40B4-BE49-F238E27FC236}">
                <a16:creationId xmlns:a16="http://schemas.microsoft.com/office/drawing/2014/main" id="{80A75276-B927-4DCE-869C-921FE40460ED}"/>
              </a:ext>
            </a:extLst>
          </p:cNvPr>
          <p:cNvSpPr txBox="1">
            <a:spLocks/>
          </p:cNvSpPr>
          <p:nvPr/>
        </p:nvSpPr>
        <p:spPr bwMode="auto">
          <a:xfrm>
            <a:off x="391062" y="171833"/>
            <a:ext cx="9283832"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endParaRPr lang="en-US" i="1">
              <a:latin typeface="+mn-lt"/>
            </a:endParaRPr>
          </a:p>
        </p:txBody>
      </p:sp>
      <p:sp>
        <p:nvSpPr>
          <p:cNvPr id="7" name="Title 1">
            <a:extLst>
              <a:ext uri="{FF2B5EF4-FFF2-40B4-BE49-F238E27FC236}">
                <a16:creationId xmlns:a16="http://schemas.microsoft.com/office/drawing/2014/main" id="{C9190E32-0E23-4360-A072-0125AF335AA9}"/>
              </a:ext>
            </a:extLst>
          </p:cNvPr>
          <p:cNvSpPr>
            <a:spLocks noGrp="1"/>
          </p:cNvSpPr>
          <p:nvPr/>
        </p:nvSpPr>
        <p:spPr bwMode="auto">
          <a:xfrm>
            <a:off x="890546" y="182564"/>
            <a:ext cx="10691854"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r>
              <a:rPr lang="en-US">
                <a:latin typeface="Calibri Light"/>
                <a:cs typeface="Calibri Light"/>
              </a:rPr>
              <a:t>Clean Up</a:t>
            </a:r>
            <a:endParaRPr lang="en-US"/>
          </a:p>
        </p:txBody>
      </p:sp>
      <p:pic>
        <p:nvPicPr>
          <p:cNvPr id="8" name="Picture 7" descr="A picture containing text, clipart&#10;&#10;Description automatically generated">
            <a:extLst>
              <a:ext uri="{FF2B5EF4-FFF2-40B4-BE49-F238E27FC236}">
                <a16:creationId xmlns:a16="http://schemas.microsoft.com/office/drawing/2014/main" id="{2F2B5B66-6705-4AC7-9B4B-5DB5CA4160D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383" y="148175"/>
            <a:ext cx="724072" cy="724072"/>
          </a:xfrm>
          <a:prstGeom prst="rect">
            <a:avLst/>
          </a:prstGeom>
        </p:spPr>
      </p:pic>
      <p:sp>
        <p:nvSpPr>
          <p:cNvPr id="2" name="Flowchart: Alternate Process 1">
            <a:extLst>
              <a:ext uri="{FF2B5EF4-FFF2-40B4-BE49-F238E27FC236}">
                <a16:creationId xmlns:a16="http://schemas.microsoft.com/office/drawing/2014/main" id="{90364623-DD4D-4237-A9B6-0E0F8EC79345}"/>
              </a:ext>
            </a:extLst>
          </p:cNvPr>
          <p:cNvSpPr/>
          <p:nvPr/>
        </p:nvSpPr>
        <p:spPr>
          <a:xfrm>
            <a:off x="1149425" y="4472241"/>
            <a:ext cx="1423011" cy="59674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Hand Off</a:t>
            </a:r>
            <a:endParaRPr lang="en-US"/>
          </a:p>
        </p:txBody>
      </p:sp>
      <p:sp>
        <p:nvSpPr>
          <p:cNvPr id="3" name="Flowchart: Alternate Process 2">
            <a:extLst>
              <a:ext uri="{FF2B5EF4-FFF2-40B4-BE49-F238E27FC236}">
                <a16:creationId xmlns:a16="http://schemas.microsoft.com/office/drawing/2014/main" id="{182CE8BC-0B0B-43AF-A0A7-F8B94296D6D1}"/>
              </a:ext>
            </a:extLst>
          </p:cNvPr>
          <p:cNvSpPr/>
          <p:nvPr/>
        </p:nvSpPr>
        <p:spPr>
          <a:xfrm>
            <a:off x="2985570" y="4472241"/>
            <a:ext cx="1423011" cy="59674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Ordering Provider</a:t>
            </a:r>
            <a:endParaRPr lang="en-US" err="1"/>
          </a:p>
        </p:txBody>
      </p:sp>
      <p:sp>
        <p:nvSpPr>
          <p:cNvPr id="4" name="Flowchart: Alternate Process 3">
            <a:extLst>
              <a:ext uri="{FF2B5EF4-FFF2-40B4-BE49-F238E27FC236}">
                <a16:creationId xmlns:a16="http://schemas.microsoft.com/office/drawing/2014/main" id="{C56217A6-3ACF-4C59-A92B-DD6551226FE4}"/>
              </a:ext>
            </a:extLst>
          </p:cNvPr>
          <p:cNvSpPr/>
          <p:nvPr/>
        </p:nvSpPr>
        <p:spPr>
          <a:xfrm>
            <a:off x="4885980" y="3563350"/>
            <a:ext cx="1423011" cy="59674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Discontinue</a:t>
            </a:r>
            <a:endParaRPr lang="en-US"/>
          </a:p>
        </p:txBody>
      </p:sp>
      <p:sp>
        <p:nvSpPr>
          <p:cNvPr id="13" name="Flowchart: Alternate Process 12">
            <a:extLst>
              <a:ext uri="{FF2B5EF4-FFF2-40B4-BE49-F238E27FC236}">
                <a16:creationId xmlns:a16="http://schemas.microsoft.com/office/drawing/2014/main" id="{4886B6C4-119D-45C9-9A47-6D28238E503A}"/>
              </a:ext>
            </a:extLst>
          </p:cNvPr>
          <p:cNvSpPr/>
          <p:nvPr/>
        </p:nvSpPr>
        <p:spPr>
          <a:xfrm>
            <a:off x="4858437" y="4472241"/>
            <a:ext cx="1423011" cy="59674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Schedule ASAP</a:t>
            </a:r>
            <a:endParaRPr lang="en-US"/>
          </a:p>
        </p:txBody>
      </p:sp>
      <p:sp>
        <p:nvSpPr>
          <p:cNvPr id="15" name="Flowchart: Alternate Process 14">
            <a:extLst>
              <a:ext uri="{FF2B5EF4-FFF2-40B4-BE49-F238E27FC236}">
                <a16:creationId xmlns:a16="http://schemas.microsoft.com/office/drawing/2014/main" id="{74A4E9FC-BF33-42FF-BB23-3C9F937C2194}"/>
              </a:ext>
            </a:extLst>
          </p:cNvPr>
          <p:cNvSpPr/>
          <p:nvPr/>
        </p:nvSpPr>
        <p:spPr>
          <a:xfrm>
            <a:off x="4885980" y="5381133"/>
            <a:ext cx="1423011" cy="59674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Schedule Later</a:t>
            </a:r>
            <a:endParaRPr lang="en-US"/>
          </a:p>
        </p:txBody>
      </p:sp>
      <p:sp>
        <p:nvSpPr>
          <p:cNvPr id="16" name="Flowchart: Alternate Process 15">
            <a:extLst>
              <a:ext uri="{FF2B5EF4-FFF2-40B4-BE49-F238E27FC236}">
                <a16:creationId xmlns:a16="http://schemas.microsoft.com/office/drawing/2014/main" id="{57A161D6-BA6F-4938-9538-EE787CAC4DFB}"/>
              </a:ext>
            </a:extLst>
          </p:cNvPr>
          <p:cNvSpPr/>
          <p:nvPr/>
        </p:nvSpPr>
        <p:spPr>
          <a:xfrm>
            <a:off x="6749667" y="4481421"/>
            <a:ext cx="1423011" cy="59674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Scheduler</a:t>
            </a:r>
            <a:endParaRPr lang="en-US"/>
          </a:p>
        </p:txBody>
      </p:sp>
      <p:sp>
        <p:nvSpPr>
          <p:cNvPr id="17" name="Flowchart: Alternate Process 16">
            <a:extLst>
              <a:ext uri="{FF2B5EF4-FFF2-40B4-BE49-F238E27FC236}">
                <a16:creationId xmlns:a16="http://schemas.microsoft.com/office/drawing/2014/main" id="{E7BC8339-54F9-4FF9-A678-A75BA4E8211F}"/>
              </a:ext>
            </a:extLst>
          </p:cNvPr>
          <p:cNvSpPr/>
          <p:nvPr/>
        </p:nvSpPr>
        <p:spPr>
          <a:xfrm>
            <a:off x="8659259" y="3535807"/>
            <a:ext cx="1423011" cy="59674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Cancel</a:t>
            </a:r>
            <a:endParaRPr lang="en-US"/>
          </a:p>
        </p:txBody>
      </p:sp>
      <p:sp>
        <p:nvSpPr>
          <p:cNvPr id="18" name="Flowchart: Alternate Process 17">
            <a:extLst>
              <a:ext uri="{FF2B5EF4-FFF2-40B4-BE49-F238E27FC236}">
                <a16:creationId xmlns:a16="http://schemas.microsoft.com/office/drawing/2014/main" id="{9FB7C722-DE38-4A93-AB87-DE6A84262ECE}"/>
              </a:ext>
            </a:extLst>
          </p:cNvPr>
          <p:cNvSpPr/>
          <p:nvPr/>
        </p:nvSpPr>
        <p:spPr>
          <a:xfrm>
            <a:off x="8659257" y="4472239"/>
            <a:ext cx="1423011" cy="59674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Schedule</a:t>
            </a:r>
            <a:endParaRPr lang="en-US"/>
          </a:p>
        </p:txBody>
      </p:sp>
      <p:sp>
        <p:nvSpPr>
          <p:cNvPr id="19" name="Flowchart: Alternate Process 18">
            <a:extLst>
              <a:ext uri="{FF2B5EF4-FFF2-40B4-BE49-F238E27FC236}">
                <a16:creationId xmlns:a16="http://schemas.microsoft.com/office/drawing/2014/main" id="{3988DBF8-2960-4B01-95AB-BAEB5780965E}"/>
              </a:ext>
            </a:extLst>
          </p:cNvPr>
          <p:cNvSpPr/>
          <p:nvPr/>
        </p:nvSpPr>
        <p:spPr>
          <a:xfrm>
            <a:off x="8659257" y="5381133"/>
            <a:ext cx="1423011" cy="59674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Defer</a:t>
            </a:r>
            <a:endParaRPr lang="en-US"/>
          </a:p>
        </p:txBody>
      </p:sp>
      <p:cxnSp>
        <p:nvCxnSpPr>
          <p:cNvPr id="24" name="Straight Arrow Connector 23">
            <a:extLst>
              <a:ext uri="{FF2B5EF4-FFF2-40B4-BE49-F238E27FC236}">
                <a16:creationId xmlns:a16="http://schemas.microsoft.com/office/drawing/2014/main" id="{DA2BDC86-A9C4-4D99-9D32-08DC2EF8EB07}"/>
              </a:ext>
            </a:extLst>
          </p:cNvPr>
          <p:cNvCxnSpPr/>
          <p:nvPr/>
        </p:nvCxnSpPr>
        <p:spPr>
          <a:xfrm flipV="1">
            <a:off x="2572438" y="4767548"/>
            <a:ext cx="400279" cy="3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DF04C6FD-592F-46B0-A95C-ED6596B20868}"/>
              </a:ext>
            </a:extLst>
          </p:cNvPr>
          <p:cNvCxnSpPr/>
          <p:nvPr/>
        </p:nvCxnSpPr>
        <p:spPr>
          <a:xfrm flipV="1">
            <a:off x="4408583" y="4767548"/>
            <a:ext cx="400279" cy="3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45EADD59-C053-4A96-82BC-3C5A9318E588}"/>
              </a:ext>
            </a:extLst>
          </p:cNvPr>
          <p:cNvCxnSpPr/>
          <p:nvPr/>
        </p:nvCxnSpPr>
        <p:spPr>
          <a:xfrm flipV="1">
            <a:off x="8172679" y="4767548"/>
            <a:ext cx="400279" cy="3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42B17A93-D4CF-46E1-9AC9-58B86A66C937}"/>
              </a:ext>
            </a:extLst>
          </p:cNvPr>
          <p:cNvCxnSpPr>
            <a:cxnSpLocks/>
          </p:cNvCxnSpPr>
          <p:nvPr/>
        </p:nvCxnSpPr>
        <p:spPr>
          <a:xfrm flipV="1">
            <a:off x="4408582" y="4115718"/>
            <a:ext cx="482905" cy="6830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41EBF6FA-3B43-41F6-960A-9F6E84D9F0FB}"/>
              </a:ext>
            </a:extLst>
          </p:cNvPr>
          <p:cNvCxnSpPr>
            <a:cxnSpLocks/>
          </p:cNvCxnSpPr>
          <p:nvPr/>
        </p:nvCxnSpPr>
        <p:spPr>
          <a:xfrm>
            <a:off x="4408582" y="4752860"/>
            <a:ext cx="482906" cy="6573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FDE72FDC-CA6D-49E4-9D4F-04DB7DB2230D}"/>
              </a:ext>
            </a:extLst>
          </p:cNvPr>
          <p:cNvCxnSpPr>
            <a:cxnSpLocks/>
          </p:cNvCxnSpPr>
          <p:nvPr/>
        </p:nvCxnSpPr>
        <p:spPr>
          <a:xfrm flipV="1">
            <a:off x="6308992" y="4767547"/>
            <a:ext cx="400279" cy="3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519BB782-D6F2-42BE-B4AB-0A37BD5FF464}"/>
              </a:ext>
            </a:extLst>
          </p:cNvPr>
          <p:cNvCxnSpPr>
            <a:cxnSpLocks/>
          </p:cNvCxnSpPr>
          <p:nvPr/>
        </p:nvCxnSpPr>
        <p:spPr>
          <a:xfrm flipV="1">
            <a:off x="8172678" y="4097357"/>
            <a:ext cx="482905" cy="7105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A3D1DC1C-21A0-4DC5-858D-94C35CABA915}"/>
              </a:ext>
            </a:extLst>
          </p:cNvPr>
          <p:cNvCxnSpPr>
            <a:cxnSpLocks/>
          </p:cNvCxnSpPr>
          <p:nvPr/>
        </p:nvCxnSpPr>
        <p:spPr>
          <a:xfrm>
            <a:off x="8172678" y="4743679"/>
            <a:ext cx="482906" cy="6573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ACCFBB25-A419-4429-BE8E-34DC09A0C5F4}"/>
              </a:ext>
            </a:extLst>
          </p:cNvPr>
          <p:cNvCxnSpPr>
            <a:cxnSpLocks/>
          </p:cNvCxnSpPr>
          <p:nvPr/>
        </p:nvCxnSpPr>
        <p:spPr>
          <a:xfrm>
            <a:off x="6318171" y="4091846"/>
            <a:ext cx="391099" cy="6573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B1A08B2F-F2BA-4558-AC20-2E8732FDB43C}"/>
              </a:ext>
            </a:extLst>
          </p:cNvPr>
          <p:cNvCxnSpPr>
            <a:cxnSpLocks/>
          </p:cNvCxnSpPr>
          <p:nvPr/>
        </p:nvCxnSpPr>
        <p:spPr>
          <a:xfrm flipV="1">
            <a:off x="6318171" y="4795091"/>
            <a:ext cx="391099" cy="6095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4724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4267310-F4E2-492E-82D4-6FFD74FE7C71}"/>
              </a:ext>
            </a:extLst>
          </p:cNvPr>
          <p:cNvSpPr txBox="1"/>
          <p:nvPr/>
        </p:nvSpPr>
        <p:spPr>
          <a:xfrm>
            <a:off x="757287" y="1030576"/>
            <a:ext cx="10677426" cy="4985980"/>
          </a:xfrm>
          <a:prstGeom prst="rect">
            <a:avLst/>
          </a:prstGeom>
          <a:noFill/>
          <a:ln w="3175">
            <a:noFill/>
          </a:ln>
        </p:spPr>
        <p:txBody>
          <a:bodyPr wrap="square" lIns="91440" tIns="45720" rIns="91440" bIns="45720" rtlCol="0" anchor="t">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sz="100">
              <a:cs typeface="Calibri" panose="020F0502020204030204"/>
            </a:endParaRPr>
          </a:p>
          <a:p>
            <a:endParaRPr lang="en-US" sz="100">
              <a:cs typeface="Calibri" panose="020F0502020204030204"/>
            </a:endParaRPr>
          </a:p>
          <a:p>
            <a:endParaRPr lang="en-US" sz="100"/>
          </a:p>
          <a:p>
            <a:endParaRPr lang="en-US" sz="100"/>
          </a:p>
          <a:p>
            <a:endParaRPr lang="en-US" sz="100"/>
          </a:p>
          <a:p>
            <a:endParaRPr lang="en-US" sz="100"/>
          </a:p>
          <a:p>
            <a:endParaRPr lang="en-US" sz="100"/>
          </a:p>
          <a:p>
            <a:endParaRPr lang="en-US" sz="100"/>
          </a:p>
          <a:p>
            <a:endParaRPr lang="en-US" sz="100"/>
          </a:p>
          <a:p>
            <a:endParaRPr lang="en-US" sz="100"/>
          </a:p>
          <a:p>
            <a:endParaRPr lang="en-US" sz="100"/>
          </a:p>
          <a:p>
            <a:endParaRPr lang="en-US" sz="100"/>
          </a:p>
        </p:txBody>
      </p:sp>
      <p:sp>
        <p:nvSpPr>
          <p:cNvPr id="5" name="Content Placeholder 4">
            <a:extLst>
              <a:ext uri="{FF2B5EF4-FFF2-40B4-BE49-F238E27FC236}">
                <a16:creationId xmlns:a16="http://schemas.microsoft.com/office/drawing/2014/main" id="{FFE0D972-807D-416F-BBBE-35138E4D751D}"/>
              </a:ext>
            </a:extLst>
          </p:cNvPr>
          <p:cNvSpPr txBox="1">
            <a:spLocks/>
          </p:cNvSpPr>
          <p:nvPr/>
        </p:nvSpPr>
        <p:spPr bwMode="auto">
          <a:xfrm>
            <a:off x="822548" y="954886"/>
            <a:ext cx="4716579" cy="3163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Courier New" pitchFamily="49" charset="0"/>
              <a:buNone/>
              <a:defRPr sz="20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itchFamily="34" charset="0"/>
              <a:buNone/>
              <a:defRPr sz="18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Courier New" pitchFamily="49" charset="0"/>
              <a:buNone/>
              <a:defRPr sz="18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US" sz="1800">
              <a:solidFill>
                <a:schemeClr val="tx1"/>
              </a:solidFill>
              <a:ea typeface="+mn-lt"/>
              <a:cs typeface="+mn-lt"/>
            </a:endParaRPr>
          </a:p>
          <a:p>
            <a:pPr marL="285750" indent="-285750" algn="l">
              <a:buFont typeface="Wingdings" pitchFamily="34" charset="0"/>
              <a:buChar char="§"/>
            </a:pPr>
            <a:r>
              <a:rPr lang="en-US" sz="1600">
                <a:solidFill>
                  <a:schemeClr val="tx1"/>
                </a:solidFill>
                <a:ea typeface="+mn-lt"/>
                <a:cs typeface="+mn-lt"/>
              </a:rPr>
              <a:t>Completed </a:t>
            </a:r>
            <a:r>
              <a:rPr lang="en-US" sz="1600">
                <a:solidFill>
                  <a:schemeClr val="tx1"/>
                </a:solidFill>
              </a:rPr>
              <a:t>hand off pilot to test documentation process </a:t>
            </a:r>
            <a:endParaRPr lang="en-US" sz="1600" b="1" i="1">
              <a:solidFill>
                <a:schemeClr val="tx1"/>
              </a:solidFill>
              <a:cs typeface="Calibri"/>
            </a:endParaRPr>
          </a:p>
          <a:p>
            <a:pPr marL="285750" indent="-285750" algn="l">
              <a:buFont typeface="Wingdings" pitchFamily="34" charset="0"/>
              <a:buChar char="§"/>
            </a:pPr>
            <a:r>
              <a:rPr lang="en-US" sz="1600">
                <a:solidFill>
                  <a:schemeClr val="tx1"/>
                </a:solidFill>
                <a:cs typeface="Calibri"/>
              </a:rPr>
              <a:t>One provider from each operational cohort;  </a:t>
            </a:r>
            <a:r>
              <a:rPr lang="en-US" sz="1600" b="1" i="1">
                <a:solidFill>
                  <a:schemeClr val="tx1"/>
                </a:solidFill>
                <a:cs typeface="Calibri"/>
              </a:rPr>
              <a:t>Endocrine, Thoracic Surgery, Neurology</a:t>
            </a:r>
            <a:r>
              <a:rPr lang="en-US" sz="1600">
                <a:solidFill>
                  <a:schemeClr val="tx1"/>
                </a:solidFill>
                <a:cs typeface="Calibri"/>
              </a:rPr>
              <a:t>. </a:t>
            </a:r>
            <a:endParaRPr lang="en-US" sz="1600" b="1" i="1">
              <a:solidFill>
                <a:schemeClr val="tx1"/>
              </a:solidFill>
            </a:endParaRPr>
          </a:p>
          <a:p>
            <a:pPr marL="285750" indent="-285750" algn="l">
              <a:buFont typeface="Wingdings" pitchFamily="34" charset="0"/>
              <a:buChar char="§"/>
            </a:pPr>
            <a:r>
              <a:rPr lang="en-US" sz="1600">
                <a:solidFill>
                  <a:schemeClr val="tx1"/>
                </a:solidFill>
              </a:rPr>
              <a:t>Providers marked orders as: </a:t>
            </a:r>
            <a:r>
              <a:rPr lang="en-US" sz="1600" b="1" i="1">
                <a:solidFill>
                  <a:schemeClr val="tx1"/>
                </a:solidFill>
              </a:rPr>
              <a:t>Discontinue, Schedule ASAP, Schedule later (specify month)</a:t>
            </a:r>
            <a:endParaRPr lang="en-US" sz="1600" b="1">
              <a:solidFill>
                <a:schemeClr val="tx1"/>
              </a:solidFill>
            </a:endParaRPr>
          </a:p>
          <a:p>
            <a:pPr marL="285750" indent="-285750" algn="l">
              <a:buFont typeface="Wingdings" pitchFamily="34" charset="0"/>
              <a:buChar char="§"/>
            </a:pPr>
            <a:r>
              <a:rPr lang="en-US" sz="1600">
                <a:solidFill>
                  <a:schemeClr val="tx1"/>
                </a:solidFill>
              </a:rPr>
              <a:t>Central radiology for the final steps as: </a:t>
            </a:r>
            <a:r>
              <a:rPr lang="en-US" sz="1600" b="1">
                <a:solidFill>
                  <a:schemeClr val="tx1"/>
                </a:solidFill>
              </a:rPr>
              <a:t>Discontinue, Schedule, Defer</a:t>
            </a:r>
            <a:endParaRPr lang="en-US" sz="1600" b="1">
              <a:solidFill>
                <a:schemeClr val="tx1"/>
              </a:solidFill>
              <a:cs typeface="Calibri"/>
            </a:endParaRPr>
          </a:p>
          <a:p>
            <a:pPr marL="285750" indent="-285750" algn="l">
              <a:buFont typeface="Wingdings" pitchFamily="34" charset="0"/>
              <a:buChar char="§"/>
            </a:pPr>
            <a:r>
              <a:rPr lang="en-US" sz="1600">
                <a:solidFill>
                  <a:schemeClr val="tx1"/>
                </a:solidFill>
                <a:cs typeface="Calibri"/>
              </a:rPr>
              <a:t>Pilot practices/Pilot providers feedback included in preparing the final documents before sharing </a:t>
            </a:r>
            <a:endParaRPr lang="en-US" sz="1600" b="1">
              <a:solidFill>
                <a:schemeClr val="tx1"/>
              </a:solidFill>
              <a:cs typeface="Calibri"/>
            </a:endParaRPr>
          </a:p>
          <a:p>
            <a:pPr marL="285750" indent="-285750" algn="l">
              <a:buFont typeface="Wingdings" pitchFamily="34" charset="0"/>
              <a:buChar char="§"/>
            </a:pPr>
            <a:endParaRPr lang="en-US" sz="1600" b="1">
              <a:solidFill>
                <a:schemeClr val="tx1"/>
              </a:solidFill>
              <a:cs typeface="Calibri"/>
            </a:endParaRPr>
          </a:p>
        </p:txBody>
      </p:sp>
      <p:sp>
        <p:nvSpPr>
          <p:cNvPr id="6" name="Title 3">
            <a:extLst>
              <a:ext uri="{FF2B5EF4-FFF2-40B4-BE49-F238E27FC236}">
                <a16:creationId xmlns:a16="http://schemas.microsoft.com/office/drawing/2014/main" id="{80A75276-B927-4DCE-869C-921FE40460ED}"/>
              </a:ext>
            </a:extLst>
          </p:cNvPr>
          <p:cNvSpPr txBox="1">
            <a:spLocks/>
          </p:cNvSpPr>
          <p:nvPr/>
        </p:nvSpPr>
        <p:spPr bwMode="auto">
          <a:xfrm>
            <a:off x="391062" y="171833"/>
            <a:ext cx="9283832"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endParaRPr lang="en-US" i="1">
              <a:latin typeface="+mn-lt"/>
            </a:endParaRPr>
          </a:p>
        </p:txBody>
      </p:sp>
      <p:sp>
        <p:nvSpPr>
          <p:cNvPr id="7" name="Title 1">
            <a:extLst>
              <a:ext uri="{FF2B5EF4-FFF2-40B4-BE49-F238E27FC236}">
                <a16:creationId xmlns:a16="http://schemas.microsoft.com/office/drawing/2014/main" id="{C9190E32-0E23-4360-A072-0125AF335AA9}"/>
              </a:ext>
            </a:extLst>
          </p:cNvPr>
          <p:cNvSpPr>
            <a:spLocks noGrp="1"/>
          </p:cNvSpPr>
          <p:nvPr/>
        </p:nvSpPr>
        <p:spPr bwMode="auto">
          <a:xfrm>
            <a:off x="890546" y="182564"/>
            <a:ext cx="10691854"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kern="1200">
                <a:solidFill>
                  <a:srgbClr val="008BB0"/>
                </a:solidFill>
                <a:latin typeface="Calibri Light" panose="020F0302020204030204" pitchFamily="34" charset="0"/>
                <a:ea typeface="+mj-ea"/>
                <a:cs typeface="+mj-cs"/>
              </a:defRPr>
            </a:lvl1pPr>
            <a:lvl2pPr algn="l" rtl="0" eaLnBrk="0" fontAlgn="base" hangingPunct="0">
              <a:spcBef>
                <a:spcPct val="0"/>
              </a:spcBef>
              <a:spcAft>
                <a:spcPct val="0"/>
              </a:spcAft>
              <a:defRPr sz="2500">
                <a:solidFill>
                  <a:srgbClr val="993333"/>
                </a:solidFill>
                <a:latin typeface="Palatino Linotype" pitchFamily="18" charset="0"/>
              </a:defRPr>
            </a:lvl2pPr>
            <a:lvl3pPr algn="l" rtl="0" eaLnBrk="0" fontAlgn="base" hangingPunct="0">
              <a:spcBef>
                <a:spcPct val="0"/>
              </a:spcBef>
              <a:spcAft>
                <a:spcPct val="0"/>
              </a:spcAft>
              <a:defRPr sz="2500">
                <a:solidFill>
                  <a:srgbClr val="993333"/>
                </a:solidFill>
                <a:latin typeface="Palatino Linotype" pitchFamily="18" charset="0"/>
              </a:defRPr>
            </a:lvl3pPr>
            <a:lvl4pPr algn="l" rtl="0" eaLnBrk="0" fontAlgn="base" hangingPunct="0">
              <a:spcBef>
                <a:spcPct val="0"/>
              </a:spcBef>
              <a:spcAft>
                <a:spcPct val="0"/>
              </a:spcAft>
              <a:defRPr sz="2500">
                <a:solidFill>
                  <a:srgbClr val="993333"/>
                </a:solidFill>
                <a:latin typeface="Palatino Linotype" pitchFamily="18" charset="0"/>
              </a:defRPr>
            </a:lvl4pPr>
            <a:lvl5pPr algn="l" rtl="0" eaLnBrk="0" fontAlgn="base" hangingPunct="0">
              <a:spcBef>
                <a:spcPct val="0"/>
              </a:spcBef>
              <a:spcAft>
                <a:spcPct val="0"/>
              </a:spcAft>
              <a:defRPr sz="2500">
                <a:solidFill>
                  <a:srgbClr val="993333"/>
                </a:solidFill>
                <a:latin typeface="Palatino Linotype" pitchFamily="18" charset="0"/>
              </a:defRPr>
            </a:lvl5pPr>
            <a:lvl6pPr marL="457200" algn="l" rtl="0" fontAlgn="base">
              <a:spcBef>
                <a:spcPct val="0"/>
              </a:spcBef>
              <a:spcAft>
                <a:spcPct val="0"/>
              </a:spcAft>
              <a:defRPr sz="2500">
                <a:solidFill>
                  <a:srgbClr val="993333"/>
                </a:solidFill>
                <a:latin typeface="Palatino Linotype" pitchFamily="18" charset="0"/>
              </a:defRPr>
            </a:lvl6pPr>
            <a:lvl7pPr marL="914400" algn="l" rtl="0" fontAlgn="base">
              <a:spcBef>
                <a:spcPct val="0"/>
              </a:spcBef>
              <a:spcAft>
                <a:spcPct val="0"/>
              </a:spcAft>
              <a:defRPr sz="2500">
                <a:solidFill>
                  <a:srgbClr val="993333"/>
                </a:solidFill>
                <a:latin typeface="Palatino Linotype" pitchFamily="18" charset="0"/>
              </a:defRPr>
            </a:lvl7pPr>
            <a:lvl8pPr marL="1371600" algn="l" rtl="0" fontAlgn="base">
              <a:spcBef>
                <a:spcPct val="0"/>
              </a:spcBef>
              <a:spcAft>
                <a:spcPct val="0"/>
              </a:spcAft>
              <a:defRPr sz="2500">
                <a:solidFill>
                  <a:srgbClr val="993333"/>
                </a:solidFill>
                <a:latin typeface="Palatino Linotype" pitchFamily="18" charset="0"/>
              </a:defRPr>
            </a:lvl8pPr>
            <a:lvl9pPr marL="1828800" algn="l" rtl="0" fontAlgn="base">
              <a:spcBef>
                <a:spcPct val="0"/>
              </a:spcBef>
              <a:spcAft>
                <a:spcPct val="0"/>
              </a:spcAft>
              <a:defRPr sz="2500">
                <a:solidFill>
                  <a:srgbClr val="993333"/>
                </a:solidFill>
                <a:latin typeface="Palatino Linotype" pitchFamily="18" charset="0"/>
              </a:defRPr>
            </a:lvl9pPr>
          </a:lstStyle>
          <a:p>
            <a:r>
              <a:rPr lang="en-US" dirty="0">
                <a:latin typeface="Calibri Light"/>
                <a:cs typeface="Calibri Light"/>
              </a:rPr>
              <a:t> Hand Off to Practices  - Pilot</a:t>
            </a:r>
            <a:endParaRPr lang="en-US" dirty="0"/>
          </a:p>
        </p:txBody>
      </p:sp>
      <p:pic>
        <p:nvPicPr>
          <p:cNvPr id="8" name="Picture 7" descr="A picture containing text, clipart&#10;&#10;Description automatically generated">
            <a:extLst>
              <a:ext uri="{FF2B5EF4-FFF2-40B4-BE49-F238E27FC236}">
                <a16:creationId xmlns:a16="http://schemas.microsoft.com/office/drawing/2014/main" id="{2F2B5B66-6705-4AC7-9B4B-5DB5CA4160D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383" y="148175"/>
            <a:ext cx="724072" cy="724072"/>
          </a:xfrm>
          <a:prstGeom prst="rect">
            <a:avLst/>
          </a:prstGeom>
        </p:spPr>
      </p:pic>
      <p:graphicFrame>
        <p:nvGraphicFramePr>
          <p:cNvPr id="4" name="Diagram 9">
            <a:extLst>
              <a:ext uri="{FF2B5EF4-FFF2-40B4-BE49-F238E27FC236}">
                <a16:creationId xmlns:a16="http://schemas.microsoft.com/office/drawing/2014/main" id="{DF74C3EB-9F71-4779-8344-850EF75E5CD6}"/>
              </a:ext>
            </a:extLst>
          </p:cNvPr>
          <p:cNvGraphicFramePr/>
          <p:nvPr>
            <p:extLst>
              <p:ext uri="{D42A27DB-BD31-4B8C-83A1-F6EECF244321}">
                <p14:modId xmlns:p14="http://schemas.microsoft.com/office/powerpoint/2010/main" val="2434944427"/>
              </p:ext>
            </p:extLst>
          </p:nvPr>
        </p:nvGraphicFramePr>
        <p:xfrm>
          <a:off x="5900909" y="928987"/>
          <a:ext cx="5607509" cy="3296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88" name="Diagram 1088">
            <a:extLst>
              <a:ext uri="{FF2B5EF4-FFF2-40B4-BE49-F238E27FC236}">
                <a16:creationId xmlns:a16="http://schemas.microsoft.com/office/drawing/2014/main" id="{7A24C083-A312-48C8-B02D-C4E5C8EA70D5}"/>
              </a:ext>
            </a:extLst>
          </p:cNvPr>
          <p:cNvGraphicFramePr/>
          <p:nvPr>
            <p:extLst>
              <p:ext uri="{D42A27DB-BD31-4B8C-83A1-F6EECF244321}">
                <p14:modId xmlns:p14="http://schemas.microsoft.com/office/powerpoint/2010/main" val="2134630701"/>
              </p:ext>
            </p:extLst>
          </p:nvPr>
        </p:nvGraphicFramePr>
        <p:xfrm>
          <a:off x="109149" y="3314064"/>
          <a:ext cx="12239304" cy="36576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401" name="TextBox 2400">
            <a:extLst>
              <a:ext uri="{FF2B5EF4-FFF2-40B4-BE49-F238E27FC236}">
                <a16:creationId xmlns:a16="http://schemas.microsoft.com/office/drawing/2014/main" id="{E627374E-C978-4039-A1C8-0027EBB618A2}"/>
              </a:ext>
            </a:extLst>
          </p:cNvPr>
          <p:cNvSpPr txBox="1"/>
          <p:nvPr/>
        </p:nvSpPr>
        <p:spPr>
          <a:xfrm>
            <a:off x="795051" y="4329628"/>
            <a:ext cx="1531344"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t>Introduced Pilot</a:t>
            </a:r>
          </a:p>
        </p:txBody>
      </p:sp>
      <p:sp>
        <p:nvSpPr>
          <p:cNvPr id="2402" name="TextBox 2401">
            <a:extLst>
              <a:ext uri="{FF2B5EF4-FFF2-40B4-BE49-F238E27FC236}">
                <a16:creationId xmlns:a16="http://schemas.microsoft.com/office/drawing/2014/main" id="{83E4C0DF-4A67-406E-9C92-4149126FAF95}"/>
              </a:ext>
            </a:extLst>
          </p:cNvPr>
          <p:cNvSpPr txBox="1"/>
          <p:nvPr/>
        </p:nvSpPr>
        <p:spPr>
          <a:xfrm>
            <a:off x="2153797" y="5670013"/>
            <a:ext cx="1797584"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t>Prepared Documents</a:t>
            </a:r>
          </a:p>
        </p:txBody>
      </p:sp>
      <p:sp>
        <p:nvSpPr>
          <p:cNvPr id="2438" name="TextBox 2437">
            <a:extLst>
              <a:ext uri="{FF2B5EF4-FFF2-40B4-BE49-F238E27FC236}">
                <a16:creationId xmlns:a16="http://schemas.microsoft.com/office/drawing/2014/main" id="{158E6AEC-C097-42CF-8D58-E295C6F46F0F}"/>
              </a:ext>
            </a:extLst>
          </p:cNvPr>
          <p:cNvSpPr txBox="1"/>
          <p:nvPr/>
        </p:nvSpPr>
        <p:spPr>
          <a:xfrm>
            <a:off x="3824689" y="4375531"/>
            <a:ext cx="1558886"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t>Shared Documents</a:t>
            </a:r>
          </a:p>
        </p:txBody>
      </p:sp>
      <p:sp>
        <p:nvSpPr>
          <p:cNvPr id="2439" name="TextBox 2438">
            <a:extLst>
              <a:ext uri="{FF2B5EF4-FFF2-40B4-BE49-F238E27FC236}">
                <a16:creationId xmlns:a16="http://schemas.microsoft.com/office/drawing/2014/main" id="{861B2D98-15B7-4680-8E7A-4A6BC32B0869}"/>
              </a:ext>
            </a:extLst>
          </p:cNvPr>
          <p:cNvSpPr txBox="1"/>
          <p:nvPr/>
        </p:nvSpPr>
        <p:spPr>
          <a:xfrm>
            <a:off x="5963797" y="5670012"/>
            <a:ext cx="558188"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t>Pilot</a:t>
            </a:r>
          </a:p>
        </p:txBody>
      </p:sp>
      <p:sp>
        <p:nvSpPr>
          <p:cNvPr id="2440" name="TextBox 2439">
            <a:extLst>
              <a:ext uri="{FF2B5EF4-FFF2-40B4-BE49-F238E27FC236}">
                <a16:creationId xmlns:a16="http://schemas.microsoft.com/office/drawing/2014/main" id="{553977EC-088E-4B3E-8ECC-8E7B405FD2AB}"/>
              </a:ext>
            </a:extLst>
          </p:cNvPr>
          <p:cNvSpPr txBox="1"/>
          <p:nvPr/>
        </p:nvSpPr>
        <p:spPr>
          <a:xfrm>
            <a:off x="7065484" y="4375531"/>
            <a:ext cx="1558886"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t>Received Feedback</a:t>
            </a:r>
          </a:p>
        </p:txBody>
      </p:sp>
      <p:sp>
        <p:nvSpPr>
          <p:cNvPr id="2441" name="TextBox 2440">
            <a:extLst>
              <a:ext uri="{FF2B5EF4-FFF2-40B4-BE49-F238E27FC236}">
                <a16:creationId xmlns:a16="http://schemas.microsoft.com/office/drawing/2014/main" id="{7535F209-1212-44DA-BC9B-82E725A1EC20}"/>
              </a:ext>
            </a:extLst>
          </p:cNvPr>
          <p:cNvSpPr txBox="1"/>
          <p:nvPr/>
        </p:nvSpPr>
        <p:spPr>
          <a:xfrm>
            <a:off x="8708833" y="5596566"/>
            <a:ext cx="1411994"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t>Share Feedback</a:t>
            </a:r>
          </a:p>
        </p:txBody>
      </p:sp>
      <p:sp>
        <p:nvSpPr>
          <p:cNvPr id="2442" name="TextBox 2441">
            <a:extLst>
              <a:ext uri="{FF2B5EF4-FFF2-40B4-BE49-F238E27FC236}">
                <a16:creationId xmlns:a16="http://schemas.microsoft.com/office/drawing/2014/main" id="{0E7DF638-C352-44F3-89D4-22CF92A27C01}"/>
              </a:ext>
            </a:extLst>
          </p:cNvPr>
          <p:cNvSpPr txBox="1"/>
          <p:nvPr/>
        </p:nvSpPr>
        <p:spPr>
          <a:xfrm>
            <a:off x="10113484" y="4375531"/>
            <a:ext cx="17333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t>Finalize Documents</a:t>
            </a:r>
          </a:p>
        </p:txBody>
      </p:sp>
      <p:sp>
        <p:nvSpPr>
          <p:cNvPr id="2443" name="TextBox 2442">
            <a:extLst>
              <a:ext uri="{FF2B5EF4-FFF2-40B4-BE49-F238E27FC236}">
                <a16:creationId xmlns:a16="http://schemas.microsoft.com/office/drawing/2014/main" id="{32EEFBF4-18F8-41DD-AEFF-712F3192571D}"/>
              </a:ext>
            </a:extLst>
          </p:cNvPr>
          <p:cNvSpPr txBox="1"/>
          <p:nvPr/>
        </p:nvSpPr>
        <p:spPr>
          <a:xfrm>
            <a:off x="2796448" y="6165772"/>
            <a:ext cx="7443728"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t>July 30th - Share link to access documents and Hand off remaining unscheduled radiology Orders</a:t>
            </a:r>
          </a:p>
        </p:txBody>
      </p:sp>
      <p:sp>
        <p:nvSpPr>
          <p:cNvPr id="2444" name="Star: 5 Points 2443">
            <a:extLst>
              <a:ext uri="{FF2B5EF4-FFF2-40B4-BE49-F238E27FC236}">
                <a16:creationId xmlns:a16="http://schemas.microsoft.com/office/drawing/2014/main" id="{7D8A444D-A03E-43A0-B58E-2EB133409F54}"/>
              </a:ext>
            </a:extLst>
          </p:cNvPr>
          <p:cNvSpPr/>
          <p:nvPr/>
        </p:nvSpPr>
        <p:spPr>
          <a:xfrm>
            <a:off x="2577603" y="6208578"/>
            <a:ext cx="220338" cy="211157"/>
          </a:xfrm>
          <a:prstGeom prst="star5">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79" name="TextBox 2478">
            <a:extLst>
              <a:ext uri="{FF2B5EF4-FFF2-40B4-BE49-F238E27FC236}">
                <a16:creationId xmlns:a16="http://schemas.microsoft.com/office/drawing/2014/main" id="{3A30B5DB-5C9A-4573-B1E8-C6606C5B083F}"/>
              </a:ext>
            </a:extLst>
          </p:cNvPr>
          <p:cNvSpPr txBox="1"/>
          <p:nvPr/>
        </p:nvSpPr>
        <p:spPr>
          <a:xfrm>
            <a:off x="7689773" y="1263265"/>
            <a:ext cx="2045464"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t>Hand Off Pilot Objectives</a:t>
            </a:r>
          </a:p>
        </p:txBody>
      </p:sp>
    </p:spTree>
    <p:extLst>
      <p:ext uri="{BB962C8B-B14F-4D97-AF65-F5344CB8AC3E}">
        <p14:creationId xmlns:p14="http://schemas.microsoft.com/office/powerpoint/2010/main" val="11558633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PIDIVTEMPLATE" val="MO1P6TCv"/>
  <p:tag name="ARTICULATE_SLIDE_COUNT" val="5"/>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IDIVtemplate">
  <a:themeElements>
    <a:clrScheme name="Custom 1">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0000FF"/>
      </a:hlink>
      <a:folHlink>
        <a:srgbClr val="0000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07770595-77ef-4b1f-a0c1-2a3844ce1699">
      <UserInfo>
        <DisplayName/>
        <AccountId xsi:nil="true"/>
        <AccountType/>
      </UserInfo>
    </SharedWithUsers>
    <Date xmlns="2c4412e3-687e-4983-a1ee-f8de67a9144b" xsi:nil="true"/>
    <_Flow_SignoffStatus xmlns="2c4412e3-687e-4983-a1ee-f8de67a9144b" xsi:nil="true"/>
    <reviewed xmlns="2c4412e3-687e-4983-a1ee-f8de67a9144b">true</reviewed>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42158BE0C1D08469D98C75FE1C99253" ma:contentTypeVersion="16" ma:contentTypeDescription="Create a new document." ma:contentTypeScope="" ma:versionID="0d842f9f6d2c8bbf3abb5504ca385314">
  <xsd:schema xmlns:xsd="http://www.w3.org/2001/XMLSchema" xmlns:xs="http://www.w3.org/2001/XMLSchema" xmlns:p="http://schemas.microsoft.com/office/2006/metadata/properties" xmlns:ns2="2c4412e3-687e-4983-a1ee-f8de67a9144b" xmlns:ns3="07770595-77ef-4b1f-a0c1-2a3844ce1699" targetNamespace="http://schemas.microsoft.com/office/2006/metadata/properties" ma:root="true" ma:fieldsID="6be018ef23c348db783c7526a98f3bc5" ns2:_="" ns3:_="">
    <xsd:import namespace="2c4412e3-687e-4983-a1ee-f8de67a9144b"/>
    <xsd:import namespace="07770595-77ef-4b1f-a0c1-2a3844ce16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_Flow_SignoffStatus" minOccurs="0"/>
                <xsd:element ref="ns2:Date" minOccurs="0"/>
                <xsd:element ref="ns2:reviewed"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412e3-687e-4983-a1ee-f8de67a914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_Flow_SignoffStatus" ma:index="20" nillable="true" ma:displayName="Sign-off status" ma:internalName="Sign_x002d_off_x0020_status">
      <xsd:simpleType>
        <xsd:restriction base="dms:Text"/>
      </xsd:simpleType>
    </xsd:element>
    <xsd:element name="Date" ma:index="21" nillable="true" ma:displayName="Date" ma:format="DateOnly" ma:internalName="Date">
      <xsd:simpleType>
        <xsd:restriction base="dms:DateTime"/>
      </xsd:simpleType>
    </xsd:element>
    <xsd:element name="reviewed" ma:index="22" nillable="true" ma:displayName="reviewed" ma:default="1" ma:format="Dropdown" ma:internalName="reviewed">
      <xsd:simpleType>
        <xsd:restriction base="dms:Boolean"/>
      </xsd:simpleType>
    </xsd:element>
    <xsd:element name="MediaLengthInSeconds" ma:index="23"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7770595-77ef-4b1f-a0c1-2a3844ce169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F72036-598B-4533-9217-7EF2CD884324}">
  <ds:schemaRefs>
    <ds:schemaRef ds:uri="http://schemas.microsoft.com/sharepoint/v3/contenttype/forms"/>
  </ds:schemaRefs>
</ds:datastoreItem>
</file>

<file path=customXml/itemProps2.xml><?xml version="1.0" encoding="utf-8"?>
<ds:datastoreItem xmlns:ds="http://schemas.openxmlformats.org/officeDocument/2006/customXml" ds:itemID="{F5B6C106-29FB-41AB-B4CD-5A7685D8EC7C}">
  <ds:schemaRefs>
    <ds:schemaRef ds:uri="952f7969-7fff-4fec-a3c7-925ad079492f"/>
    <ds:schemaRef ds:uri="http://schemas.microsoft.com/office/2006/metadata/properties"/>
    <ds:schemaRef ds:uri="http://schemas.microsoft.com/office/infopath/2007/PartnerControls"/>
    <ds:schemaRef ds:uri="http://www.w3.org/2000/xmlns/"/>
    <ds:schemaRef ds:uri="http://www.w3.org/2001/XMLSchema-instance"/>
    <ds:schemaRef ds:uri="07770595-77ef-4b1f-a0c1-2a3844ce1699"/>
    <ds:schemaRef ds:uri="2c4412e3-687e-4983-a1ee-f8de67a9144b"/>
  </ds:schemaRefs>
</ds:datastoreItem>
</file>

<file path=customXml/itemProps3.xml><?xml version="1.0" encoding="utf-8"?>
<ds:datastoreItem xmlns:ds="http://schemas.openxmlformats.org/officeDocument/2006/customXml" ds:itemID="{F9DC0D87-C530-4C85-BEA8-DF2A1B8B26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412e3-687e-4983-a1ee-f8de67a9144b"/>
    <ds:schemaRef ds:uri="07770595-77ef-4b1f-a0c1-2a3844ce16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1260</Words>
  <Application>Microsoft Office PowerPoint</Application>
  <PresentationFormat>Widescreen</PresentationFormat>
  <Paragraphs>350</Paragraphs>
  <Slides>14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Calibri Light</vt:lpstr>
      <vt:lpstr>Courier New</vt:lpstr>
      <vt:lpstr>Palatino Linotype</vt:lpstr>
      <vt:lpstr>Wingdings</vt:lpstr>
      <vt:lpstr>Wingdings,Sans-Serif</vt:lpstr>
      <vt:lpstr>PIDIVtemplate</vt:lpstr>
      <vt:lpstr>Ambulatory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Partners HealthCare System,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Partners Information Systems</dc:creator>
  <cp:lastModifiedBy>Turner, Suzanne M.</cp:lastModifiedBy>
  <cp:revision>183</cp:revision>
  <cp:lastPrinted>2020-06-30T14:47:31Z</cp:lastPrinted>
  <dcterms:created xsi:type="dcterms:W3CDTF">2017-01-10T19:01:16Z</dcterms:created>
  <dcterms:modified xsi:type="dcterms:W3CDTF">2021-08-02T22:19:43Z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ArticulateGUID">
    <vt:lpwstr>D2CC3064-3AA1-4CB7-B1E3-3F19A4EAB9F5</vt:lpwstr>
  </property>
  <property fmtid="{D5CDD505-2E9C-101B-9397-08002B2CF9AE}" pid="4" name="ArticulatePath">
    <vt:lpwstr>PI DIV Slide Template stretched 201902</vt:lpwstr>
  </property>
  <property fmtid="{D5CDD505-2E9C-101B-9397-08002B2CF9AE}" pid="5" name="ContentTypeId">
    <vt:lpwstr>0x010100342158BE0C1D08469D98C75FE1C99253</vt:lpwstr>
  </property>
  <property fmtid="{D5CDD505-2E9C-101B-9397-08002B2CF9AE}" pid="6" name="Order">
    <vt:r8>3443500</vt:r8>
  </property>
  <property fmtid="{D5CDD505-2E9C-101B-9397-08002B2CF9AE}" pid="7" name="xd_Signature">
    <vt:bool>false</vt:bool>
  </property>
  <property fmtid="{D5CDD505-2E9C-101B-9397-08002B2CF9AE}" pid="8" name="xd_ProgID">
    <vt:lpwstr/>
  </property>
  <property fmtid="{D5CDD505-2E9C-101B-9397-08002B2CF9AE}" pid="9" name="ComplianceAssetId">
    <vt:lpwstr/>
  </property>
  <property fmtid="{D5CDD505-2E9C-101B-9397-08002B2CF9AE}" pid="10" name="TemplateUrl">
    <vt:lpwstr/>
  </property>
</Properties>
</file>