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4"/>
  </p:sldMasterIdLst>
  <p:notesMasterIdLst>
    <p:notesMasterId r:id="rId27"/>
  </p:notesMasterIdLst>
  <p:handoutMasterIdLst>
    <p:handoutMasterId r:id="rId28"/>
  </p:handoutMasterIdLst>
  <p:sldIdLst>
    <p:sldId id="322" r:id="rId5"/>
    <p:sldId id="10910" r:id="rId6"/>
    <p:sldId id="257" r:id="rId7"/>
    <p:sldId id="10934" r:id="rId8"/>
    <p:sldId id="10935" r:id="rId9"/>
    <p:sldId id="10936" r:id="rId10"/>
    <p:sldId id="10907" r:id="rId11"/>
    <p:sldId id="10913" r:id="rId12"/>
    <p:sldId id="10922" r:id="rId13"/>
    <p:sldId id="10921" r:id="rId14"/>
    <p:sldId id="10916" r:id="rId15"/>
    <p:sldId id="10917" r:id="rId16"/>
    <p:sldId id="10919" r:id="rId17"/>
    <p:sldId id="10918" r:id="rId18"/>
    <p:sldId id="10927" r:id="rId19"/>
    <p:sldId id="10928" r:id="rId20"/>
    <p:sldId id="10929" r:id="rId21"/>
    <p:sldId id="10930" r:id="rId22"/>
    <p:sldId id="10931" r:id="rId23"/>
    <p:sldId id="10933" r:id="rId24"/>
    <p:sldId id="10925" r:id="rId25"/>
    <p:sldId id="10937" r:id="rId26"/>
  </p:sldIdLst>
  <p:sldSz cx="12192000" cy="6858000"/>
  <p:notesSz cx="9037638" cy="7102475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32F22EE-86ED-4AB2-9AF4-D9F23D9C431B}">
          <p14:sldIdLst>
            <p14:sldId id="322"/>
            <p14:sldId id="10910"/>
            <p14:sldId id="257"/>
            <p14:sldId id="10934"/>
            <p14:sldId id="10935"/>
            <p14:sldId id="10936"/>
            <p14:sldId id="10907"/>
            <p14:sldId id="10913"/>
            <p14:sldId id="10922"/>
            <p14:sldId id="10921"/>
            <p14:sldId id="10916"/>
            <p14:sldId id="10917"/>
            <p14:sldId id="10919"/>
            <p14:sldId id="10918"/>
            <p14:sldId id="10927"/>
            <p14:sldId id="10928"/>
            <p14:sldId id="10929"/>
            <p14:sldId id="10930"/>
            <p14:sldId id="10931"/>
            <p14:sldId id="10933"/>
            <p14:sldId id="10925"/>
            <p14:sldId id="10937"/>
          </p14:sldIdLst>
        </p14:section>
        <p14:section name="Appendix" id="{3C12DA73-3D53-4E6D-87F6-1F7191C6F28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03" userDrawn="1">
          <p15:clr>
            <a:srgbClr val="A4A3A4"/>
          </p15:clr>
        </p15:guide>
        <p15:guide id="2" pos="2899" userDrawn="1">
          <p15:clr>
            <a:srgbClr val="A4A3A4"/>
          </p15:clr>
        </p15:guide>
        <p15:guide id="3" orient="horz" pos="21833" userDrawn="1">
          <p15:clr>
            <a:srgbClr val="A4A3A4"/>
          </p15:clr>
        </p15:guide>
        <p15:guide id="4" pos="291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nell Crugnale, Caitlin S." initials="PCCS" lastIdx="1" clrIdx="0">
    <p:extLst>
      <p:ext uri="{19B8F6BF-5375-455C-9EA6-DF929625EA0E}">
        <p15:presenceInfo xmlns:p15="http://schemas.microsoft.com/office/powerpoint/2012/main" userId="S::CPARNELLCRUGNALE@PARTNERS.ORG::ff9234c6-b2cd-4e1d-b05c-36199ef925eb" providerId="AD"/>
      </p:ext>
    </p:extLst>
  </p:cmAuthor>
  <p:cmAuthor id="2" name="Iqbal, Mudassera Bashir" initials="IMB" lastIdx="2" clrIdx="1">
    <p:extLst>
      <p:ext uri="{19B8F6BF-5375-455C-9EA6-DF929625EA0E}">
        <p15:presenceInfo xmlns:p15="http://schemas.microsoft.com/office/powerpoint/2012/main" userId="S::MBIQBAL@mgh.harvard.edu::43c51b55-82f3-4c1b-b29d-e8a73207ebb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66AC"/>
    <a:srgbClr val="811FCC"/>
    <a:srgbClr val="66189E"/>
    <a:srgbClr val="686868"/>
    <a:srgbClr val="FFFFFF"/>
    <a:srgbClr val="008BB0"/>
    <a:srgbClr val="E8DBEE"/>
    <a:srgbClr val="007EA3"/>
    <a:srgbClr val="55657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957F27-BDA3-518A-AC94-A6D6F523B678}" v="52" dt="2021-05-21T10:47:35.498"/>
    <p1510:client id="{B8523648-1A8F-4A7E-92BB-398D8D30147C}" v="2" dt="2021-05-21T15:20:30.6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76" autoAdjust="0"/>
  </p:normalViewPr>
  <p:slideViewPr>
    <p:cSldViewPr snapToGrid="0">
      <p:cViewPr varScale="1">
        <p:scale>
          <a:sx n="96" d="100"/>
          <a:sy n="96" d="100"/>
        </p:scale>
        <p:origin x="11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1803"/>
        <p:guide pos="2899"/>
        <p:guide orient="horz" pos="21833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4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2336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r">
              <a:defRPr sz="2500"/>
            </a:lvl1pPr>
          </a:lstStyle>
          <a:p>
            <a:fld id="{215DCAF9-521B-4C95-97C7-44CA69D66BC3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2336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r">
              <a:defRPr sz="2500"/>
            </a:lvl1pPr>
          </a:lstStyle>
          <a:p>
            <a:fld id="{460F276A-CD85-4032-A012-10B2D4F7396D}" type="slidenum">
              <a:rPr lang="en-US" smtClean="0"/>
              <a:pPr/>
              <a:t>‹#›</a:t>
            </a:fld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30267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336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r">
              <a:defRPr sz="2500"/>
            </a:lvl1pPr>
          </a:lstStyle>
          <a:p>
            <a:fld id="{008DA34D-FF16-4B64-A81B-B46235FF71FC}" type="datetimeFigureOut">
              <a:rPr lang="en-US" smtClean="0"/>
              <a:pPr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8488025" y="5208588"/>
            <a:ext cx="46213713" cy="2599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89386" tIns="94693" rIns="189386" bIns="9469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847" y="32929449"/>
            <a:ext cx="7390780" cy="31186964"/>
          </a:xfrm>
          <a:prstGeom prst="rect">
            <a:avLst/>
          </a:prstGeom>
        </p:spPr>
        <p:txBody>
          <a:bodyPr vert="horz" lIns="189386" tIns="94693" rIns="189386" bIns="9469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336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r">
              <a:defRPr sz="2500"/>
            </a:lvl1pPr>
          </a:lstStyle>
          <a:p>
            <a:fld id="{123976F4-805D-41B3-BD4A-6966CAFFD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30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01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4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86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37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60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88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project was initially introduced at Brigham when over 50,000 unscheduled Radiology orders were identified </a:t>
            </a:r>
          </a:p>
          <a:p>
            <a:r>
              <a:rPr lang="en-US"/>
              <a:t>These unscheduled radiology orders were identified as a quality and patient safety risk </a:t>
            </a:r>
          </a:p>
          <a:p>
            <a:r>
              <a:rPr lang="en-US"/>
              <a:t>Clean up of existing orders reduced the number to 346 orders in 6 months</a:t>
            </a:r>
          </a:p>
          <a:p>
            <a:r>
              <a:rPr lang="en-US"/>
              <a:t>This was completed in two steps, occurring at the same time; Clean-up efforts and future state development</a:t>
            </a:r>
          </a:p>
          <a:p>
            <a:r>
              <a:rPr lang="en-US"/>
              <a:t>Clean up was executed by clinicians &amp; practice staff </a:t>
            </a:r>
          </a:p>
          <a:p>
            <a:r>
              <a:rPr lang="en-US"/>
              <a:t>Goal for future state; review of all orders within 7 days guided by a clear process, set of actions, and best practices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91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4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46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0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tif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4.png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gif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/>
          <p:cNvSpPr>
            <a:spLocks noGrp="1"/>
          </p:cNvSpPr>
          <p:nvPr>
            <p:ph type="ctrTitle"/>
          </p:nvPr>
        </p:nvSpPr>
        <p:spPr>
          <a:xfrm>
            <a:off x="1984553" y="350700"/>
            <a:ext cx="9309207" cy="933450"/>
          </a:xfrm>
        </p:spPr>
        <p:txBody>
          <a:bodyPr/>
          <a:lstStyle>
            <a:lvl1pPr>
              <a:defRPr sz="3600" smtClean="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subTitle" idx="1"/>
          </p:nvPr>
        </p:nvSpPr>
        <p:spPr>
          <a:xfrm>
            <a:off x="6375859" y="2040443"/>
            <a:ext cx="5298477" cy="369332"/>
          </a:xfrm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0" indent="0">
              <a:spcBef>
                <a:spcPct val="0"/>
              </a:spcBef>
              <a:buFontTx/>
              <a:buNone/>
              <a:defRPr sz="2400" smtClean="0">
                <a:solidFill>
                  <a:srgbClr val="55657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D4213-4501-4914-A666-415F2D58D5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3212" y="386640"/>
            <a:ext cx="740524" cy="8615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40C9EE-71B2-4AF1-B816-06406533AA5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26" y="382392"/>
            <a:ext cx="725367" cy="78581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50B80AF-523F-494D-A35F-065E96933756}"/>
              </a:ext>
            </a:extLst>
          </p:cNvPr>
          <p:cNvGrpSpPr/>
          <p:nvPr userDrawn="1"/>
        </p:nvGrpSpPr>
        <p:grpSpPr>
          <a:xfrm>
            <a:off x="311090" y="2776309"/>
            <a:ext cx="11289615" cy="4042553"/>
            <a:chOff x="478061" y="2750468"/>
            <a:chExt cx="11289612" cy="4042555"/>
          </a:xfrm>
        </p:grpSpPr>
        <p:sp>
          <p:nvSpPr>
            <p:cNvPr id="61" name="Hexagon 60">
              <a:extLst>
                <a:ext uri="{FF2B5EF4-FFF2-40B4-BE49-F238E27FC236}">
                  <a16:creationId xmlns:a16="http://schemas.microsoft.com/office/drawing/2014/main" id="{C5ACD934-CE8F-4230-A90D-1F207113D6A7}"/>
                </a:ext>
              </a:extLst>
            </p:cNvPr>
            <p:cNvSpPr/>
            <p:nvPr userDrawn="1"/>
          </p:nvSpPr>
          <p:spPr>
            <a:xfrm>
              <a:off x="5605016" y="5432595"/>
              <a:ext cx="1300693" cy="1107368"/>
            </a:xfrm>
            <a:prstGeom prst="hexagon">
              <a:avLst/>
            </a:prstGeom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CC3F427-8FB1-4F3D-94D6-643615EDA1AC}"/>
                </a:ext>
              </a:extLst>
            </p:cNvPr>
            <p:cNvGrpSpPr/>
            <p:nvPr userDrawn="1"/>
          </p:nvGrpSpPr>
          <p:grpSpPr>
            <a:xfrm>
              <a:off x="3408967" y="5424720"/>
              <a:ext cx="1300693" cy="1107368"/>
              <a:chOff x="3190527" y="2401408"/>
              <a:chExt cx="952942" cy="811304"/>
            </a:xfrm>
          </p:grpSpPr>
          <p:sp>
            <p:nvSpPr>
              <p:cNvPr id="63" name="Hexagon 62">
                <a:extLst>
                  <a:ext uri="{FF2B5EF4-FFF2-40B4-BE49-F238E27FC236}">
                    <a16:creationId xmlns:a16="http://schemas.microsoft.com/office/drawing/2014/main" id="{92A47881-F284-45CC-94DC-EF12FB042F8C}"/>
                  </a:ext>
                </a:extLst>
              </p:cNvPr>
              <p:cNvSpPr/>
              <p:nvPr/>
            </p:nvSpPr>
            <p:spPr>
              <a:xfrm>
                <a:off x="3190527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4" name="Picture 63">
                <a:extLst>
                  <a:ext uri="{FF2B5EF4-FFF2-40B4-BE49-F238E27FC236}">
                    <a16:creationId xmlns:a16="http://schemas.microsoft.com/office/drawing/2014/main" id="{95D738FA-2A6F-4B91-B94A-E3B01860FE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74667" y="2520582"/>
                <a:ext cx="584662" cy="572956"/>
              </a:xfrm>
              <a:prstGeom prst="rect">
                <a:avLst/>
              </a:prstGeom>
            </p:spPr>
          </p:pic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B67A3F6-6492-4954-A8B3-2B309350C68D}"/>
                </a:ext>
              </a:extLst>
            </p:cNvPr>
            <p:cNvGrpSpPr/>
            <p:nvPr userDrawn="1"/>
          </p:nvGrpSpPr>
          <p:grpSpPr>
            <a:xfrm>
              <a:off x="7891374" y="5490617"/>
              <a:ext cx="1300693" cy="1107368"/>
              <a:chOff x="6439825" y="2401408"/>
              <a:chExt cx="952942" cy="811304"/>
            </a:xfrm>
          </p:grpSpPr>
          <p:sp>
            <p:nvSpPr>
              <p:cNvPr id="66" name="Hexagon 65">
                <a:extLst>
                  <a:ext uri="{FF2B5EF4-FFF2-40B4-BE49-F238E27FC236}">
                    <a16:creationId xmlns:a16="http://schemas.microsoft.com/office/drawing/2014/main" id="{00652B61-0E40-49C9-BFD7-72741576457C}"/>
                  </a:ext>
                </a:extLst>
              </p:cNvPr>
              <p:cNvSpPr/>
              <p:nvPr/>
            </p:nvSpPr>
            <p:spPr>
              <a:xfrm>
                <a:off x="6439825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pic>
            <p:nvPicPr>
              <p:cNvPr id="67" name="Picture 66">
                <a:extLst>
                  <a:ext uri="{FF2B5EF4-FFF2-40B4-BE49-F238E27FC236}">
                    <a16:creationId xmlns:a16="http://schemas.microsoft.com/office/drawing/2014/main" id="{4E579D8F-44C0-4C2D-B0CA-3FAB9FBC25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8837" y="2512191"/>
                <a:ext cx="554919" cy="589739"/>
              </a:xfrm>
              <a:prstGeom prst="rect">
                <a:avLst/>
              </a:prstGeom>
            </p:spPr>
          </p:pic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9265BBB6-CEE8-4A99-B394-074AFC113906}"/>
                </a:ext>
              </a:extLst>
            </p:cNvPr>
            <p:cNvGrpSpPr/>
            <p:nvPr userDrawn="1"/>
          </p:nvGrpSpPr>
          <p:grpSpPr>
            <a:xfrm>
              <a:off x="10466980" y="5685655"/>
              <a:ext cx="1300693" cy="1107368"/>
              <a:chOff x="4815176" y="2401408"/>
              <a:chExt cx="952942" cy="811304"/>
            </a:xfrm>
          </p:grpSpPr>
          <p:sp>
            <p:nvSpPr>
              <p:cNvPr id="69" name="Hexagon 68">
                <a:extLst>
                  <a:ext uri="{FF2B5EF4-FFF2-40B4-BE49-F238E27FC236}">
                    <a16:creationId xmlns:a16="http://schemas.microsoft.com/office/drawing/2014/main" id="{97B1E1DB-4649-4322-BAB2-E6EC1F89827F}"/>
                  </a:ext>
                </a:extLst>
              </p:cNvPr>
              <p:cNvSpPr/>
              <p:nvPr/>
            </p:nvSpPr>
            <p:spPr>
              <a:xfrm>
                <a:off x="4815176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70" name="Picture 69">
                <a:extLst>
                  <a:ext uri="{FF2B5EF4-FFF2-40B4-BE49-F238E27FC236}">
                    <a16:creationId xmlns:a16="http://schemas.microsoft.com/office/drawing/2014/main" id="{549E580D-5D9F-4960-BAC0-F9A20EE501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847" r="37202"/>
              <a:stretch/>
            </p:blipFill>
            <p:spPr>
              <a:xfrm>
                <a:off x="5162388" y="2466792"/>
                <a:ext cx="258519" cy="680537"/>
              </a:xfrm>
              <a:prstGeom prst="rect">
                <a:avLst/>
              </a:prstGeom>
            </p:spPr>
          </p:pic>
        </p:grpSp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B85C836F-EFC2-434E-9CFE-7BDA62327C4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787" t="27813" r="24944" b="26076"/>
            <a:stretch/>
          </p:blipFill>
          <p:spPr>
            <a:xfrm>
              <a:off x="5713723" y="5564020"/>
              <a:ext cx="1031035" cy="894472"/>
            </a:xfrm>
            <a:prstGeom prst="rect">
              <a:avLst/>
            </a:prstGeom>
          </p:spPr>
        </p:pic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B317A28-B623-4141-95C7-36BEA14DB825}"/>
                </a:ext>
              </a:extLst>
            </p:cNvPr>
            <p:cNvGrpSpPr/>
            <p:nvPr userDrawn="1"/>
          </p:nvGrpSpPr>
          <p:grpSpPr>
            <a:xfrm>
              <a:off x="4524934" y="4838629"/>
              <a:ext cx="1300693" cy="1107368"/>
              <a:chOff x="8876799" y="1961984"/>
              <a:chExt cx="952942" cy="811304"/>
            </a:xfrm>
          </p:grpSpPr>
          <p:sp>
            <p:nvSpPr>
              <p:cNvPr id="73" name="Hexagon 72">
                <a:extLst>
                  <a:ext uri="{FF2B5EF4-FFF2-40B4-BE49-F238E27FC236}">
                    <a16:creationId xmlns:a16="http://schemas.microsoft.com/office/drawing/2014/main" id="{7D1F809F-C774-4370-87A2-E521E8A51711}"/>
                  </a:ext>
                </a:extLst>
              </p:cNvPr>
              <p:cNvSpPr/>
              <p:nvPr/>
            </p:nvSpPr>
            <p:spPr>
              <a:xfrm>
                <a:off x="8876799" y="1961984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74" name="Picture 73">
                <a:extLst>
                  <a:ext uri="{FF2B5EF4-FFF2-40B4-BE49-F238E27FC236}">
                    <a16:creationId xmlns:a16="http://schemas.microsoft.com/office/drawing/2014/main" id="{6B97DCB8-60C4-4010-ADEB-F01C920897B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313" t="25397" r="25253" b="21214"/>
              <a:stretch/>
            </p:blipFill>
            <p:spPr>
              <a:xfrm>
                <a:off x="9035556" y="2055858"/>
                <a:ext cx="635428" cy="623556"/>
              </a:xfrm>
              <a:prstGeom prst="rect">
                <a:avLst/>
              </a:prstGeom>
            </p:spPr>
          </p:pic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E7E26CD-A824-420B-8464-258F8ECFA139}"/>
                </a:ext>
              </a:extLst>
            </p:cNvPr>
            <p:cNvGrpSpPr/>
            <p:nvPr userDrawn="1"/>
          </p:nvGrpSpPr>
          <p:grpSpPr>
            <a:xfrm>
              <a:off x="1898615" y="3627109"/>
              <a:ext cx="1300693" cy="1107368"/>
              <a:chOff x="1562350" y="1501380"/>
              <a:chExt cx="952942" cy="811304"/>
            </a:xfrm>
          </p:grpSpPr>
          <p:sp>
            <p:nvSpPr>
              <p:cNvPr id="76" name="Hexagon 75">
                <a:extLst>
                  <a:ext uri="{FF2B5EF4-FFF2-40B4-BE49-F238E27FC236}">
                    <a16:creationId xmlns:a16="http://schemas.microsoft.com/office/drawing/2014/main" id="{F98D23DE-418F-4734-94E9-D5E598436C34}"/>
                  </a:ext>
                </a:extLst>
              </p:cNvPr>
              <p:cNvSpPr/>
              <p:nvPr/>
            </p:nvSpPr>
            <p:spPr>
              <a:xfrm>
                <a:off x="1562350" y="1501380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77" name="Picture 76">
                <a:extLst>
                  <a:ext uri="{FF2B5EF4-FFF2-40B4-BE49-F238E27FC236}">
                    <a16:creationId xmlns:a16="http://schemas.microsoft.com/office/drawing/2014/main" id="{8BD700B5-D98F-4AB5-BBD4-976E8CC998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25163" y="1669733"/>
                <a:ext cx="627316" cy="474599"/>
              </a:xfrm>
              <a:prstGeom prst="rect">
                <a:avLst/>
              </a:prstGeom>
            </p:spPr>
          </p:pic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5D2DC155-87F9-4B29-BE98-540E42331EBA}"/>
                </a:ext>
              </a:extLst>
            </p:cNvPr>
            <p:cNvGrpSpPr/>
            <p:nvPr userDrawn="1"/>
          </p:nvGrpSpPr>
          <p:grpSpPr>
            <a:xfrm>
              <a:off x="796373" y="4247973"/>
              <a:ext cx="1300693" cy="1107368"/>
              <a:chOff x="1578575" y="2401408"/>
              <a:chExt cx="952942" cy="811304"/>
            </a:xfrm>
          </p:grpSpPr>
          <p:sp>
            <p:nvSpPr>
              <p:cNvPr id="82" name="Hexagon 81">
                <a:extLst>
                  <a:ext uri="{FF2B5EF4-FFF2-40B4-BE49-F238E27FC236}">
                    <a16:creationId xmlns:a16="http://schemas.microsoft.com/office/drawing/2014/main" id="{1E1156E0-7084-49EF-AF19-B6526D0765C1}"/>
                  </a:ext>
                </a:extLst>
              </p:cNvPr>
              <p:cNvSpPr/>
              <p:nvPr/>
            </p:nvSpPr>
            <p:spPr>
              <a:xfrm>
                <a:off x="1578575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3" name="Picture 82">
                <a:extLst>
                  <a:ext uri="{FF2B5EF4-FFF2-40B4-BE49-F238E27FC236}">
                    <a16:creationId xmlns:a16="http://schemas.microsoft.com/office/drawing/2014/main" id="{E2142395-0107-47F2-B820-4FE947B8CC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10578" y="2562592"/>
                <a:ext cx="488936" cy="488936"/>
              </a:xfrm>
              <a:prstGeom prst="rect">
                <a:avLst/>
              </a:prstGeom>
            </p:spPr>
          </p:pic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CF70AA-54A8-46F8-BFE3-E404015513E7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579576" y="3355880"/>
              <a:ext cx="1612428" cy="1371601"/>
              <a:chOff x="9705827" y="2412349"/>
              <a:chExt cx="952942" cy="811304"/>
            </a:xfrm>
          </p:grpSpPr>
          <p:sp>
            <p:nvSpPr>
              <p:cNvPr id="85" name="Hexagon 84">
                <a:extLst>
                  <a:ext uri="{FF2B5EF4-FFF2-40B4-BE49-F238E27FC236}">
                    <a16:creationId xmlns:a16="http://schemas.microsoft.com/office/drawing/2014/main" id="{242AB7FC-FF7D-4F6B-9D9F-7B81730B15D2}"/>
                  </a:ext>
                </a:extLst>
              </p:cNvPr>
              <p:cNvSpPr/>
              <p:nvPr/>
            </p:nvSpPr>
            <p:spPr>
              <a:xfrm>
                <a:off x="9705827" y="2412349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6" name="Picture 85">
                <a:extLst>
                  <a:ext uri="{FF2B5EF4-FFF2-40B4-BE49-F238E27FC236}">
                    <a16:creationId xmlns:a16="http://schemas.microsoft.com/office/drawing/2014/main" id="{68C6AB1C-4907-4024-B70F-46A3163BC0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74960" y="2493502"/>
                <a:ext cx="614677" cy="648999"/>
              </a:xfrm>
              <a:prstGeom prst="rect">
                <a:avLst/>
              </a:prstGeom>
            </p:spPr>
          </p:pic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A3931C60-FB89-41A7-86C8-B43EB599BFD9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1873329" y="4838629"/>
              <a:ext cx="1611054" cy="1371601"/>
              <a:chOff x="10538790" y="1931456"/>
              <a:chExt cx="952942" cy="811304"/>
            </a:xfrm>
          </p:grpSpPr>
          <p:sp>
            <p:nvSpPr>
              <p:cNvPr id="88" name="Hexagon 87">
                <a:extLst>
                  <a:ext uri="{FF2B5EF4-FFF2-40B4-BE49-F238E27FC236}">
                    <a16:creationId xmlns:a16="http://schemas.microsoft.com/office/drawing/2014/main" id="{8DF3392E-7F82-49D7-A5D1-160AD904D926}"/>
                  </a:ext>
                </a:extLst>
              </p:cNvPr>
              <p:cNvSpPr/>
              <p:nvPr/>
            </p:nvSpPr>
            <p:spPr>
              <a:xfrm>
                <a:off x="10538790" y="1931456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89" name="Picture 88">
                <a:extLst>
                  <a:ext uri="{FF2B5EF4-FFF2-40B4-BE49-F238E27FC236}">
                    <a16:creationId xmlns:a16="http://schemas.microsoft.com/office/drawing/2014/main" id="{8F72ED29-4347-4556-AA8F-3CEDF62278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45037" y="2066884"/>
                <a:ext cx="540448" cy="540448"/>
              </a:xfrm>
              <a:prstGeom prst="rect">
                <a:avLst/>
              </a:prstGeom>
            </p:spPr>
          </p:pic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0C155CFB-BB7E-46A6-A640-C088589A6AF2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9053346" y="3377396"/>
              <a:ext cx="1612428" cy="1371601"/>
              <a:chOff x="4818984" y="1479892"/>
              <a:chExt cx="952942" cy="811304"/>
            </a:xfrm>
          </p:grpSpPr>
          <p:sp>
            <p:nvSpPr>
              <p:cNvPr id="91" name="Hexagon 90">
                <a:extLst>
                  <a:ext uri="{FF2B5EF4-FFF2-40B4-BE49-F238E27FC236}">
                    <a16:creationId xmlns:a16="http://schemas.microsoft.com/office/drawing/2014/main" id="{92D6F2B1-E67A-4019-AA71-F8EA9129B00E}"/>
                  </a:ext>
                </a:extLst>
              </p:cNvPr>
              <p:cNvSpPr/>
              <p:nvPr/>
            </p:nvSpPr>
            <p:spPr>
              <a:xfrm>
                <a:off x="4818984" y="1479892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12910F9D-3F34-47D5-B063-DF1F3D2518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02802" y="1525725"/>
                <a:ext cx="585306" cy="719639"/>
              </a:xfrm>
              <a:prstGeom prst="rect">
                <a:avLst/>
              </a:prstGeom>
            </p:spPr>
          </p:pic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5741D029-26E7-4678-B39B-F6CEE46A58A2}"/>
                </a:ext>
              </a:extLst>
            </p:cNvPr>
            <p:cNvGrpSpPr/>
            <p:nvPr userDrawn="1"/>
          </p:nvGrpSpPr>
          <p:grpSpPr>
            <a:xfrm>
              <a:off x="7958110" y="4268731"/>
              <a:ext cx="1300693" cy="1107368"/>
              <a:chOff x="6439825" y="1501380"/>
              <a:chExt cx="952942" cy="811304"/>
            </a:xfrm>
          </p:grpSpPr>
          <p:sp>
            <p:nvSpPr>
              <p:cNvPr id="94" name="Hexagon 93">
                <a:extLst>
                  <a:ext uri="{FF2B5EF4-FFF2-40B4-BE49-F238E27FC236}">
                    <a16:creationId xmlns:a16="http://schemas.microsoft.com/office/drawing/2014/main" id="{4516B51B-D987-4110-86A2-69CC737ED162}"/>
                  </a:ext>
                </a:extLst>
              </p:cNvPr>
              <p:cNvSpPr/>
              <p:nvPr/>
            </p:nvSpPr>
            <p:spPr>
              <a:xfrm>
                <a:off x="6439825" y="1501380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95" name="Picture 94">
                <a:extLst>
                  <a:ext uri="{FF2B5EF4-FFF2-40B4-BE49-F238E27FC236}">
                    <a16:creationId xmlns:a16="http://schemas.microsoft.com/office/drawing/2014/main" id="{67A33D6B-0D9A-43B1-AB38-9EF55F7D39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50900" y="1541636"/>
                <a:ext cx="730793" cy="730793"/>
              </a:xfrm>
              <a:prstGeom prst="rect">
                <a:avLst/>
              </a:prstGeom>
            </p:spPr>
          </p:pic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F3973F7-CA95-40D3-972D-58CD211A73FF}"/>
                </a:ext>
              </a:extLst>
            </p:cNvPr>
            <p:cNvGrpSpPr/>
            <p:nvPr userDrawn="1"/>
          </p:nvGrpSpPr>
          <p:grpSpPr>
            <a:xfrm>
              <a:off x="6765838" y="4801657"/>
              <a:ext cx="1300693" cy="1107368"/>
              <a:chOff x="5627500" y="1951395"/>
              <a:chExt cx="952942" cy="811304"/>
            </a:xfrm>
          </p:grpSpPr>
          <p:sp>
            <p:nvSpPr>
              <p:cNvPr id="100" name="Hexagon 99">
                <a:extLst>
                  <a:ext uri="{FF2B5EF4-FFF2-40B4-BE49-F238E27FC236}">
                    <a16:creationId xmlns:a16="http://schemas.microsoft.com/office/drawing/2014/main" id="{B9277582-70BB-4589-87EC-FF520A159195}"/>
                  </a:ext>
                </a:extLst>
              </p:cNvPr>
              <p:cNvSpPr/>
              <p:nvPr/>
            </p:nvSpPr>
            <p:spPr>
              <a:xfrm>
                <a:off x="5627500" y="1951395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101" name="Picture 100">
                <a:extLst>
                  <a:ext uri="{FF2B5EF4-FFF2-40B4-BE49-F238E27FC236}">
                    <a16:creationId xmlns:a16="http://schemas.microsoft.com/office/drawing/2014/main" id="{2EB8A3BD-214A-445E-8F0B-BCE1328A5A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64407" y="2020106"/>
                <a:ext cx="679129" cy="705687"/>
              </a:xfrm>
              <a:prstGeom prst="rect">
                <a:avLst/>
              </a:prstGeom>
            </p:spPr>
          </p:pic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7800336C-D636-474E-B8A3-C0E92FBF2DD5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3126951" y="3946932"/>
              <a:ext cx="1611054" cy="1371601"/>
              <a:chOff x="2809114" y="1520822"/>
              <a:chExt cx="952942" cy="811304"/>
            </a:xfrm>
          </p:grpSpPr>
          <p:sp>
            <p:nvSpPr>
              <p:cNvPr id="103" name="Hexagon 102">
                <a:extLst>
                  <a:ext uri="{FF2B5EF4-FFF2-40B4-BE49-F238E27FC236}">
                    <a16:creationId xmlns:a16="http://schemas.microsoft.com/office/drawing/2014/main" id="{ECD106BB-5294-4CFF-8C71-8AD89C9256D7}"/>
                  </a:ext>
                </a:extLst>
              </p:cNvPr>
              <p:cNvSpPr/>
              <p:nvPr/>
            </p:nvSpPr>
            <p:spPr>
              <a:xfrm>
                <a:off x="2809114" y="1520822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4" name="Picture 103">
                <a:extLst>
                  <a:ext uri="{FF2B5EF4-FFF2-40B4-BE49-F238E27FC236}">
                    <a16:creationId xmlns:a16="http://schemas.microsoft.com/office/drawing/2014/main" id="{EA2F9F51-5ACD-48F0-91C6-C515479196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35947" y="1576836"/>
                <a:ext cx="699276" cy="699276"/>
              </a:xfrm>
              <a:prstGeom prst="rect">
                <a:avLst/>
              </a:prstGeom>
            </p:spPr>
          </p:pic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E35D45F7-D955-4DF8-BA8A-BE4F9B2B8A74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78061" y="2750468"/>
              <a:ext cx="1611054" cy="1371601"/>
              <a:chOff x="8092707" y="1489623"/>
              <a:chExt cx="952942" cy="811304"/>
            </a:xfrm>
          </p:grpSpPr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250CF8DF-39F2-4FA0-A396-F55DDD767470}"/>
                  </a:ext>
                </a:extLst>
              </p:cNvPr>
              <p:cNvSpPr/>
              <p:nvPr/>
            </p:nvSpPr>
            <p:spPr>
              <a:xfrm>
                <a:off x="8092707" y="1489623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7" name="Picture 106">
                <a:extLst>
                  <a:ext uri="{FF2B5EF4-FFF2-40B4-BE49-F238E27FC236}">
                    <a16:creationId xmlns:a16="http://schemas.microsoft.com/office/drawing/2014/main" id="{583DEFDD-4CBE-4ACA-9D2F-F0E595521B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8623" y="1566201"/>
                <a:ext cx="621110" cy="658148"/>
              </a:xfrm>
              <a:prstGeom prst="rect">
                <a:avLst/>
              </a:prstGeom>
            </p:spPr>
          </p:pic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638CDCA-1635-4280-85A2-27B1E7A67081}"/>
                </a:ext>
              </a:extLst>
            </p:cNvPr>
            <p:cNvGrpSpPr/>
            <p:nvPr userDrawn="1"/>
          </p:nvGrpSpPr>
          <p:grpSpPr>
            <a:xfrm>
              <a:off x="9086195" y="4860302"/>
              <a:ext cx="1612428" cy="1371601"/>
              <a:chOff x="9133900" y="4852351"/>
              <a:chExt cx="1612429" cy="1371600"/>
            </a:xfrm>
          </p:grpSpPr>
          <p:sp>
            <p:nvSpPr>
              <p:cNvPr id="79" name="Hexagon 78">
                <a:extLst>
                  <a:ext uri="{FF2B5EF4-FFF2-40B4-BE49-F238E27FC236}">
                    <a16:creationId xmlns:a16="http://schemas.microsoft.com/office/drawing/2014/main" id="{781D5C32-5897-4A39-B9CA-2EA490DB31E2}"/>
                  </a:ext>
                </a:extLst>
              </p:cNvPr>
              <p:cNvSpPr/>
              <p:nvPr/>
            </p:nvSpPr>
            <p:spPr>
              <a:xfrm>
                <a:off x="9133900" y="4852351"/>
                <a:ext cx="1612429" cy="1371600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9" name="Picture 1" descr="Machine generated alternative text:&#10;&#10;">
                <a:extLst>
                  <a:ext uri="{FF2B5EF4-FFF2-40B4-BE49-F238E27FC236}">
                    <a16:creationId xmlns:a16="http://schemas.microsoft.com/office/drawing/2014/main" id="{705D350C-8848-4034-8DDB-70BE72B2CD9D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 rotWithShape="1"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229" t="17050" r="9325" b="15246"/>
              <a:stretch/>
            </p:blipFill>
            <p:spPr bwMode="auto">
              <a:xfrm>
                <a:off x="9399425" y="5052895"/>
                <a:ext cx="1081378" cy="903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69746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7752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8B9FF7-F69F-421C-8AAA-E9B828EF7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5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6137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04431B0-F233-48EE-9064-660EABB36207}"/>
              </a:ext>
            </a:extLst>
          </p:cNvPr>
          <p:cNvSpPr/>
          <p:nvPr userDrawn="1"/>
        </p:nvSpPr>
        <p:spPr>
          <a:xfrm>
            <a:off x="238054" y="236621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63BB142-55C5-418C-B483-74F1E925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087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72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B2E79-3C2B-460D-85B7-D25795F7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95E90C-DA93-4AD2-8106-9D1DBFCC0023}"/>
              </a:ext>
            </a:extLst>
          </p:cNvPr>
          <p:cNvSpPr/>
          <p:nvPr userDrawn="1"/>
        </p:nvSpPr>
        <p:spPr>
          <a:xfrm>
            <a:off x="214201" y="228670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C5D33C-AB54-40B8-816F-9E726DB1FCA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7180" y="1455642"/>
            <a:ext cx="3045349" cy="4579937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D1AFB9F-6116-4BD9-ADC9-CFA625B39A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039499" y="1455642"/>
            <a:ext cx="3347263" cy="457993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07B348A7-A70B-4A6A-A35B-DA830A2BDC4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93732" y="1455642"/>
            <a:ext cx="3347263" cy="457993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305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85AE03-9220-47B9-BCE6-4954E8BB4CCB}"/>
              </a:ext>
            </a:extLst>
          </p:cNvPr>
          <p:cNvSpPr/>
          <p:nvPr userDrawn="1"/>
        </p:nvSpPr>
        <p:spPr>
          <a:xfrm>
            <a:off x="190735" y="236621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B75891D-89D2-428E-A10C-A785EDFB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888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AC1AADA-76C3-4EFF-BA66-881CF9FB075C}"/>
              </a:ext>
            </a:extLst>
          </p:cNvPr>
          <p:cNvSpPr/>
          <p:nvPr userDrawn="1"/>
        </p:nvSpPr>
        <p:spPr>
          <a:xfrm>
            <a:off x="174832" y="206835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B2B56C-9426-4C4C-B135-E7EE78B9A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958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84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7752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8B9FF7-F69F-421C-8AAA-E9B828EF7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3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3716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6A57C7-4DE6-471E-AD3A-06B6AE4255E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515600" y="221435"/>
            <a:ext cx="578590" cy="6731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982B2B-0D3F-4A0E-B31F-CFD8A51AA22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120" y="144012"/>
            <a:ext cx="621385" cy="673168"/>
          </a:xfrm>
          <a:prstGeom prst="rect">
            <a:avLst/>
          </a:prstGeom>
        </p:spPr>
      </p:pic>
    </p:spTree>
    <p:custDataLst>
      <p:tags r:id="rId12"/>
    </p:custDataLst>
    <p:extLst>
      <p:ext uri="{BB962C8B-B14F-4D97-AF65-F5344CB8AC3E}">
        <p14:creationId xmlns:p14="http://schemas.microsoft.com/office/powerpoint/2010/main" val="32145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32" r:id="rId5"/>
    <p:sldLayoutId id="2147483727" r:id="rId6"/>
    <p:sldLayoutId id="2147483728" r:id="rId7"/>
    <p:sldLayoutId id="2147483729" r:id="rId8"/>
    <p:sldLayoutId id="2147483730" r:id="rId9"/>
    <p:sldLayoutId id="2147483731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8BB0"/>
          </a:solidFill>
          <a:latin typeface="Calibri Light" panose="020F03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svg"/><Relationship Id="rId7" Type="http://schemas.openxmlformats.org/officeDocument/2006/relationships/image" Target="../media/image27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6.png"/><Relationship Id="rId11" Type="http://schemas.openxmlformats.org/officeDocument/2006/relationships/image" Target="../media/image21.svg"/><Relationship Id="rId5" Type="http://schemas.openxmlformats.org/officeDocument/2006/relationships/image" Target="../media/image25.svg"/><Relationship Id="rId10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9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225A9-A7E8-465D-A659-A1CB0EBE8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4408" y="340652"/>
            <a:ext cx="9309207" cy="933450"/>
          </a:xfrm>
        </p:spPr>
        <p:txBody>
          <a:bodyPr/>
          <a:lstStyle/>
          <a:p>
            <a:r>
              <a:rPr lang="en-US"/>
              <a:t>Ambulatory Management and MGH Radiology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328F6-6CC5-46FA-9A02-B6C7454BB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1237" y="1937101"/>
            <a:ext cx="6995886" cy="738664"/>
          </a:xfrm>
        </p:spPr>
        <p:txBody>
          <a:bodyPr/>
          <a:lstStyle/>
          <a:p>
            <a:r>
              <a:rPr lang="en-US" b="1">
                <a:latin typeface="Calibri Light"/>
                <a:cs typeface="Calibri Light"/>
              </a:rPr>
              <a:t>Unscheduled Radiology Orders </a:t>
            </a:r>
          </a:p>
          <a:p>
            <a:r>
              <a:rPr lang="en-US" b="1">
                <a:latin typeface="Calibri Light"/>
                <a:cs typeface="Calibri Light"/>
              </a:rPr>
              <a:t>May 21 , 2021</a:t>
            </a:r>
            <a:endParaRPr lang="en-US" b="1">
              <a:cs typeface="Calibri Ligh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193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1521D8F2-632B-433C-9AF7-7689FD732645}"/>
              </a:ext>
            </a:extLst>
          </p:cNvPr>
          <p:cNvSpPr/>
          <p:nvPr/>
        </p:nvSpPr>
        <p:spPr>
          <a:xfrm>
            <a:off x="3458439" y="3960667"/>
            <a:ext cx="1229587" cy="12555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cs typeface="Calibri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AF49D16-755C-46A6-A434-53BB3C603D05}"/>
              </a:ext>
            </a:extLst>
          </p:cNvPr>
          <p:cNvCxnSpPr>
            <a:cxnSpLocks/>
          </p:cNvCxnSpPr>
          <p:nvPr/>
        </p:nvCxnSpPr>
        <p:spPr>
          <a:xfrm flipH="1">
            <a:off x="4054184" y="3214252"/>
            <a:ext cx="0" cy="62345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1" descr="Ui Ux with solid fill">
            <a:extLst>
              <a:ext uri="{FF2B5EF4-FFF2-40B4-BE49-F238E27FC236}">
                <a16:creationId xmlns:a16="http://schemas.microsoft.com/office/drawing/2014/main" id="{CB50604F-0C83-4143-BD2F-5D9808071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95255" y="2296391"/>
            <a:ext cx="914400" cy="91440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E5D16A2-2160-4A84-950C-C9AC64205E13}"/>
              </a:ext>
            </a:extLst>
          </p:cNvPr>
          <p:cNvSpPr txBox="1"/>
          <p:nvPr/>
        </p:nvSpPr>
        <p:spPr>
          <a:xfrm>
            <a:off x="2867891" y="1087582"/>
            <a:ext cx="252326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No patient order is lost, and every order is brought to completion</a:t>
            </a:r>
            <a:endParaRPr lang="en-US"/>
          </a:p>
          <a:p>
            <a:pPr algn="ctr"/>
            <a:endParaRPr lang="en-US" sz="1200">
              <a:solidFill>
                <a:srgbClr val="444444"/>
              </a:solidFill>
              <a:cs typeface="Arial"/>
            </a:endParaRPr>
          </a:p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Scheduling at right time to guarantee experience is met</a:t>
            </a:r>
          </a:p>
          <a:p>
            <a:pPr algn="ctr"/>
            <a:endParaRPr lang="en-US" sz="1200">
              <a:solidFill>
                <a:srgbClr val="444444"/>
              </a:solidFill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2AAB727-3E55-4411-AF05-D81D7DBA1355}"/>
              </a:ext>
            </a:extLst>
          </p:cNvPr>
          <p:cNvSpPr txBox="1"/>
          <p:nvPr/>
        </p:nvSpPr>
        <p:spPr>
          <a:xfrm>
            <a:off x="1381992" y="4152900"/>
            <a:ext cx="14097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Patient Safety</a:t>
            </a:r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9FA838-E622-4B7B-9E12-6DB61AD85CF6}"/>
              </a:ext>
            </a:extLst>
          </p:cNvPr>
          <p:cNvSpPr txBox="1"/>
          <p:nvPr/>
        </p:nvSpPr>
        <p:spPr>
          <a:xfrm>
            <a:off x="3356263" y="4213514"/>
            <a:ext cx="14097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Patient Experience</a:t>
            </a:r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05C802-16CD-4A20-B2B8-CBCB53507389}"/>
              </a:ext>
            </a:extLst>
          </p:cNvPr>
          <p:cNvSpPr txBox="1"/>
          <p:nvPr/>
        </p:nvSpPr>
        <p:spPr>
          <a:xfrm>
            <a:off x="5391151" y="4152900"/>
            <a:ext cx="14097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Practice workflow</a:t>
            </a: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4BD13A2B-E583-4179-9DBD-F01AEFAB0754}"/>
              </a:ext>
            </a:extLst>
          </p:cNvPr>
          <p:cNvSpPr txBox="1">
            <a:spLocks/>
          </p:cNvSpPr>
          <p:nvPr/>
        </p:nvSpPr>
        <p:spPr bwMode="auto">
          <a:xfrm>
            <a:off x="227033" y="110957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  <a:cs typeface="Calibri"/>
              </a:rPr>
              <a:t>Solution Recommendations - Benefits</a:t>
            </a:r>
            <a:endParaRPr lang="en-US" i="1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2037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89E4EF74-7C8A-4ABC-9FB3-BF52A82B0797}"/>
              </a:ext>
            </a:extLst>
          </p:cNvPr>
          <p:cNvSpPr/>
          <p:nvPr/>
        </p:nvSpPr>
        <p:spPr>
          <a:xfrm>
            <a:off x="5495058" y="3910446"/>
            <a:ext cx="1229587" cy="12555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DBA45B6-8387-444A-8D66-450F382FDD16}"/>
              </a:ext>
            </a:extLst>
          </p:cNvPr>
          <p:cNvCxnSpPr>
            <a:cxnSpLocks/>
          </p:cNvCxnSpPr>
          <p:nvPr/>
        </p:nvCxnSpPr>
        <p:spPr>
          <a:xfrm flipH="1">
            <a:off x="6071752" y="3214252"/>
            <a:ext cx="0" cy="62345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Graphic 22" descr="Circular flowchart with solid fill">
            <a:extLst>
              <a:ext uri="{FF2B5EF4-FFF2-40B4-BE49-F238E27FC236}">
                <a16:creationId xmlns:a16="http://schemas.microsoft.com/office/drawing/2014/main" id="{FE5A3BCE-3205-4116-9FD7-C0E2004A5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12823" y="2296391"/>
            <a:ext cx="914400" cy="91440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87E76B78-DEBA-4846-B916-053CF53A1391}"/>
              </a:ext>
            </a:extLst>
          </p:cNvPr>
          <p:cNvSpPr txBox="1"/>
          <p:nvPr/>
        </p:nvSpPr>
        <p:spPr>
          <a:xfrm>
            <a:off x="4932218" y="1077792"/>
            <a:ext cx="232756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Standard Operation practices for ordering and order management</a:t>
            </a:r>
            <a:endParaRPr lang="en-US"/>
          </a:p>
          <a:p>
            <a:pPr algn="ctr"/>
            <a:endParaRPr lang="en-US" sz="1200">
              <a:solidFill>
                <a:srgbClr val="444444"/>
              </a:solidFill>
              <a:cs typeface="Arial"/>
            </a:endParaRPr>
          </a:p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Monitor and ensure accountability</a:t>
            </a:r>
          </a:p>
          <a:p>
            <a:pPr algn="ctr"/>
            <a:endParaRPr lang="en-US" sz="1200">
              <a:solidFill>
                <a:srgbClr val="444444"/>
              </a:solidFill>
              <a:cs typeface="Arial"/>
            </a:endParaRPr>
          </a:p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Education on best practices for continuous improvement</a:t>
            </a:r>
          </a:p>
          <a:p>
            <a:pPr algn="ctr"/>
            <a:endParaRPr lang="en-US" sz="1200">
              <a:solidFill>
                <a:srgbClr val="444444"/>
              </a:solidFill>
              <a:cs typeface="Arial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05C802-16CD-4A20-B2B8-CBCB53507389}"/>
              </a:ext>
            </a:extLst>
          </p:cNvPr>
          <p:cNvSpPr txBox="1"/>
          <p:nvPr/>
        </p:nvSpPr>
        <p:spPr>
          <a:xfrm>
            <a:off x="5391151" y="4152900"/>
            <a:ext cx="14097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Practice workflow</a:t>
            </a: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7D906FB8-CFE5-4A6E-8804-2E67B1C03075}"/>
              </a:ext>
            </a:extLst>
          </p:cNvPr>
          <p:cNvSpPr txBox="1">
            <a:spLocks/>
          </p:cNvSpPr>
          <p:nvPr/>
        </p:nvSpPr>
        <p:spPr bwMode="auto">
          <a:xfrm>
            <a:off x="227033" y="110957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  <a:cs typeface="Calibri"/>
              </a:rPr>
              <a:t>Solution Recommendations - Benefits</a:t>
            </a:r>
            <a:endParaRPr lang="en-US" i="1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05185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8101E5CD-38F5-4389-BE2A-2DC4783481AD}"/>
              </a:ext>
            </a:extLst>
          </p:cNvPr>
          <p:cNvSpPr/>
          <p:nvPr/>
        </p:nvSpPr>
        <p:spPr>
          <a:xfrm>
            <a:off x="7540334" y="3903518"/>
            <a:ext cx="1229587" cy="12555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E31623B-E2CD-42F6-9FB9-EF7D75A28BDC}"/>
              </a:ext>
            </a:extLst>
          </p:cNvPr>
          <p:cNvCxnSpPr>
            <a:cxnSpLocks/>
          </p:cNvCxnSpPr>
          <p:nvPr/>
        </p:nvCxnSpPr>
        <p:spPr>
          <a:xfrm flipH="1">
            <a:off x="8132615" y="3214252"/>
            <a:ext cx="0" cy="62345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Graphic 25" descr="Bar chart with solid fill">
            <a:extLst>
              <a:ext uri="{FF2B5EF4-FFF2-40B4-BE49-F238E27FC236}">
                <a16:creationId xmlns:a16="http://schemas.microsoft.com/office/drawing/2014/main" id="{DB4C3F02-58B2-4008-B1C9-5527E22749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3686" y="2296391"/>
            <a:ext cx="914400" cy="91440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1992B322-E330-4952-9628-E2C61EAA9223}"/>
              </a:ext>
            </a:extLst>
          </p:cNvPr>
          <p:cNvSpPr txBox="1"/>
          <p:nvPr/>
        </p:nvSpPr>
        <p:spPr>
          <a:xfrm>
            <a:off x="7452014" y="4152900"/>
            <a:ext cx="127115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Data Insights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0A9292-2F7B-44EB-ACCF-C04973C3A602}"/>
              </a:ext>
            </a:extLst>
          </p:cNvPr>
          <p:cNvSpPr txBox="1"/>
          <p:nvPr/>
        </p:nvSpPr>
        <p:spPr>
          <a:xfrm>
            <a:off x="6834620" y="1344394"/>
            <a:ext cx="2592532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Data reporting and sharing to measure and show progress </a:t>
            </a:r>
            <a:endParaRPr lang="en-US"/>
          </a:p>
          <a:p>
            <a:pPr algn="ctr"/>
            <a:endParaRPr lang="en-US" sz="1200">
              <a:cs typeface="Calibri" panose="020F0502020204030204"/>
            </a:endParaRPr>
          </a:p>
          <a:p>
            <a:pPr algn="ctr"/>
            <a:r>
              <a:rPr lang="en-US" sz="1200">
                <a:cs typeface="Calibri" panose="020F0502020204030204"/>
              </a:rPr>
              <a:t>EPIC functionality to support the SOP workflow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8CC89D93-5174-4A5A-8283-B0A3B2FF72A9}"/>
              </a:ext>
            </a:extLst>
          </p:cNvPr>
          <p:cNvSpPr txBox="1">
            <a:spLocks/>
          </p:cNvSpPr>
          <p:nvPr/>
        </p:nvSpPr>
        <p:spPr bwMode="auto">
          <a:xfrm>
            <a:off x="227033" y="110957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  <a:cs typeface="Calibri"/>
              </a:rPr>
              <a:t>Solution Recommendations - Benefits</a:t>
            </a:r>
            <a:endParaRPr lang="en-US" i="1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72007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373E6CA1-F13B-4160-B7BE-63EF59D3392F}"/>
              </a:ext>
            </a:extLst>
          </p:cNvPr>
          <p:cNvSpPr/>
          <p:nvPr/>
        </p:nvSpPr>
        <p:spPr>
          <a:xfrm>
            <a:off x="9518071" y="3906982"/>
            <a:ext cx="1229587" cy="12555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5A26360-29DA-43DC-8BF1-D19DA8A81F39}"/>
              </a:ext>
            </a:extLst>
          </p:cNvPr>
          <p:cNvCxnSpPr>
            <a:cxnSpLocks/>
          </p:cNvCxnSpPr>
          <p:nvPr/>
        </p:nvCxnSpPr>
        <p:spPr>
          <a:xfrm flipH="1">
            <a:off x="10072252" y="3214252"/>
            <a:ext cx="0" cy="62345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6" descr="Gold bars with solid fill">
            <a:extLst>
              <a:ext uri="{FF2B5EF4-FFF2-40B4-BE49-F238E27FC236}">
                <a16:creationId xmlns:a16="http://schemas.microsoft.com/office/drawing/2014/main" id="{70CAC292-4977-4051-9A03-BE6243EDCC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13323" y="2296391"/>
            <a:ext cx="914400" cy="9144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29B02F29-288D-421F-93F0-3AB965A9D3E1}"/>
              </a:ext>
            </a:extLst>
          </p:cNvPr>
          <p:cNvSpPr txBox="1"/>
          <p:nvPr/>
        </p:nvSpPr>
        <p:spPr>
          <a:xfrm>
            <a:off x="8946573" y="1356014"/>
            <a:ext cx="222711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cs typeface="Calibri"/>
              </a:rPr>
              <a:t>Consistent and proactive approach to work on the radiology WQ will lead to more orders being completed </a:t>
            </a:r>
            <a:endParaRPr lang="en-US" sz="12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E09549F-E41E-4A14-819F-9C0A730ADFF0}"/>
              </a:ext>
            </a:extLst>
          </p:cNvPr>
          <p:cNvSpPr txBox="1"/>
          <p:nvPr/>
        </p:nvSpPr>
        <p:spPr>
          <a:xfrm>
            <a:off x="9460924" y="4152900"/>
            <a:ext cx="14097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Revenue Generation</a:t>
            </a: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78BEAD99-617B-493D-9DCB-B43003863BBA}"/>
              </a:ext>
            </a:extLst>
          </p:cNvPr>
          <p:cNvSpPr txBox="1">
            <a:spLocks/>
          </p:cNvSpPr>
          <p:nvPr/>
        </p:nvSpPr>
        <p:spPr bwMode="auto">
          <a:xfrm>
            <a:off x="227033" y="110957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  <a:cs typeface="Calibri"/>
              </a:rPr>
              <a:t>Solution Recommendations - Benefits</a:t>
            </a:r>
            <a:endParaRPr lang="en-US" i="1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04463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89E4EF74-7C8A-4ABC-9FB3-BF52A82B0797}"/>
              </a:ext>
            </a:extLst>
          </p:cNvPr>
          <p:cNvSpPr/>
          <p:nvPr/>
        </p:nvSpPr>
        <p:spPr>
          <a:xfrm>
            <a:off x="5434444" y="4118264"/>
            <a:ext cx="1229587" cy="12555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373E6CA1-F13B-4160-B7BE-63EF59D3392F}"/>
              </a:ext>
            </a:extLst>
          </p:cNvPr>
          <p:cNvSpPr/>
          <p:nvPr/>
        </p:nvSpPr>
        <p:spPr>
          <a:xfrm>
            <a:off x="9864435" y="4106141"/>
            <a:ext cx="1229587" cy="12555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8101E5CD-38F5-4389-BE2A-2DC4783481AD}"/>
              </a:ext>
            </a:extLst>
          </p:cNvPr>
          <p:cNvSpPr/>
          <p:nvPr/>
        </p:nvSpPr>
        <p:spPr>
          <a:xfrm>
            <a:off x="7661562" y="4102678"/>
            <a:ext cx="1229587" cy="12555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A082971E-AF24-46AE-BC74-FC756721A0CC}"/>
              </a:ext>
            </a:extLst>
          </p:cNvPr>
          <p:cNvSpPr/>
          <p:nvPr/>
        </p:nvSpPr>
        <p:spPr>
          <a:xfrm>
            <a:off x="990598" y="4116531"/>
            <a:ext cx="1229587" cy="12555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cs typeface="Calibri"/>
            </a:endParaRPr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1521D8F2-632B-433C-9AF7-7689FD732645}"/>
              </a:ext>
            </a:extLst>
          </p:cNvPr>
          <p:cNvSpPr/>
          <p:nvPr/>
        </p:nvSpPr>
        <p:spPr>
          <a:xfrm>
            <a:off x="3215984" y="4142508"/>
            <a:ext cx="1229587" cy="1255566"/>
          </a:xfrm>
          <a:prstGeom prst="flowChartConnector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cs typeface="Calibri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8110AB1-AEFF-4A56-9376-075D36167AF8}"/>
              </a:ext>
            </a:extLst>
          </p:cNvPr>
          <p:cNvCxnSpPr/>
          <p:nvPr/>
        </p:nvCxnSpPr>
        <p:spPr>
          <a:xfrm flipH="1">
            <a:off x="1543048" y="3422070"/>
            <a:ext cx="0" cy="62345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E31623B-E2CD-42F6-9FB9-EF7D75A28BDC}"/>
              </a:ext>
            </a:extLst>
          </p:cNvPr>
          <p:cNvCxnSpPr>
            <a:cxnSpLocks/>
          </p:cNvCxnSpPr>
          <p:nvPr/>
        </p:nvCxnSpPr>
        <p:spPr>
          <a:xfrm flipH="1">
            <a:off x="8253843" y="3370116"/>
            <a:ext cx="0" cy="62345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DBA45B6-8387-444A-8D66-450F382FDD16}"/>
              </a:ext>
            </a:extLst>
          </p:cNvPr>
          <p:cNvCxnSpPr>
            <a:cxnSpLocks/>
          </p:cNvCxnSpPr>
          <p:nvPr/>
        </p:nvCxnSpPr>
        <p:spPr>
          <a:xfrm flipH="1">
            <a:off x="6045775" y="3422070"/>
            <a:ext cx="0" cy="62345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AF49D16-755C-46A6-A434-53BB3C603D05}"/>
              </a:ext>
            </a:extLst>
          </p:cNvPr>
          <p:cNvCxnSpPr>
            <a:cxnSpLocks/>
          </p:cNvCxnSpPr>
          <p:nvPr/>
        </p:nvCxnSpPr>
        <p:spPr>
          <a:xfrm flipH="1">
            <a:off x="3811729" y="3430729"/>
            <a:ext cx="0" cy="62345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5A26360-29DA-43DC-8BF1-D19DA8A81F39}"/>
              </a:ext>
            </a:extLst>
          </p:cNvPr>
          <p:cNvCxnSpPr>
            <a:cxnSpLocks/>
          </p:cNvCxnSpPr>
          <p:nvPr/>
        </p:nvCxnSpPr>
        <p:spPr>
          <a:xfrm flipH="1">
            <a:off x="10479229" y="3335480"/>
            <a:ext cx="0" cy="62345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1" descr="Ui Ux with solid fill">
            <a:extLst>
              <a:ext uri="{FF2B5EF4-FFF2-40B4-BE49-F238E27FC236}">
                <a16:creationId xmlns:a16="http://schemas.microsoft.com/office/drawing/2014/main" id="{CB50604F-0C83-4143-BD2F-5D9808071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800" y="2478232"/>
            <a:ext cx="914400" cy="914400"/>
          </a:xfrm>
          <a:prstGeom prst="rect">
            <a:avLst/>
          </a:prstGeom>
        </p:spPr>
      </p:pic>
      <p:pic>
        <p:nvPicPr>
          <p:cNvPr id="22" name="Graphic 22" descr="Circular flowchart with solid fill">
            <a:extLst>
              <a:ext uri="{FF2B5EF4-FFF2-40B4-BE49-F238E27FC236}">
                <a16:creationId xmlns:a16="http://schemas.microsoft.com/office/drawing/2014/main" id="{FE5A3BCE-3205-4116-9FD7-C0E2004A5E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86846" y="2417619"/>
            <a:ext cx="914400" cy="914400"/>
          </a:xfrm>
          <a:prstGeom prst="rect">
            <a:avLst/>
          </a:prstGeom>
        </p:spPr>
      </p:pic>
      <p:pic>
        <p:nvPicPr>
          <p:cNvPr id="25" name="Graphic 25" descr="Bar chart with solid fill">
            <a:extLst>
              <a:ext uri="{FF2B5EF4-FFF2-40B4-BE49-F238E27FC236}">
                <a16:creationId xmlns:a16="http://schemas.microsoft.com/office/drawing/2014/main" id="{DB4C3F02-58B2-4008-B1C9-5527E22749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94914" y="2452255"/>
            <a:ext cx="914400" cy="914400"/>
          </a:xfrm>
          <a:prstGeom prst="rect">
            <a:avLst/>
          </a:prstGeom>
        </p:spPr>
      </p:pic>
      <p:pic>
        <p:nvPicPr>
          <p:cNvPr id="26" name="Graphic 26" descr="Gold bars with solid fill">
            <a:extLst>
              <a:ext uri="{FF2B5EF4-FFF2-40B4-BE49-F238E27FC236}">
                <a16:creationId xmlns:a16="http://schemas.microsoft.com/office/drawing/2014/main" id="{70CAC292-4977-4051-9A03-BE6243EDCC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011641" y="2365664"/>
            <a:ext cx="914400" cy="914400"/>
          </a:xfrm>
          <a:prstGeom prst="rect">
            <a:avLst/>
          </a:prstGeom>
        </p:spPr>
      </p:pic>
      <p:pic>
        <p:nvPicPr>
          <p:cNvPr id="27" name="Graphic 27" descr="Single gear with solid fill">
            <a:extLst>
              <a:ext uri="{FF2B5EF4-FFF2-40B4-BE49-F238E27FC236}">
                <a16:creationId xmlns:a16="http://schemas.microsoft.com/office/drawing/2014/main" id="{12431916-EC32-412B-BB14-474EF11BB4E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84118" y="2504209"/>
            <a:ext cx="914400" cy="9144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29B02F29-288D-421F-93F0-3AB965A9D3E1}"/>
              </a:ext>
            </a:extLst>
          </p:cNvPr>
          <p:cNvSpPr txBox="1"/>
          <p:nvPr/>
        </p:nvSpPr>
        <p:spPr>
          <a:xfrm>
            <a:off x="9339696" y="1468582"/>
            <a:ext cx="207645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cs typeface="Calibri"/>
              </a:rPr>
              <a:t>Consistent and proactive approach to work on the radiology WQ will lead to more orders being completed </a:t>
            </a:r>
            <a:endParaRPr lang="en-US" sz="12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2AAB727-3E55-4411-AF05-D81D7DBA1355}"/>
              </a:ext>
            </a:extLst>
          </p:cNvPr>
          <p:cNvSpPr txBox="1"/>
          <p:nvPr/>
        </p:nvSpPr>
        <p:spPr>
          <a:xfrm>
            <a:off x="905742" y="4369377"/>
            <a:ext cx="14097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Patient Safety</a:t>
            </a:r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9FA838-E622-4B7B-9E12-6DB61AD85CF6}"/>
              </a:ext>
            </a:extLst>
          </p:cNvPr>
          <p:cNvSpPr txBox="1"/>
          <p:nvPr/>
        </p:nvSpPr>
        <p:spPr>
          <a:xfrm>
            <a:off x="3157103" y="4412674"/>
            <a:ext cx="14097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Patient Experience</a:t>
            </a:r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05C802-16CD-4A20-B2B8-CBCB53507389}"/>
              </a:ext>
            </a:extLst>
          </p:cNvPr>
          <p:cNvSpPr txBox="1"/>
          <p:nvPr/>
        </p:nvSpPr>
        <p:spPr>
          <a:xfrm>
            <a:off x="5391150" y="4369377"/>
            <a:ext cx="14097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Practice workflow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992B322-E330-4952-9628-E2C61EAA9223}"/>
              </a:ext>
            </a:extLst>
          </p:cNvPr>
          <p:cNvSpPr txBox="1"/>
          <p:nvPr/>
        </p:nvSpPr>
        <p:spPr>
          <a:xfrm>
            <a:off x="7665408" y="4362735"/>
            <a:ext cx="129713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Data Insights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E09549F-E41E-4A14-819F-9C0A730ADFF0}"/>
              </a:ext>
            </a:extLst>
          </p:cNvPr>
          <p:cNvSpPr txBox="1"/>
          <p:nvPr/>
        </p:nvSpPr>
        <p:spPr>
          <a:xfrm>
            <a:off x="9781310" y="4360718"/>
            <a:ext cx="14097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Revenue Generation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56697D7-4C31-4F48-ACA5-5764FEB5EEEC}"/>
              </a:ext>
            </a:extLst>
          </p:cNvPr>
          <p:cNvCxnSpPr>
            <a:cxnSpLocks/>
          </p:cNvCxnSpPr>
          <p:nvPr/>
        </p:nvCxnSpPr>
        <p:spPr>
          <a:xfrm flipH="1" flipV="1">
            <a:off x="2218457" y="4746911"/>
            <a:ext cx="1039091" cy="8657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5E593CC-EB74-412A-BD5C-4F1CC6ED2565}"/>
              </a:ext>
            </a:extLst>
          </p:cNvPr>
          <p:cNvCxnSpPr>
            <a:cxnSpLocks/>
          </p:cNvCxnSpPr>
          <p:nvPr/>
        </p:nvCxnSpPr>
        <p:spPr>
          <a:xfrm flipH="1" flipV="1">
            <a:off x="8903274" y="4729592"/>
            <a:ext cx="952499" cy="8657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5AA12C2-034F-44D4-B8DD-DA13D7F06D69}"/>
              </a:ext>
            </a:extLst>
          </p:cNvPr>
          <p:cNvCxnSpPr>
            <a:cxnSpLocks/>
          </p:cNvCxnSpPr>
          <p:nvPr/>
        </p:nvCxnSpPr>
        <p:spPr>
          <a:xfrm flipH="1">
            <a:off x="6660570" y="4738249"/>
            <a:ext cx="1039090" cy="8661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4B56E59-41DD-435B-9977-41E6702C4ADE}"/>
              </a:ext>
            </a:extLst>
          </p:cNvPr>
          <p:cNvCxnSpPr>
            <a:cxnSpLocks/>
          </p:cNvCxnSpPr>
          <p:nvPr/>
        </p:nvCxnSpPr>
        <p:spPr>
          <a:xfrm flipH="1">
            <a:off x="4443843" y="4781544"/>
            <a:ext cx="987134" cy="2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E838D8A-2F96-47A4-AF93-AF915D1EC5CF}"/>
              </a:ext>
            </a:extLst>
          </p:cNvPr>
          <p:cNvSpPr txBox="1"/>
          <p:nvPr/>
        </p:nvSpPr>
        <p:spPr>
          <a:xfrm>
            <a:off x="5105402" y="1468583"/>
            <a:ext cx="207645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Radiology Orders WQ monitoring to follow up</a:t>
            </a:r>
          </a:p>
          <a:p>
            <a:pPr algn="ctr"/>
            <a:endParaRPr lang="en-US" sz="1200">
              <a:solidFill>
                <a:srgbClr val="444444"/>
              </a:solidFill>
              <a:cs typeface="Arial"/>
            </a:endParaRPr>
          </a:p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Utilizing EPIC functionality to support the SOP workflow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4F9EF6E2-0AA2-4373-BCEF-88F5FCEF59E9}"/>
              </a:ext>
            </a:extLst>
          </p:cNvPr>
          <p:cNvSpPr txBox="1">
            <a:spLocks/>
          </p:cNvSpPr>
          <p:nvPr/>
        </p:nvSpPr>
        <p:spPr bwMode="auto">
          <a:xfrm>
            <a:off x="227033" y="110957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  <a:cs typeface="Calibri"/>
              </a:rPr>
              <a:t>Solution Recommendations - Benefits</a:t>
            </a:r>
            <a:endParaRPr lang="en-US" i="1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7E231C-0E0C-40BF-B9C7-B21C521BFCE0}"/>
              </a:ext>
            </a:extLst>
          </p:cNvPr>
          <p:cNvSpPr txBox="1"/>
          <p:nvPr/>
        </p:nvSpPr>
        <p:spPr>
          <a:xfrm>
            <a:off x="602674" y="1468582"/>
            <a:ext cx="231890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Clinical intent of the provider is implemented in timely fashion​</a:t>
            </a:r>
            <a:endParaRPr lang="en-US" sz="1200">
              <a:cs typeface="Calibri" panose="020F0502020204030204"/>
            </a:endParaRPr>
          </a:p>
          <a:p>
            <a:pPr algn="ctr"/>
            <a:endParaRPr lang="en-US" sz="1200">
              <a:solidFill>
                <a:srgbClr val="444444"/>
              </a:solidFill>
              <a:cs typeface="Arial"/>
            </a:endParaRPr>
          </a:p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Oversight and safety net provided with solution recommendations</a:t>
            </a:r>
            <a:endParaRPr lang="en-US" sz="12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5C5553-56E2-4299-A913-8910C20F9AD3}"/>
              </a:ext>
            </a:extLst>
          </p:cNvPr>
          <p:cNvSpPr txBox="1"/>
          <p:nvPr/>
        </p:nvSpPr>
        <p:spPr>
          <a:xfrm>
            <a:off x="2793421" y="1468582"/>
            <a:ext cx="231890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No patient order is lost, and every order is brought to completion</a:t>
            </a:r>
            <a:endParaRPr lang="en-US"/>
          </a:p>
          <a:p>
            <a:pPr algn="ctr"/>
            <a:endParaRPr lang="en-US" sz="1200">
              <a:solidFill>
                <a:srgbClr val="444444"/>
              </a:solidFill>
              <a:cs typeface="Arial"/>
            </a:endParaRPr>
          </a:p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Scheduling at the right time to guarantee experience is met</a:t>
            </a:r>
          </a:p>
          <a:p>
            <a:pPr algn="ctr"/>
            <a:endParaRPr lang="en-US" sz="1200">
              <a:solidFill>
                <a:srgbClr val="444444"/>
              </a:solidFill>
              <a:cs typeface="Arial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7644DA-9780-4B03-9C0B-11EC6F8DE204}"/>
              </a:ext>
            </a:extLst>
          </p:cNvPr>
          <p:cNvSpPr txBox="1"/>
          <p:nvPr/>
        </p:nvSpPr>
        <p:spPr>
          <a:xfrm>
            <a:off x="7122692" y="1474764"/>
            <a:ext cx="230013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Data reporting and sharing to measure and show progress </a:t>
            </a:r>
            <a:endParaRPr lang="en-US"/>
          </a:p>
          <a:p>
            <a:pPr algn="ctr"/>
            <a:endParaRPr lang="en-US" sz="1200">
              <a:cs typeface="Calibri" panose="020F0502020204030204"/>
            </a:endParaRPr>
          </a:p>
          <a:p>
            <a:pPr algn="ctr"/>
            <a:r>
              <a:rPr lang="en-US" sz="1200">
                <a:cs typeface="Calibri" panose="020F0502020204030204"/>
              </a:rPr>
              <a:t>EPIC functionality to support the SOP workflow</a:t>
            </a:r>
          </a:p>
          <a:p>
            <a:pPr algn="ctr"/>
            <a:endParaRPr lang="en-US" sz="12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812799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EB49B79-DB13-452C-9FA7-F2F83A4DE3FF}"/>
              </a:ext>
            </a:extLst>
          </p:cNvPr>
          <p:cNvSpPr/>
          <p:nvPr/>
        </p:nvSpPr>
        <p:spPr>
          <a:xfrm>
            <a:off x="537881" y="1568038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5E468C83-4DB8-494C-BB93-DF5A8F934217}"/>
              </a:ext>
            </a:extLst>
          </p:cNvPr>
          <p:cNvSpPr/>
          <p:nvPr/>
        </p:nvSpPr>
        <p:spPr>
          <a:xfrm>
            <a:off x="2752165" y="2374862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996070D3-783E-44C3-B3FD-0271AE5102AC}"/>
              </a:ext>
            </a:extLst>
          </p:cNvPr>
          <p:cNvSpPr/>
          <p:nvPr/>
        </p:nvSpPr>
        <p:spPr>
          <a:xfrm>
            <a:off x="4988857" y="3181686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455182EF-7E37-4574-B5F6-01EDE854E7CD}"/>
              </a:ext>
            </a:extLst>
          </p:cNvPr>
          <p:cNvSpPr/>
          <p:nvPr/>
        </p:nvSpPr>
        <p:spPr>
          <a:xfrm>
            <a:off x="7203144" y="3988510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B27F8C22-28E8-4C1F-804B-FC3A6DCE58DD}"/>
              </a:ext>
            </a:extLst>
          </p:cNvPr>
          <p:cNvSpPr/>
          <p:nvPr/>
        </p:nvSpPr>
        <p:spPr>
          <a:xfrm>
            <a:off x="9417431" y="4795334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8C282798-C947-4089-884F-23AE3D54CA9F}"/>
              </a:ext>
            </a:extLst>
          </p:cNvPr>
          <p:cNvSpPr txBox="1">
            <a:spLocks/>
          </p:cNvSpPr>
          <p:nvPr/>
        </p:nvSpPr>
        <p:spPr bwMode="auto">
          <a:xfrm>
            <a:off x="329164" y="118338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</a:rPr>
              <a:t>High Level project Timeline</a:t>
            </a:r>
          </a:p>
          <a:p>
            <a:r>
              <a:rPr lang="en-US" i="1">
                <a:solidFill>
                  <a:schemeClr val="accent1"/>
                </a:solidFill>
                <a:latin typeface="+mn-lt"/>
              </a:rPr>
              <a:t>Step1: clean up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C18BC0-A2A2-4427-8E5A-55511866E766}"/>
              </a:ext>
            </a:extLst>
          </p:cNvPr>
          <p:cNvSpPr txBox="1"/>
          <p:nvPr/>
        </p:nvSpPr>
        <p:spPr>
          <a:xfrm>
            <a:off x="2144136" y="1205086"/>
            <a:ext cx="14273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  <a:cs typeface="Calibri"/>
              </a:rPr>
              <a:t>April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8D23E2-4993-4524-AEAF-90CDA05109FD}"/>
              </a:ext>
            </a:extLst>
          </p:cNvPr>
          <p:cNvSpPr txBox="1"/>
          <p:nvPr/>
        </p:nvSpPr>
        <p:spPr>
          <a:xfrm>
            <a:off x="4066765" y="2005530"/>
            <a:ext cx="129413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May - June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08B869-25C0-4B8E-A4F0-1C60A6C11B8F}"/>
              </a:ext>
            </a:extLst>
          </p:cNvPr>
          <p:cNvSpPr txBox="1"/>
          <p:nvPr/>
        </p:nvSpPr>
        <p:spPr>
          <a:xfrm>
            <a:off x="6514478" y="2778274"/>
            <a:ext cx="1294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July-August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5931A6-0349-4EF2-8FB2-018EAB7025CA}"/>
              </a:ext>
            </a:extLst>
          </p:cNvPr>
          <p:cNvSpPr txBox="1"/>
          <p:nvPr/>
        </p:nvSpPr>
        <p:spPr>
          <a:xfrm>
            <a:off x="8294454" y="3643351"/>
            <a:ext cx="23561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September-November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591D4E-A2D1-4DE4-AA5E-3D1B39626272}"/>
              </a:ext>
            </a:extLst>
          </p:cNvPr>
          <p:cNvSpPr txBox="1"/>
          <p:nvPr/>
        </p:nvSpPr>
        <p:spPr>
          <a:xfrm>
            <a:off x="10782383" y="4450175"/>
            <a:ext cx="2122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Onwards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25BA90-D768-4523-8B87-C3E5D151DF13}"/>
              </a:ext>
            </a:extLst>
          </p:cNvPr>
          <p:cNvSpPr txBox="1"/>
          <p:nvPr/>
        </p:nvSpPr>
        <p:spPr>
          <a:xfrm>
            <a:off x="2748494" y="2354526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process Prep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Initial Clean-up 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Plan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725B0E-E492-4DC2-8158-17B5C24A0290}"/>
              </a:ext>
            </a:extLst>
          </p:cNvPr>
          <p:cNvSpPr txBox="1"/>
          <p:nvPr/>
        </p:nvSpPr>
        <p:spPr>
          <a:xfrm>
            <a:off x="4967702" y="3290270"/>
            <a:ext cx="29550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of existing orders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Finalize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B74EB9-FBAD-4931-AEDA-EEB540DF9839}"/>
              </a:ext>
            </a:extLst>
          </p:cNvPr>
          <p:cNvSpPr txBox="1"/>
          <p:nvPr/>
        </p:nvSpPr>
        <p:spPr>
          <a:xfrm>
            <a:off x="7205145" y="3992628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Project progress review</a:t>
            </a: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Complete clean-up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Implement Future State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636351-89D4-4E7A-BF1F-FC6BF756C047}"/>
              </a:ext>
            </a:extLst>
          </p:cNvPr>
          <p:cNvSpPr txBox="1"/>
          <p:nvPr/>
        </p:nvSpPr>
        <p:spPr>
          <a:xfrm>
            <a:off x="599729" y="1571187"/>
            <a:ext cx="295500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/>
                </a:solidFill>
              </a:rPr>
              <a:t>Project Introduction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Project Planning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Data Validation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0C21680-837F-4A10-A5BD-FD89E835D06B}"/>
              </a:ext>
            </a:extLst>
          </p:cNvPr>
          <p:cNvSpPr txBox="1"/>
          <p:nvPr/>
        </p:nvSpPr>
        <p:spPr>
          <a:xfrm>
            <a:off x="9474099" y="4795333"/>
            <a:ext cx="31405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Current process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  <a:cs typeface="Calibri"/>
              </a:rPr>
              <a:t>Project progress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Future State SOPs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9821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EB49B79-DB13-452C-9FA7-F2F83A4DE3FF}"/>
              </a:ext>
            </a:extLst>
          </p:cNvPr>
          <p:cNvSpPr/>
          <p:nvPr/>
        </p:nvSpPr>
        <p:spPr>
          <a:xfrm>
            <a:off x="537881" y="1568038"/>
            <a:ext cx="2608731" cy="806824"/>
          </a:xfrm>
          <a:prstGeom prst="homePlate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5E468C83-4DB8-494C-BB93-DF5A8F934217}"/>
              </a:ext>
            </a:extLst>
          </p:cNvPr>
          <p:cNvSpPr/>
          <p:nvPr/>
        </p:nvSpPr>
        <p:spPr>
          <a:xfrm>
            <a:off x="2752165" y="2374862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996070D3-783E-44C3-B3FD-0271AE5102AC}"/>
              </a:ext>
            </a:extLst>
          </p:cNvPr>
          <p:cNvSpPr/>
          <p:nvPr/>
        </p:nvSpPr>
        <p:spPr>
          <a:xfrm>
            <a:off x="4988857" y="3181686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455182EF-7E37-4574-B5F6-01EDE854E7CD}"/>
              </a:ext>
            </a:extLst>
          </p:cNvPr>
          <p:cNvSpPr/>
          <p:nvPr/>
        </p:nvSpPr>
        <p:spPr>
          <a:xfrm>
            <a:off x="7203144" y="3988510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B27F8C22-28E8-4C1F-804B-FC3A6DCE58DD}"/>
              </a:ext>
            </a:extLst>
          </p:cNvPr>
          <p:cNvSpPr/>
          <p:nvPr/>
        </p:nvSpPr>
        <p:spPr>
          <a:xfrm>
            <a:off x="9417431" y="4795334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8C282798-C947-4089-884F-23AE3D54CA9F}"/>
              </a:ext>
            </a:extLst>
          </p:cNvPr>
          <p:cNvSpPr txBox="1">
            <a:spLocks/>
          </p:cNvSpPr>
          <p:nvPr/>
        </p:nvSpPr>
        <p:spPr bwMode="auto">
          <a:xfrm>
            <a:off x="329164" y="118338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</a:rPr>
              <a:t>High Level project Timeline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1CB5B8-8885-4655-960E-B2FC22F72472}"/>
              </a:ext>
            </a:extLst>
          </p:cNvPr>
          <p:cNvSpPr txBox="1"/>
          <p:nvPr/>
        </p:nvSpPr>
        <p:spPr>
          <a:xfrm>
            <a:off x="2748494" y="2364964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process Prep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Initial Clean-up 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Plan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9A4970-620B-4950-8E64-C6C4507C8FFE}"/>
              </a:ext>
            </a:extLst>
          </p:cNvPr>
          <p:cNvSpPr txBox="1"/>
          <p:nvPr/>
        </p:nvSpPr>
        <p:spPr>
          <a:xfrm>
            <a:off x="4967702" y="3290270"/>
            <a:ext cx="29550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of existing orders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Finalize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68655C-AA17-4DD9-8FCA-71272DBECABB}"/>
              </a:ext>
            </a:extLst>
          </p:cNvPr>
          <p:cNvSpPr txBox="1"/>
          <p:nvPr/>
        </p:nvSpPr>
        <p:spPr>
          <a:xfrm>
            <a:off x="7205145" y="3992628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Project progress review</a:t>
            </a: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Complete clean-up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Implement Future State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97677B-F8F0-4521-9454-2BEE077EC1CD}"/>
              </a:ext>
            </a:extLst>
          </p:cNvPr>
          <p:cNvSpPr txBox="1"/>
          <p:nvPr/>
        </p:nvSpPr>
        <p:spPr>
          <a:xfrm>
            <a:off x="599729" y="1571187"/>
            <a:ext cx="295500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/>
                </a:solidFill>
              </a:rPr>
              <a:t>Project Introduction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Project Planning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Data Validation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F6CD57-AD14-432F-8EDA-80403534BE95}"/>
              </a:ext>
            </a:extLst>
          </p:cNvPr>
          <p:cNvSpPr txBox="1"/>
          <p:nvPr/>
        </p:nvSpPr>
        <p:spPr>
          <a:xfrm>
            <a:off x="9474099" y="4795333"/>
            <a:ext cx="31405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Current process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  <a:cs typeface="Calibri"/>
              </a:rPr>
              <a:t>Project progress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Future State SOPs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08B869-25C0-4B8E-A4F0-1C60A6C11B8F}"/>
              </a:ext>
            </a:extLst>
          </p:cNvPr>
          <p:cNvSpPr txBox="1"/>
          <p:nvPr/>
        </p:nvSpPr>
        <p:spPr>
          <a:xfrm>
            <a:off x="6514478" y="2778274"/>
            <a:ext cx="1294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July-August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591D4E-A2D1-4DE4-AA5E-3D1B39626272}"/>
              </a:ext>
            </a:extLst>
          </p:cNvPr>
          <p:cNvSpPr txBox="1"/>
          <p:nvPr/>
        </p:nvSpPr>
        <p:spPr>
          <a:xfrm>
            <a:off x="10782383" y="4450175"/>
            <a:ext cx="2122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Onwards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539A7FE-B547-4226-AF32-4C797CF05BB0}"/>
              </a:ext>
            </a:extLst>
          </p:cNvPr>
          <p:cNvCxnSpPr>
            <a:cxnSpLocks/>
          </p:cNvCxnSpPr>
          <p:nvPr/>
        </p:nvCxnSpPr>
        <p:spPr>
          <a:xfrm>
            <a:off x="1555423" y="2389162"/>
            <a:ext cx="0" cy="534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299C70C-20FC-4019-8630-1AFF6FF2F9F1}"/>
              </a:ext>
            </a:extLst>
          </p:cNvPr>
          <p:cNvSpPr txBox="1"/>
          <p:nvPr/>
        </p:nvSpPr>
        <p:spPr>
          <a:xfrm>
            <a:off x="211087" y="2880082"/>
            <a:ext cx="2773164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ourier New"/>
              <a:buChar char="o"/>
            </a:pPr>
            <a:endParaRPr lang="en-US" sz="1400" b="1">
              <a:solidFill>
                <a:srgbClr val="00B0F0"/>
              </a:solidFill>
              <a:cs typeface="Calibri"/>
            </a:endParaRPr>
          </a:p>
          <a:p>
            <a:pPr marL="285750" indent="-285750">
              <a:buFont typeface="Courier New,monospace"/>
              <a:buChar char="o"/>
            </a:pPr>
            <a:r>
              <a:rPr lang="en-US" sz="1400" b="1">
                <a:solidFill>
                  <a:srgbClr val="00B0F0"/>
                </a:solidFill>
              </a:rPr>
              <a:t>Validate the data</a:t>
            </a:r>
            <a:endParaRPr lang="en-US" sz="1400">
              <a:ea typeface="+mn-lt"/>
              <a:cs typeface="+mn-lt"/>
            </a:endParaRPr>
          </a:p>
          <a:p>
            <a:pPr marL="285750" indent="-285750">
              <a:buFont typeface="Courier New,monospace"/>
              <a:buChar char="o"/>
            </a:pPr>
            <a:r>
              <a:rPr lang="en-US" sz="1400" b="1">
                <a:solidFill>
                  <a:srgbClr val="00B0F0"/>
                </a:solidFill>
              </a:rPr>
              <a:t>Initial cleanup process plan</a:t>
            </a:r>
            <a:endParaRPr lang="en-US">
              <a:solidFill>
                <a:srgbClr val="4A66AC"/>
              </a:solidFill>
            </a:endParaRPr>
          </a:p>
          <a:p>
            <a:pPr marL="285750" indent="-285750">
              <a:buFont typeface="Courier New,monospace"/>
              <a:buChar char="o"/>
            </a:pPr>
            <a:r>
              <a:rPr lang="en-US" sz="1400" b="1">
                <a:solidFill>
                  <a:schemeClr val="accent1"/>
                </a:solidFill>
              </a:rPr>
              <a:t>Finalize local project plan</a:t>
            </a:r>
            <a:endParaRPr lang="en-US" sz="1400" b="1">
              <a:solidFill>
                <a:schemeClr val="accent1"/>
              </a:solidFill>
              <a:ea typeface="+mn-lt"/>
              <a:cs typeface="+mn-lt"/>
            </a:endParaRPr>
          </a:p>
          <a:p>
            <a:pPr marL="285750" indent="-285750">
              <a:buFont typeface="Courier New,monospace"/>
              <a:buChar char="o"/>
            </a:pPr>
            <a:endParaRPr lang="en-US" sz="1400" b="1">
              <a:solidFill>
                <a:srgbClr val="00B0F0"/>
              </a:solidFill>
              <a:ea typeface="+mn-lt"/>
              <a:cs typeface="+mn-lt"/>
            </a:endParaRPr>
          </a:p>
          <a:p>
            <a:pPr marL="285750" indent="-285750">
              <a:buFont typeface="Courier New"/>
              <a:buChar char="o"/>
            </a:pPr>
            <a:endParaRPr lang="en-US" sz="1400" b="1">
              <a:solidFill>
                <a:schemeClr val="accent1"/>
              </a:solidFill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E5FBA5-4475-4F27-BE1F-552749159389}"/>
              </a:ext>
            </a:extLst>
          </p:cNvPr>
          <p:cNvSpPr txBox="1"/>
          <p:nvPr/>
        </p:nvSpPr>
        <p:spPr>
          <a:xfrm>
            <a:off x="645968" y="5521036"/>
            <a:ext cx="1323108" cy="95410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solidFill>
                  <a:srgbClr val="00B0F0"/>
                </a:solidFill>
                <a:cs typeface="Calibri"/>
              </a:rPr>
              <a:t>Radiology</a:t>
            </a:r>
          </a:p>
          <a:p>
            <a:r>
              <a:rPr lang="en-US" sz="1400" b="1">
                <a:solidFill>
                  <a:schemeClr val="accent1"/>
                </a:solidFill>
                <a:cs typeface="Calibri"/>
              </a:rPr>
              <a:t>AM</a:t>
            </a:r>
          </a:p>
          <a:p>
            <a:r>
              <a:rPr lang="en-US" sz="1400" b="1">
                <a:solidFill>
                  <a:srgbClr val="002060"/>
                </a:solidFill>
                <a:cs typeface="Calibri"/>
              </a:rPr>
              <a:t>AMB. Practices</a:t>
            </a:r>
          </a:p>
          <a:p>
            <a:r>
              <a:rPr lang="en-US" sz="1400" b="1">
                <a:solidFill>
                  <a:srgbClr val="7030A0"/>
                </a:solidFill>
                <a:cs typeface="Calibri"/>
              </a:rPr>
              <a:t>Leadership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76B188B-2E42-4B98-832F-A4110537645C}"/>
              </a:ext>
            </a:extLst>
          </p:cNvPr>
          <p:cNvSpPr txBox="1"/>
          <p:nvPr/>
        </p:nvSpPr>
        <p:spPr>
          <a:xfrm>
            <a:off x="2144136" y="1205086"/>
            <a:ext cx="14273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  <a:cs typeface="Calibri"/>
              </a:rPr>
              <a:t>April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0E9B3E-6999-41B8-BA66-DF34820C0302}"/>
              </a:ext>
            </a:extLst>
          </p:cNvPr>
          <p:cNvSpPr txBox="1"/>
          <p:nvPr/>
        </p:nvSpPr>
        <p:spPr>
          <a:xfrm>
            <a:off x="4066765" y="2005530"/>
            <a:ext cx="129413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May - June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6B2C9C-7691-43FA-8315-81DE93EF0DE0}"/>
              </a:ext>
            </a:extLst>
          </p:cNvPr>
          <p:cNvSpPr txBox="1"/>
          <p:nvPr/>
        </p:nvSpPr>
        <p:spPr>
          <a:xfrm>
            <a:off x="8294454" y="3643351"/>
            <a:ext cx="23561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September-November</a:t>
            </a:r>
          </a:p>
        </p:txBody>
      </p:sp>
    </p:spTree>
    <p:extLst>
      <p:ext uri="{BB962C8B-B14F-4D97-AF65-F5344CB8AC3E}">
        <p14:creationId xmlns:p14="http://schemas.microsoft.com/office/powerpoint/2010/main" val="244014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EB49B79-DB13-452C-9FA7-F2F83A4DE3FF}"/>
              </a:ext>
            </a:extLst>
          </p:cNvPr>
          <p:cNvSpPr/>
          <p:nvPr/>
        </p:nvSpPr>
        <p:spPr>
          <a:xfrm>
            <a:off x="537881" y="1568038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5E468C83-4DB8-494C-BB93-DF5A8F934217}"/>
              </a:ext>
            </a:extLst>
          </p:cNvPr>
          <p:cNvSpPr/>
          <p:nvPr/>
        </p:nvSpPr>
        <p:spPr>
          <a:xfrm>
            <a:off x="2752165" y="2374862"/>
            <a:ext cx="2608731" cy="806824"/>
          </a:xfrm>
          <a:prstGeom prst="homePlate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996070D3-783E-44C3-B3FD-0271AE5102AC}"/>
              </a:ext>
            </a:extLst>
          </p:cNvPr>
          <p:cNvSpPr/>
          <p:nvPr/>
        </p:nvSpPr>
        <p:spPr>
          <a:xfrm>
            <a:off x="4988857" y="3181686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455182EF-7E37-4574-B5F6-01EDE854E7CD}"/>
              </a:ext>
            </a:extLst>
          </p:cNvPr>
          <p:cNvSpPr/>
          <p:nvPr/>
        </p:nvSpPr>
        <p:spPr>
          <a:xfrm>
            <a:off x="7203144" y="3988510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B27F8C22-28E8-4C1F-804B-FC3A6DCE58DD}"/>
              </a:ext>
            </a:extLst>
          </p:cNvPr>
          <p:cNvSpPr/>
          <p:nvPr/>
        </p:nvSpPr>
        <p:spPr>
          <a:xfrm>
            <a:off x="9417431" y="4795334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8C282798-C947-4089-884F-23AE3D54CA9F}"/>
              </a:ext>
            </a:extLst>
          </p:cNvPr>
          <p:cNvSpPr txBox="1">
            <a:spLocks/>
          </p:cNvSpPr>
          <p:nvPr/>
        </p:nvSpPr>
        <p:spPr bwMode="auto">
          <a:xfrm>
            <a:off x="329164" y="118338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</a:rPr>
              <a:t>High Level project Timeline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08B869-25C0-4B8E-A4F0-1C60A6C11B8F}"/>
              </a:ext>
            </a:extLst>
          </p:cNvPr>
          <p:cNvSpPr txBox="1"/>
          <p:nvPr/>
        </p:nvSpPr>
        <p:spPr>
          <a:xfrm>
            <a:off x="6514478" y="2778274"/>
            <a:ext cx="1294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July-August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591D4E-A2D1-4DE4-AA5E-3D1B39626272}"/>
              </a:ext>
            </a:extLst>
          </p:cNvPr>
          <p:cNvSpPr txBox="1"/>
          <p:nvPr/>
        </p:nvSpPr>
        <p:spPr>
          <a:xfrm>
            <a:off x="10782383" y="4450175"/>
            <a:ext cx="2122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Onwards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293D29-40ED-4805-90BF-165A47E30E46}"/>
              </a:ext>
            </a:extLst>
          </p:cNvPr>
          <p:cNvCxnSpPr>
            <a:cxnSpLocks/>
          </p:cNvCxnSpPr>
          <p:nvPr/>
        </p:nvCxnSpPr>
        <p:spPr>
          <a:xfrm>
            <a:off x="3628772" y="3153233"/>
            <a:ext cx="0" cy="37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9A9D4A8-2D7D-4ACD-97A6-02C756D5EA4C}"/>
              </a:ext>
            </a:extLst>
          </p:cNvPr>
          <p:cNvSpPr txBox="1"/>
          <p:nvPr/>
        </p:nvSpPr>
        <p:spPr>
          <a:xfrm>
            <a:off x="2090462" y="3533565"/>
            <a:ext cx="307662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B0F0"/>
                </a:solidFill>
              </a:rPr>
              <a:t>Modality based internal review</a:t>
            </a:r>
            <a:endParaRPr lang="en-US" sz="1400" b="1">
              <a:solidFill>
                <a:srgbClr val="00B0F0"/>
              </a:solidFill>
              <a:cs typeface="Calibri"/>
            </a:endParaRP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B0F0"/>
                </a:solidFill>
              </a:rPr>
              <a:t>Escalation of unresolvable orders</a:t>
            </a:r>
            <a:endParaRPr lang="en-US" sz="1400" b="1">
              <a:solidFill>
                <a:srgbClr val="00B0F0"/>
              </a:solidFill>
              <a:cs typeface="Calibri"/>
            </a:endParaRP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B0F0"/>
                </a:solidFill>
              </a:rPr>
              <a:t>Preparation of remaining order lists hand off to AMB. practices</a:t>
            </a:r>
            <a:endParaRPr lang="en-US" sz="1400" b="1">
              <a:solidFill>
                <a:srgbClr val="00B0F0"/>
              </a:solidFill>
              <a:cs typeface="Calibri"/>
            </a:endParaRPr>
          </a:p>
          <a:p>
            <a:pPr marL="285750" indent="-285750">
              <a:buFont typeface="Courier New,monospace"/>
              <a:buChar char="o"/>
            </a:pPr>
            <a:r>
              <a:rPr lang="en-US" sz="1400" b="1">
                <a:solidFill>
                  <a:schemeClr val="accent1"/>
                </a:solidFill>
                <a:ea typeface="+mn-lt"/>
                <a:cs typeface="+mn-lt"/>
              </a:rPr>
              <a:t>VP Announcements</a:t>
            </a:r>
            <a:endParaRPr lang="en-US" sz="1400">
              <a:ea typeface="+mn-lt"/>
              <a:cs typeface="+mn-lt"/>
            </a:endParaRPr>
          </a:p>
          <a:p>
            <a:pPr marL="285750" indent="-285750">
              <a:buFont typeface="Courier New,monospace"/>
              <a:buChar char="o"/>
            </a:pPr>
            <a:r>
              <a:rPr lang="en-US" sz="1400" b="1">
                <a:solidFill>
                  <a:schemeClr val="accent1"/>
                </a:solidFill>
                <a:ea typeface="+mn-lt"/>
                <a:cs typeface="+mn-lt"/>
              </a:rPr>
              <a:t>Pulse calls</a:t>
            </a:r>
            <a:endParaRPr lang="en-US" sz="1400">
              <a:ea typeface="+mn-lt"/>
              <a:cs typeface="+mn-lt"/>
            </a:endParaRPr>
          </a:p>
          <a:p>
            <a:pPr marL="285750" indent="-285750">
              <a:buFont typeface="Courier New,monospace"/>
              <a:buChar char="o"/>
            </a:pPr>
            <a:r>
              <a:rPr lang="en-US" sz="1400" b="1">
                <a:solidFill>
                  <a:schemeClr val="accent1"/>
                </a:solidFill>
                <a:ea typeface="+mn-lt"/>
                <a:cs typeface="+mn-lt"/>
              </a:rPr>
              <a:t>AM Liaison meetings </a:t>
            </a:r>
            <a:endParaRPr lang="en-US" sz="1400" b="1">
              <a:solidFill>
                <a:schemeClr val="accent1"/>
              </a:solidFill>
            </a:endParaRPr>
          </a:p>
          <a:p>
            <a:pPr marL="285750" indent="-285750">
              <a:buFont typeface="Courier New,monospace"/>
              <a:buChar char="o"/>
            </a:pPr>
            <a:r>
              <a:rPr lang="en-US" sz="1400" b="1">
                <a:solidFill>
                  <a:srgbClr val="002060"/>
                </a:solidFill>
              </a:rPr>
              <a:t>Review resources, tip sheets</a:t>
            </a:r>
            <a:endParaRPr lang="en-US" sz="1400" b="1">
              <a:cs typeface="Calibri"/>
            </a:endParaRP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2060"/>
                </a:solidFill>
              </a:rPr>
              <a:t>Begin developing resourcing plan</a:t>
            </a:r>
            <a:endParaRPr lang="en-US" sz="1400" b="1">
              <a:solidFill>
                <a:srgbClr val="002060"/>
              </a:solidFill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5B9025-65E8-4306-AE3D-F772A5C77EA9}"/>
              </a:ext>
            </a:extLst>
          </p:cNvPr>
          <p:cNvSpPr txBox="1"/>
          <p:nvPr/>
        </p:nvSpPr>
        <p:spPr>
          <a:xfrm>
            <a:off x="2748494" y="2354526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process Prep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Initial Clean-up 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Plan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B527AB-94F6-45EC-B7EC-CEC8D1AA3310}"/>
              </a:ext>
            </a:extLst>
          </p:cNvPr>
          <p:cNvSpPr txBox="1"/>
          <p:nvPr/>
        </p:nvSpPr>
        <p:spPr>
          <a:xfrm>
            <a:off x="4967702" y="3290270"/>
            <a:ext cx="29550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of existing orders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Finalize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EDD6E63-1E5D-48CC-847E-DCB2AC382B20}"/>
              </a:ext>
            </a:extLst>
          </p:cNvPr>
          <p:cNvSpPr txBox="1"/>
          <p:nvPr/>
        </p:nvSpPr>
        <p:spPr>
          <a:xfrm>
            <a:off x="7205145" y="3992628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Project progress review</a:t>
            </a: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Complete clean-up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Implement Future State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A000B8-31EB-46A9-9830-44870D9CB39A}"/>
              </a:ext>
            </a:extLst>
          </p:cNvPr>
          <p:cNvSpPr txBox="1"/>
          <p:nvPr/>
        </p:nvSpPr>
        <p:spPr>
          <a:xfrm>
            <a:off x="599729" y="1571187"/>
            <a:ext cx="295500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/>
                </a:solidFill>
              </a:rPr>
              <a:t>Project Introduction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Project Planning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Data Validation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77518D-13D8-4881-801C-F0494023D33B}"/>
              </a:ext>
            </a:extLst>
          </p:cNvPr>
          <p:cNvSpPr txBox="1"/>
          <p:nvPr/>
        </p:nvSpPr>
        <p:spPr>
          <a:xfrm>
            <a:off x="9474099" y="4795333"/>
            <a:ext cx="31405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Current process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  <a:cs typeface="Calibri"/>
              </a:rPr>
              <a:t>Project progress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Future State SOPs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96E193-E198-45D8-8067-E6838CBC58C1}"/>
              </a:ext>
            </a:extLst>
          </p:cNvPr>
          <p:cNvSpPr txBox="1"/>
          <p:nvPr/>
        </p:nvSpPr>
        <p:spPr>
          <a:xfrm>
            <a:off x="645968" y="5521036"/>
            <a:ext cx="1323108" cy="95410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solidFill>
                  <a:srgbClr val="00B0F0"/>
                </a:solidFill>
                <a:cs typeface="Calibri"/>
              </a:rPr>
              <a:t>Radiology</a:t>
            </a:r>
          </a:p>
          <a:p>
            <a:r>
              <a:rPr lang="en-US" sz="1400" b="1">
                <a:solidFill>
                  <a:schemeClr val="accent1"/>
                </a:solidFill>
                <a:cs typeface="Calibri"/>
              </a:rPr>
              <a:t>AM</a:t>
            </a:r>
          </a:p>
          <a:p>
            <a:r>
              <a:rPr lang="en-US" sz="1400" b="1">
                <a:solidFill>
                  <a:srgbClr val="002060"/>
                </a:solidFill>
                <a:cs typeface="Calibri"/>
              </a:rPr>
              <a:t>AMB. Practices</a:t>
            </a:r>
          </a:p>
          <a:p>
            <a:r>
              <a:rPr lang="en-US" sz="1400" b="1">
                <a:solidFill>
                  <a:srgbClr val="7030A0"/>
                </a:solidFill>
                <a:cs typeface="Calibri"/>
              </a:rPr>
              <a:t>Leadership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4B551D-3FBC-4B68-8164-CCE6380DB99F}"/>
              </a:ext>
            </a:extLst>
          </p:cNvPr>
          <p:cNvSpPr txBox="1"/>
          <p:nvPr/>
        </p:nvSpPr>
        <p:spPr>
          <a:xfrm>
            <a:off x="2144136" y="1205086"/>
            <a:ext cx="97491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  <a:cs typeface="Calibri"/>
              </a:rPr>
              <a:t>April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59B114-E533-4997-903C-DACB79172E7B}"/>
              </a:ext>
            </a:extLst>
          </p:cNvPr>
          <p:cNvSpPr txBox="1"/>
          <p:nvPr/>
        </p:nvSpPr>
        <p:spPr>
          <a:xfrm>
            <a:off x="2144136" y="1205086"/>
            <a:ext cx="14273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  <a:cs typeface="Calibri"/>
              </a:rPr>
              <a:t>April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B4752E-A54E-4D6C-92E9-E027E95C6CFA}"/>
              </a:ext>
            </a:extLst>
          </p:cNvPr>
          <p:cNvSpPr txBox="1"/>
          <p:nvPr/>
        </p:nvSpPr>
        <p:spPr>
          <a:xfrm>
            <a:off x="4219165" y="1991242"/>
            <a:ext cx="129413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May - June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3C770A-5EC5-4FFA-9163-CA847EA88F04}"/>
              </a:ext>
            </a:extLst>
          </p:cNvPr>
          <p:cNvSpPr txBox="1"/>
          <p:nvPr/>
        </p:nvSpPr>
        <p:spPr>
          <a:xfrm>
            <a:off x="8294454" y="3643351"/>
            <a:ext cx="23561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September-November</a:t>
            </a:r>
          </a:p>
        </p:txBody>
      </p:sp>
    </p:spTree>
    <p:extLst>
      <p:ext uri="{BB962C8B-B14F-4D97-AF65-F5344CB8AC3E}">
        <p14:creationId xmlns:p14="http://schemas.microsoft.com/office/powerpoint/2010/main" val="3754276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EB49B79-DB13-452C-9FA7-F2F83A4DE3FF}"/>
              </a:ext>
            </a:extLst>
          </p:cNvPr>
          <p:cNvSpPr/>
          <p:nvPr/>
        </p:nvSpPr>
        <p:spPr>
          <a:xfrm>
            <a:off x="537881" y="1568038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5E468C83-4DB8-494C-BB93-DF5A8F934217}"/>
              </a:ext>
            </a:extLst>
          </p:cNvPr>
          <p:cNvSpPr/>
          <p:nvPr/>
        </p:nvSpPr>
        <p:spPr>
          <a:xfrm>
            <a:off x="2752165" y="2374862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996070D3-783E-44C3-B3FD-0271AE5102AC}"/>
              </a:ext>
            </a:extLst>
          </p:cNvPr>
          <p:cNvSpPr/>
          <p:nvPr/>
        </p:nvSpPr>
        <p:spPr>
          <a:xfrm>
            <a:off x="4988857" y="3181686"/>
            <a:ext cx="2608731" cy="806824"/>
          </a:xfrm>
          <a:prstGeom prst="homePlate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455182EF-7E37-4574-B5F6-01EDE854E7CD}"/>
              </a:ext>
            </a:extLst>
          </p:cNvPr>
          <p:cNvSpPr/>
          <p:nvPr/>
        </p:nvSpPr>
        <p:spPr>
          <a:xfrm>
            <a:off x="7203144" y="3988510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B27F8C22-28E8-4C1F-804B-FC3A6DCE58DD}"/>
              </a:ext>
            </a:extLst>
          </p:cNvPr>
          <p:cNvSpPr/>
          <p:nvPr/>
        </p:nvSpPr>
        <p:spPr>
          <a:xfrm>
            <a:off x="9417431" y="4795334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8C282798-C947-4089-884F-23AE3D54CA9F}"/>
              </a:ext>
            </a:extLst>
          </p:cNvPr>
          <p:cNvSpPr txBox="1">
            <a:spLocks/>
          </p:cNvSpPr>
          <p:nvPr/>
        </p:nvSpPr>
        <p:spPr bwMode="auto">
          <a:xfrm>
            <a:off x="329164" y="118338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</a:rPr>
              <a:t>High Level project Timeline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08B869-25C0-4B8E-A4F0-1C60A6C11B8F}"/>
              </a:ext>
            </a:extLst>
          </p:cNvPr>
          <p:cNvSpPr txBox="1"/>
          <p:nvPr/>
        </p:nvSpPr>
        <p:spPr>
          <a:xfrm>
            <a:off x="6514478" y="2778274"/>
            <a:ext cx="1294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July-August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591D4E-A2D1-4DE4-AA5E-3D1B39626272}"/>
              </a:ext>
            </a:extLst>
          </p:cNvPr>
          <p:cNvSpPr txBox="1"/>
          <p:nvPr/>
        </p:nvSpPr>
        <p:spPr>
          <a:xfrm>
            <a:off x="10782383" y="4450175"/>
            <a:ext cx="2122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Onwards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4E59EDD-3F97-476A-A4E5-1499E4A3C765}"/>
              </a:ext>
            </a:extLst>
          </p:cNvPr>
          <p:cNvSpPr txBox="1"/>
          <p:nvPr/>
        </p:nvSpPr>
        <p:spPr>
          <a:xfrm>
            <a:off x="4093778" y="4250879"/>
            <a:ext cx="3211889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2060"/>
                </a:solidFill>
              </a:rPr>
              <a:t>Receive updated list of unscheduled orders by ordering providers</a:t>
            </a:r>
            <a:endParaRPr lang="en-US" sz="1400" b="1">
              <a:solidFill>
                <a:srgbClr val="002060"/>
              </a:solidFill>
              <a:cs typeface="Calibri"/>
            </a:endParaRP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2060"/>
                </a:solidFill>
                <a:cs typeface="Calibri"/>
              </a:rPr>
              <a:t>Project progress review</a:t>
            </a: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2060"/>
                </a:solidFill>
                <a:cs typeface="Calibri"/>
              </a:rPr>
              <a:t>Achieve 50% reduction by August 31</a:t>
            </a: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811FCC"/>
                </a:solidFill>
              </a:rPr>
              <a:t>Finalize Future State model and roll out plan</a:t>
            </a:r>
            <a:endParaRPr lang="en-US" sz="1400" b="1">
              <a:solidFill>
                <a:srgbClr val="811FCC"/>
              </a:solidFill>
              <a:cs typeface="Calibri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B1F44D4-11B6-4F77-A4E6-6974B2542F65}"/>
              </a:ext>
            </a:extLst>
          </p:cNvPr>
          <p:cNvCxnSpPr>
            <a:cxnSpLocks/>
          </p:cNvCxnSpPr>
          <p:nvPr/>
        </p:nvCxnSpPr>
        <p:spPr>
          <a:xfrm>
            <a:off x="5822026" y="3998948"/>
            <a:ext cx="0" cy="327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E2D1103-42A6-4F6E-9CB1-806CBBE6F76A}"/>
              </a:ext>
            </a:extLst>
          </p:cNvPr>
          <p:cNvSpPr txBox="1"/>
          <p:nvPr/>
        </p:nvSpPr>
        <p:spPr>
          <a:xfrm>
            <a:off x="2748494" y="2354526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process Prep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Initial Clean-up 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Plan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00514E-B348-441D-A11A-6B962C9F208D}"/>
              </a:ext>
            </a:extLst>
          </p:cNvPr>
          <p:cNvSpPr txBox="1"/>
          <p:nvPr/>
        </p:nvSpPr>
        <p:spPr>
          <a:xfrm>
            <a:off x="4967702" y="3290270"/>
            <a:ext cx="29550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of existing orders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Finalize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D85245-27F7-40A6-BF9E-89E9596E4321}"/>
              </a:ext>
            </a:extLst>
          </p:cNvPr>
          <p:cNvSpPr txBox="1"/>
          <p:nvPr/>
        </p:nvSpPr>
        <p:spPr>
          <a:xfrm>
            <a:off x="7205145" y="3992628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Project progress review</a:t>
            </a: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Complete clean-up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Implement Future State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39D85E-62A4-4C52-B61B-9CCCE4501800}"/>
              </a:ext>
            </a:extLst>
          </p:cNvPr>
          <p:cNvSpPr txBox="1"/>
          <p:nvPr/>
        </p:nvSpPr>
        <p:spPr>
          <a:xfrm>
            <a:off x="599729" y="1571187"/>
            <a:ext cx="295500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/>
                </a:solidFill>
              </a:rPr>
              <a:t>Project Introduction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Project Planning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Data Validation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7F7E7FC-A2D6-4A81-89B5-00D1EA2D470C}"/>
              </a:ext>
            </a:extLst>
          </p:cNvPr>
          <p:cNvSpPr txBox="1"/>
          <p:nvPr/>
        </p:nvSpPr>
        <p:spPr>
          <a:xfrm>
            <a:off x="9474099" y="4795333"/>
            <a:ext cx="31405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Current process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  <a:cs typeface="Calibri"/>
              </a:rPr>
              <a:t>Project progress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Future State SOPs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0ADA6A-E119-488F-9064-69CA64229676}"/>
              </a:ext>
            </a:extLst>
          </p:cNvPr>
          <p:cNvSpPr txBox="1"/>
          <p:nvPr/>
        </p:nvSpPr>
        <p:spPr>
          <a:xfrm>
            <a:off x="645968" y="5521036"/>
            <a:ext cx="1323108" cy="95410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solidFill>
                  <a:srgbClr val="00B0F0"/>
                </a:solidFill>
                <a:cs typeface="Calibri"/>
              </a:rPr>
              <a:t>Radiology</a:t>
            </a:r>
          </a:p>
          <a:p>
            <a:r>
              <a:rPr lang="en-US" sz="1400" b="1">
                <a:solidFill>
                  <a:schemeClr val="accent1"/>
                </a:solidFill>
                <a:cs typeface="Calibri"/>
              </a:rPr>
              <a:t>AM</a:t>
            </a:r>
          </a:p>
          <a:p>
            <a:r>
              <a:rPr lang="en-US" sz="1400" b="1">
                <a:solidFill>
                  <a:srgbClr val="002060"/>
                </a:solidFill>
                <a:cs typeface="Calibri"/>
              </a:rPr>
              <a:t>AMB. Practices</a:t>
            </a:r>
          </a:p>
          <a:p>
            <a:r>
              <a:rPr lang="en-US" sz="1400" b="1">
                <a:solidFill>
                  <a:srgbClr val="7030A0"/>
                </a:solidFill>
                <a:cs typeface="Calibri"/>
              </a:rPr>
              <a:t>Leadership</a:t>
            </a:r>
          </a:p>
        </p:txBody>
      </p:sp>
      <p:pic>
        <p:nvPicPr>
          <p:cNvPr id="33" name="Picture 33">
            <a:extLst>
              <a:ext uri="{FF2B5EF4-FFF2-40B4-BE49-F238E27FC236}">
                <a16:creationId xmlns:a16="http://schemas.microsoft.com/office/drawing/2014/main" id="{39FC9765-FC97-4232-A647-7FD2FAEA5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3303" y="4922521"/>
            <a:ext cx="276225" cy="2476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9807F0A-EE38-46D0-A27D-978C789BBE56}"/>
              </a:ext>
            </a:extLst>
          </p:cNvPr>
          <p:cNvSpPr txBox="1"/>
          <p:nvPr/>
        </p:nvSpPr>
        <p:spPr>
          <a:xfrm>
            <a:off x="2144136" y="1205086"/>
            <a:ext cx="97491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  <a:cs typeface="Calibri"/>
              </a:rPr>
              <a:t>April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057E02-5F3C-49C2-AE66-10F34E2284B7}"/>
              </a:ext>
            </a:extLst>
          </p:cNvPr>
          <p:cNvSpPr txBox="1"/>
          <p:nvPr/>
        </p:nvSpPr>
        <p:spPr>
          <a:xfrm>
            <a:off x="4066765" y="2005530"/>
            <a:ext cx="129413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May - June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10E95B-8825-4F25-8A44-090B249491CD}"/>
              </a:ext>
            </a:extLst>
          </p:cNvPr>
          <p:cNvSpPr txBox="1"/>
          <p:nvPr/>
        </p:nvSpPr>
        <p:spPr>
          <a:xfrm>
            <a:off x="8294454" y="3643351"/>
            <a:ext cx="23561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September-November</a:t>
            </a:r>
          </a:p>
        </p:txBody>
      </p:sp>
    </p:spTree>
    <p:extLst>
      <p:ext uri="{BB962C8B-B14F-4D97-AF65-F5344CB8AC3E}">
        <p14:creationId xmlns:p14="http://schemas.microsoft.com/office/powerpoint/2010/main" val="1415075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EB49B79-DB13-452C-9FA7-F2F83A4DE3FF}"/>
              </a:ext>
            </a:extLst>
          </p:cNvPr>
          <p:cNvSpPr/>
          <p:nvPr/>
        </p:nvSpPr>
        <p:spPr>
          <a:xfrm>
            <a:off x="537881" y="1568038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5E468C83-4DB8-494C-BB93-DF5A8F934217}"/>
              </a:ext>
            </a:extLst>
          </p:cNvPr>
          <p:cNvSpPr/>
          <p:nvPr/>
        </p:nvSpPr>
        <p:spPr>
          <a:xfrm>
            <a:off x="2752165" y="2374862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996070D3-783E-44C3-B3FD-0271AE5102AC}"/>
              </a:ext>
            </a:extLst>
          </p:cNvPr>
          <p:cNvSpPr/>
          <p:nvPr/>
        </p:nvSpPr>
        <p:spPr>
          <a:xfrm>
            <a:off x="4988857" y="3181686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455182EF-7E37-4574-B5F6-01EDE854E7CD}"/>
              </a:ext>
            </a:extLst>
          </p:cNvPr>
          <p:cNvSpPr/>
          <p:nvPr/>
        </p:nvSpPr>
        <p:spPr>
          <a:xfrm>
            <a:off x="7203144" y="3988510"/>
            <a:ext cx="2608731" cy="806824"/>
          </a:xfrm>
          <a:prstGeom prst="homePlate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B27F8C22-28E8-4C1F-804B-FC3A6DCE58DD}"/>
              </a:ext>
            </a:extLst>
          </p:cNvPr>
          <p:cNvSpPr/>
          <p:nvPr/>
        </p:nvSpPr>
        <p:spPr>
          <a:xfrm>
            <a:off x="9417431" y="4795334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8C282798-C947-4089-884F-23AE3D54CA9F}"/>
              </a:ext>
            </a:extLst>
          </p:cNvPr>
          <p:cNvSpPr txBox="1">
            <a:spLocks/>
          </p:cNvSpPr>
          <p:nvPr/>
        </p:nvSpPr>
        <p:spPr bwMode="auto">
          <a:xfrm>
            <a:off x="329164" y="118338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</a:rPr>
              <a:t>High Level project Timeline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08B869-25C0-4B8E-A4F0-1C60A6C11B8F}"/>
              </a:ext>
            </a:extLst>
          </p:cNvPr>
          <p:cNvSpPr txBox="1"/>
          <p:nvPr/>
        </p:nvSpPr>
        <p:spPr>
          <a:xfrm>
            <a:off x="6514478" y="2778274"/>
            <a:ext cx="1294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July-August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591D4E-A2D1-4DE4-AA5E-3D1B39626272}"/>
              </a:ext>
            </a:extLst>
          </p:cNvPr>
          <p:cNvSpPr txBox="1"/>
          <p:nvPr/>
        </p:nvSpPr>
        <p:spPr>
          <a:xfrm>
            <a:off x="10782383" y="4450175"/>
            <a:ext cx="2122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Onwards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59F77C-46F3-4792-AB09-BDCBF64792A0}"/>
              </a:ext>
            </a:extLst>
          </p:cNvPr>
          <p:cNvCxnSpPr>
            <a:cxnSpLocks/>
          </p:cNvCxnSpPr>
          <p:nvPr/>
        </p:nvCxnSpPr>
        <p:spPr>
          <a:xfrm>
            <a:off x="8298156" y="4795334"/>
            <a:ext cx="0" cy="329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E636F02-13FA-4596-A09D-F8B10CFD0245}"/>
              </a:ext>
            </a:extLst>
          </p:cNvPr>
          <p:cNvSpPr txBox="1"/>
          <p:nvPr/>
        </p:nvSpPr>
        <p:spPr>
          <a:xfrm>
            <a:off x="6621594" y="5086438"/>
            <a:ext cx="2955007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2060"/>
                </a:solidFill>
                <a:cs typeface="Calibri"/>
              </a:rPr>
              <a:t>Review timeline expectations</a:t>
            </a:r>
            <a:endParaRPr lang="en-US" sz="1400">
              <a:cs typeface="Calibri"/>
            </a:endParaRP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2060"/>
                </a:solidFill>
              </a:rPr>
              <a:t>Review resources, tip sheets</a:t>
            </a:r>
            <a:endParaRPr lang="en-US" sz="1400" b="1">
              <a:solidFill>
                <a:srgbClr val="002060"/>
              </a:solidFill>
              <a:cs typeface="Calibri"/>
            </a:endParaRP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2060"/>
                </a:solidFill>
              </a:rPr>
              <a:t>Achieve 100% reduction by November 30th</a:t>
            </a:r>
            <a:endParaRPr lang="en-US" sz="1400" b="1">
              <a:solidFill>
                <a:srgbClr val="002060"/>
              </a:solidFill>
              <a:cs typeface="Calibri" panose="020F0502020204030204"/>
            </a:endParaRP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2060"/>
                </a:solidFill>
                <a:cs typeface="Calibri" panose="020F0502020204030204"/>
              </a:rPr>
              <a:t>Review and establish Future State model best practices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7067D8-BE87-4F28-B875-266B68019A79}"/>
              </a:ext>
            </a:extLst>
          </p:cNvPr>
          <p:cNvSpPr txBox="1"/>
          <p:nvPr/>
        </p:nvSpPr>
        <p:spPr>
          <a:xfrm>
            <a:off x="2748494" y="2354526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process Prep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Initial Clean-up 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Plan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70B122-8B05-4540-8011-C91EB3B505CC}"/>
              </a:ext>
            </a:extLst>
          </p:cNvPr>
          <p:cNvSpPr txBox="1"/>
          <p:nvPr/>
        </p:nvSpPr>
        <p:spPr>
          <a:xfrm>
            <a:off x="4967702" y="3290270"/>
            <a:ext cx="29550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of existing orders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Finalize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DB0DCD-3FE9-4FCB-B580-FDA4434D5648}"/>
              </a:ext>
            </a:extLst>
          </p:cNvPr>
          <p:cNvSpPr txBox="1"/>
          <p:nvPr/>
        </p:nvSpPr>
        <p:spPr>
          <a:xfrm>
            <a:off x="7205145" y="3992628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Project progress review</a:t>
            </a: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Complete clean-up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Implement Future State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D7F622-85A2-491E-ACFA-F3E610C1FC4D}"/>
              </a:ext>
            </a:extLst>
          </p:cNvPr>
          <p:cNvSpPr txBox="1"/>
          <p:nvPr/>
        </p:nvSpPr>
        <p:spPr>
          <a:xfrm>
            <a:off x="599729" y="1571187"/>
            <a:ext cx="295500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/>
                </a:solidFill>
              </a:rPr>
              <a:t>Project Introduction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Project Planning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Data Validation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4704B1-0C74-4E5E-9823-34ACED1DD878}"/>
              </a:ext>
            </a:extLst>
          </p:cNvPr>
          <p:cNvSpPr txBox="1"/>
          <p:nvPr/>
        </p:nvSpPr>
        <p:spPr>
          <a:xfrm>
            <a:off x="9474099" y="4795333"/>
            <a:ext cx="31405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Current process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  <a:cs typeface="Calibri"/>
              </a:rPr>
              <a:t>Project progress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Future State SOPs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AF1DE12-CD93-4947-B825-5A3630C675C9}"/>
              </a:ext>
            </a:extLst>
          </p:cNvPr>
          <p:cNvSpPr txBox="1"/>
          <p:nvPr/>
        </p:nvSpPr>
        <p:spPr>
          <a:xfrm>
            <a:off x="645968" y="5521036"/>
            <a:ext cx="1323108" cy="95410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solidFill>
                  <a:srgbClr val="00B0F0"/>
                </a:solidFill>
                <a:cs typeface="Calibri"/>
              </a:rPr>
              <a:t>Radiology</a:t>
            </a:r>
          </a:p>
          <a:p>
            <a:r>
              <a:rPr lang="en-US" sz="1400" b="1">
                <a:solidFill>
                  <a:schemeClr val="accent1"/>
                </a:solidFill>
                <a:cs typeface="Calibri"/>
              </a:rPr>
              <a:t>AM</a:t>
            </a:r>
          </a:p>
          <a:p>
            <a:r>
              <a:rPr lang="en-US" sz="1400" b="1">
                <a:solidFill>
                  <a:srgbClr val="002060"/>
                </a:solidFill>
                <a:cs typeface="Calibri"/>
              </a:rPr>
              <a:t>AMB. Practices</a:t>
            </a:r>
          </a:p>
          <a:p>
            <a:r>
              <a:rPr lang="en-US" sz="1400" b="1">
                <a:solidFill>
                  <a:srgbClr val="7030A0"/>
                </a:solidFill>
                <a:cs typeface="Calibri"/>
              </a:rPr>
              <a:t>Leadership</a:t>
            </a:r>
          </a:p>
        </p:txBody>
      </p:sp>
      <p:pic>
        <p:nvPicPr>
          <p:cNvPr id="33" name="Picture 33">
            <a:extLst>
              <a:ext uri="{FF2B5EF4-FFF2-40B4-BE49-F238E27FC236}">
                <a16:creationId xmlns:a16="http://schemas.microsoft.com/office/drawing/2014/main" id="{221BE65A-A32F-4557-8630-C2F71F3D5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5943" y="5580737"/>
            <a:ext cx="276225" cy="2476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4FA1523-13F1-472D-8BC3-C1ECAE9A0CC4}"/>
              </a:ext>
            </a:extLst>
          </p:cNvPr>
          <p:cNvSpPr txBox="1"/>
          <p:nvPr/>
        </p:nvSpPr>
        <p:spPr>
          <a:xfrm>
            <a:off x="2144136" y="1205086"/>
            <a:ext cx="97491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  <a:cs typeface="Calibri"/>
              </a:rPr>
              <a:t>April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81EB60-26E5-42DB-9ABF-A1E303483596}"/>
              </a:ext>
            </a:extLst>
          </p:cNvPr>
          <p:cNvSpPr txBox="1"/>
          <p:nvPr/>
        </p:nvSpPr>
        <p:spPr>
          <a:xfrm>
            <a:off x="4066765" y="2005530"/>
            <a:ext cx="129413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May - June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46FEA7-2D8B-4054-8AA2-8623A3ED21FD}"/>
              </a:ext>
            </a:extLst>
          </p:cNvPr>
          <p:cNvSpPr txBox="1"/>
          <p:nvPr/>
        </p:nvSpPr>
        <p:spPr>
          <a:xfrm>
            <a:off x="8294454" y="3643351"/>
            <a:ext cx="23561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September-November</a:t>
            </a:r>
          </a:p>
        </p:txBody>
      </p:sp>
    </p:spTree>
    <p:extLst>
      <p:ext uri="{BB962C8B-B14F-4D97-AF65-F5344CB8AC3E}">
        <p14:creationId xmlns:p14="http://schemas.microsoft.com/office/powerpoint/2010/main" val="324544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4267310-F4E2-492E-82D4-6FFD74FE7C71}"/>
              </a:ext>
            </a:extLst>
          </p:cNvPr>
          <p:cNvSpPr txBox="1"/>
          <p:nvPr/>
        </p:nvSpPr>
        <p:spPr>
          <a:xfrm>
            <a:off x="757287" y="1030576"/>
            <a:ext cx="10677426" cy="4985980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E0D972-807D-416F-BBBE-35138E4D751D}"/>
              </a:ext>
            </a:extLst>
          </p:cNvPr>
          <p:cNvSpPr txBox="1">
            <a:spLocks/>
          </p:cNvSpPr>
          <p:nvPr/>
        </p:nvSpPr>
        <p:spPr bwMode="auto">
          <a:xfrm>
            <a:off x="919041" y="1280001"/>
            <a:ext cx="9824445" cy="366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>
                <a:solidFill>
                  <a:schemeClr val="tx1"/>
                </a:solidFill>
              </a:rPr>
              <a:t>Project Overview</a:t>
            </a:r>
            <a:endParaRPr lang="en-US">
              <a:solidFill>
                <a:schemeClr val="tx1"/>
              </a:solidFill>
            </a:endParaRPr>
          </a:p>
          <a:p>
            <a:pPr algn="l"/>
            <a:r>
              <a:rPr lang="en-US" b="1">
                <a:solidFill>
                  <a:schemeClr val="tx1"/>
                </a:solidFill>
              </a:rPr>
              <a:t>Project Structure</a:t>
            </a:r>
            <a:endParaRPr lang="en-US">
              <a:solidFill>
                <a:schemeClr val="tx1"/>
              </a:solidFill>
            </a:endParaRPr>
          </a:p>
          <a:p>
            <a:pPr algn="l"/>
            <a:r>
              <a:rPr lang="en-US" b="1">
                <a:solidFill>
                  <a:schemeClr val="tx1"/>
                </a:solidFill>
                <a:ea typeface="+mn-lt"/>
                <a:cs typeface="+mn-lt"/>
              </a:rPr>
              <a:t>Solution Recommendations - Benefits</a:t>
            </a:r>
          </a:p>
          <a:p>
            <a:pPr algn="l"/>
            <a:r>
              <a:rPr lang="en-US" b="1">
                <a:solidFill>
                  <a:schemeClr val="tx1"/>
                </a:solidFill>
                <a:ea typeface="+mn-lt"/>
                <a:cs typeface="+mn-lt"/>
              </a:rPr>
              <a:t>High level Project Timeline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algn="l"/>
            <a:r>
              <a:rPr lang="en-US" b="1">
                <a:solidFill>
                  <a:schemeClr val="tx1"/>
                </a:solidFill>
              </a:rPr>
              <a:t>    Step 1: Clean-up of existing orders</a:t>
            </a:r>
            <a:endParaRPr lang="en-US">
              <a:solidFill>
                <a:schemeClr val="tx1"/>
              </a:solidFill>
              <a:cs typeface="Calibri"/>
            </a:endParaRPr>
          </a:p>
          <a:p>
            <a:pPr algn="l"/>
            <a:r>
              <a:rPr lang="en-US" b="1">
                <a:solidFill>
                  <a:schemeClr val="tx1"/>
                </a:solidFill>
              </a:rPr>
              <a:t>Next Steps</a:t>
            </a:r>
            <a:endParaRPr lang="en-US" b="1">
              <a:solidFill>
                <a:schemeClr val="tx1"/>
              </a:solidFill>
              <a:cs typeface="Calibri"/>
            </a:endParaRPr>
          </a:p>
          <a:p>
            <a:pPr lvl="1" algn="l"/>
            <a:endParaRPr lang="en-US"/>
          </a:p>
          <a:p>
            <a:pPr marL="400050"/>
            <a:endParaRPr lang="en-US"/>
          </a:p>
          <a:p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80A75276-B927-4DCE-869C-921FE40460ED}"/>
              </a:ext>
            </a:extLst>
          </p:cNvPr>
          <p:cNvSpPr txBox="1">
            <a:spLocks/>
          </p:cNvSpPr>
          <p:nvPr/>
        </p:nvSpPr>
        <p:spPr bwMode="auto">
          <a:xfrm>
            <a:off x="391062" y="171833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latin typeface="+mn-lt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33976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EB49B79-DB13-452C-9FA7-F2F83A4DE3FF}"/>
              </a:ext>
            </a:extLst>
          </p:cNvPr>
          <p:cNvSpPr/>
          <p:nvPr/>
        </p:nvSpPr>
        <p:spPr>
          <a:xfrm>
            <a:off x="537881" y="1568038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5E468C83-4DB8-494C-BB93-DF5A8F934217}"/>
              </a:ext>
            </a:extLst>
          </p:cNvPr>
          <p:cNvSpPr/>
          <p:nvPr/>
        </p:nvSpPr>
        <p:spPr>
          <a:xfrm>
            <a:off x="2752165" y="2374862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996070D3-783E-44C3-B3FD-0271AE5102AC}"/>
              </a:ext>
            </a:extLst>
          </p:cNvPr>
          <p:cNvSpPr/>
          <p:nvPr/>
        </p:nvSpPr>
        <p:spPr>
          <a:xfrm>
            <a:off x="4988857" y="3181686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455182EF-7E37-4574-B5F6-01EDE854E7CD}"/>
              </a:ext>
            </a:extLst>
          </p:cNvPr>
          <p:cNvSpPr/>
          <p:nvPr/>
        </p:nvSpPr>
        <p:spPr>
          <a:xfrm>
            <a:off x="7203144" y="3988510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B27F8C22-28E8-4C1F-804B-FC3A6DCE58DD}"/>
              </a:ext>
            </a:extLst>
          </p:cNvPr>
          <p:cNvSpPr/>
          <p:nvPr/>
        </p:nvSpPr>
        <p:spPr>
          <a:xfrm>
            <a:off x="9417431" y="4795334"/>
            <a:ext cx="2608731" cy="806824"/>
          </a:xfrm>
          <a:prstGeom prst="homePlate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8C282798-C947-4089-884F-23AE3D54CA9F}"/>
              </a:ext>
            </a:extLst>
          </p:cNvPr>
          <p:cNvSpPr txBox="1">
            <a:spLocks/>
          </p:cNvSpPr>
          <p:nvPr/>
        </p:nvSpPr>
        <p:spPr bwMode="auto">
          <a:xfrm>
            <a:off x="329164" y="118338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</a:rPr>
              <a:t>High Level project Timeline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08B869-25C0-4B8E-A4F0-1C60A6C11B8F}"/>
              </a:ext>
            </a:extLst>
          </p:cNvPr>
          <p:cNvSpPr txBox="1"/>
          <p:nvPr/>
        </p:nvSpPr>
        <p:spPr>
          <a:xfrm>
            <a:off x="6514478" y="2778274"/>
            <a:ext cx="1294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July-August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591D4E-A2D1-4DE4-AA5E-3D1B39626272}"/>
              </a:ext>
            </a:extLst>
          </p:cNvPr>
          <p:cNvSpPr txBox="1"/>
          <p:nvPr/>
        </p:nvSpPr>
        <p:spPr>
          <a:xfrm>
            <a:off x="10782383" y="4450175"/>
            <a:ext cx="2122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Onwards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1239B0-3FB0-43F1-BCC9-7F8342F54165}"/>
              </a:ext>
            </a:extLst>
          </p:cNvPr>
          <p:cNvSpPr txBox="1"/>
          <p:nvPr/>
        </p:nvSpPr>
        <p:spPr>
          <a:xfrm>
            <a:off x="8962093" y="5731310"/>
            <a:ext cx="3534485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811FCC"/>
                </a:solidFill>
              </a:rPr>
              <a:t>Ongoing progress review</a:t>
            </a:r>
            <a:endParaRPr lang="en-US" sz="1400" b="1">
              <a:solidFill>
                <a:srgbClr val="811FCC"/>
              </a:solidFill>
              <a:cs typeface="Calibri"/>
            </a:endParaRP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2060"/>
                </a:solidFill>
              </a:rPr>
              <a:t>WQ management to avoid backlog</a:t>
            </a:r>
            <a:endParaRPr lang="en-US" sz="1400" b="1">
              <a:solidFill>
                <a:srgbClr val="002060"/>
              </a:solidFill>
              <a:cs typeface="Calibri" panose="020F0502020204030204"/>
            </a:endParaRP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2060"/>
                </a:solidFill>
              </a:rPr>
              <a:t>Follow Future State guiding principles</a:t>
            </a:r>
            <a:endParaRPr lang="en-US" sz="1400" b="1">
              <a:solidFill>
                <a:srgbClr val="002060"/>
              </a:solidFill>
              <a:cs typeface="Calibri"/>
            </a:endParaRPr>
          </a:p>
          <a:p>
            <a:pPr marL="285750" indent="-285750">
              <a:buFont typeface="Courier New"/>
              <a:buChar char="o"/>
            </a:pPr>
            <a:r>
              <a:rPr lang="en-US" sz="1400" b="1">
                <a:solidFill>
                  <a:srgbClr val="002060"/>
                </a:solidFill>
                <a:cs typeface="Calibri"/>
              </a:rPr>
              <a:t>Ongoing training for new staff</a:t>
            </a:r>
          </a:p>
          <a:p>
            <a:endParaRPr lang="en-US" sz="1600">
              <a:solidFill>
                <a:schemeClr val="accent3"/>
              </a:solidFill>
              <a:cs typeface="Calibri"/>
            </a:endParaRPr>
          </a:p>
          <a:p>
            <a:endParaRPr lang="en-US">
              <a:solidFill>
                <a:schemeClr val="accent3"/>
              </a:solidFill>
              <a:cs typeface="Calibri" panose="020F0502020204030204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1AFB6B5-4C99-4C5D-A594-970800CA8CFD}"/>
              </a:ext>
            </a:extLst>
          </p:cNvPr>
          <p:cNvCxnSpPr>
            <a:cxnSpLocks/>
          </p:cNvCxnSpPr>
          <p:nvPr/>
        </p:nvCxnSpPr>
        <p:spPr>
          <a:xfrm>
            <a:off x="10561200" y="5612596"/>
            <a:ext cx="0" cy="226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45952B7-96B7-4C75-BA62-EC58402AE767}"/>
              </a:ext>
            </a:extLst>
          </p:cNvPr>
          <p:cNvSpPr txBox="1"/>
          <p:nvPr/>
        </p:nvSpPr>
        <p:spPr>
          <a:xfrm>
            <a:off x="2748494" y="2354526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process Prep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Initial Clean-up </a:t>
            </a:r>
            <a:endParaRPr lang="en-US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Plan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3A2958-769E-42AA-A299-7D3800ED7A4E}"/>
              </a:ext>
            </a:extLst>
          </p:cNvPr>
          <p:cNvSpPr txBox="1"/>
          <p:nvPr/>
        </p:nvSpPr>
        <p:spPr>
          <a:xfrm>
            <a:off x="4967702" y="3290270"/>
            <a:ext cx="29550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Clean-up of existing orders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Finalize Future State 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46DD26-93D0-4CFE-88E9-A654EBB3A222}"/>
              </a:ext>
            </a:extLst>
          </p:cNvPr>
          <p:cNvSpPr txBox="1"/>
          <p:nvPr/>
        </p:nvSpPr>
        <p:spPr>
          <a:xfrm>
            <a:off x="7205145" y="3992628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Project progress review</a:t>
            </a: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Complete clean-up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Implement Future State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C76B89-5663-46CF-826B-39847CF7D6F0}"/>
              </a:ext>
            </a:extLst>
          </p:cNvPr>
          <p:cNvSpPr txBox="1"/>
          <p:nvPr/>
        </p:nvSpPr>
        <p:spPr>
          <a:xfrm>
            <a:off x="599729" y="1571187"/>
            <a:ext cx="295500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/>
                </a:solidFill>
              </a:rPr>
              <a:t>Project Introduction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Project Planning 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Data Validation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5DD24EC-A7B3-4395-91FA-60BF6E53EA00}"/>
              </a:ext>
            </a:extLst>
          </p:cNvPr>
          <p:cNvSpPr txBox="1"/>
          <p:nvPr/>
        </p:nvSpPr>
        <p:spPr>
          <a:xfrm>
            <a:off x="9494975" y="4795334"/>
            <a:ext cx="31405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Current process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  <a:cs typeface="Calibri"/>
              </a:rPr>
              <a:t>Project progress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Future State SOPs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7218603-DA2A-4EE9-9718-C1645FB04B5C}"/>
              </a:ext>
            </a:extLst>
          </p:cNvPr>
          <p:cNvSpPr txBox="1"/>
          <p:nvPr/>
        </p:nvSpPr>
        <p:spPr>
          <a:xfrm>
            <a:off x="645968" y="5521036"/>
            <a:ext cx="1323108" cy="95410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>
                <a:solidFill>
                  <a:srgbClr val="00B0F0"/>
                </a:solidFill>
                <a:cs typeface="Calibri"/>
              </a:rPr>
              <a:t>Radiology</a:t>
            </a:r>
          </a:p>
          <a:p>
            <a:r>
              <a:rPr lang="en-US" sz="1400" b="1">
                <a:solidFill>
                  <a:schemeClr val="accent1"/>
                </a:solidFill>
                <a:cs typeface="Calibri"/>
              </a:rPr>
              <a:t>AM</a:t>
            </a:r>
          </a:p>
          <a:p>
            <a:r>
              <a:rPr lang="en-US" sz="1400" b="1">
                <a:solidFill>
                  <a:srgbClr val="002060"/>
                </a:solidFill>
                <a:cs typeface="Calibri"/>
              </a:rPr>
              <a:t>AMB. Practices</a:t>
            </a:r>
          </a:p>
          <a:p>
            <a:r>
              <a:rPr lang="en-US" sz="1400" b="1">
                <a:solidFill>
                  <a:srgbClr val="811FCC"/>
                </a:solidFill>
                <a:cs typeface="Calibri"/>
              </a:rPr>
              <a:t>Leadership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89B641-9073-4627-832B-309677E9997A}"/>
              </a:ext>
            </a:extLst>
          </p:cNvPr>
          <p:cNvSpPr txBox="1"/>
          <p:nvPr/>
        </p:nvSpPr>
        <p:spPr>
          <a:xfrm>
            <a:off x="2144136" y="1205086"/>
            <a:ext cx="97491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  <a:cs typeface="Calibri"/>
              </a:rPr>
              <a:t>April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09773D-3338-4CB1-9936-16B214C7B26C}"/>
              </a:ext>
            </a:extLst>
          </p:cNvPr>
          <p:cNvSpPr txBox="1"/>
          <p:nvPr/>
        </p:nvSpPr>
        <p:spPr>
          <a:xfrm>
            <a:off x="4066765" y="2005530"/>
            <a:ext cx="129413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May - June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7B44E8-0820-4F93-B4F9-C5A4F5BF6234}"/>
              </a:ext>
            </a:extLst>
          </p:cNvPr>
          <p:cNvSpPr txBox="1"/>
          <p:nvPr/>
        </p:nvSpPr>
        <p:spPr>
          <a:xfrm>
            <a:off x="8294454" y="3643351"/>
            <a:ext cx="235616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September-November</a:t>
            </a:r>
          </a:p>
        </p:txBody>
      </p:sp>
    </p:spTree>
    <p:extLst>
      <p:ext uri="{BB962C8B-B14F-4D97-AF65-F5344CB8AC3E}">
        <p14:creationId xmlns:p14="http://schemas.microsoft.com/office/powerpoint/2010/main" val="2832059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80A75276-B927-4DCE-869C-921FE40460ED}"/>
              </a:ext>
            </a:extLst>
          </p:cNvPr>
          <p:cNvSpPr txBox="1">
            <a:spLocks/>
          </p:cNvSpPr>
          <p:nvPr/>
        </p:nvSpPr>
        <p:spPr bwMode="auto">
          <a:xfrm>
            <a:off x="227033" y="110957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</a:rPr>
              <a:t>Next Steps</a:t>
            </a: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3F57D1E6-BA66-4B7A-A4B6-F262CE8D49C9}"/>
              </a:ext>
            </a:extLst>
          </p:cNvPr>
          <p:cNvSpPr txBox="1">
            <a:spLocks/>
          </p:cNvSpPr>
          <p:nvPr/>
        </p:nvSpPr>
        <p:spPr bwMode="auto">
          <a:xfrm>
            <a:off x="919041" y="1280001"/>
            <a:ext cx="9824445" cy="366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itchFamily="34" charset="0"/>
              <a:buChar char="q"/>
            </a:pPr>
            <a:r>
              <a:rPr lang="en-US" sz="2000">
                <a:solidFill>
                  <a:schemeClr val="tx1"/>
                </a:solidFill>
                <a:cs typeface="Calibri" panose="020F0502020204030204"/>
              </a:rPr>
              <a:t>For Clean-up process; Radiology will complete the initial part of the process and reduce volume by removing the duplicates and identifying orders need to be cancelled</a:t>
            </a:r>
            <a:endParaRPr lang="en-US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Wingdings" pitchFamily="34" charset="0"/>
              <a:buChar char="q"/>
            </a:pPr>
            <a:r>
              <a:rPr lang="en-US" sz="2000">
                <a:solidFill>
                  <a:schemeClr val="tx1"/>
                </a:solidFill>
                <a:cs typeface="Calibri"/>
              </a:rPr>
              <a:t>AM Liaison teams will reach out to ambulatory practices and identify current state, communicate best practices and complete clean-up process</a:t>
            </a:r>
          </a:p>
          <a:p>
            <a:pPr marL="342900" indent="-342900" algn="l">
              <a:buFont typeface="Wingdings" pitchFamily="34" charset="0"/>
              <a:buChar char="q"/>
            </a:pPr>
            <a:r>
              <a:rPr lang="en-US" sz="2000">
                <a:solidFill>
                  <a:schemeClr val="tx1"/>
                </a:solidFill>
                <a:cs typeface="Calibri"/>
              </a:rPr>
              <a:t>For Future state Roll-out; More information will follow </a:t>
            </a:r>
          </a:p>
          <a:p>
            <a:pPr algn="l"/>
            <a:endParaRPr lang="en-US">
              <a:solidFill>
                <a:srgbClr val="000000"/>
              </a:solidFill>
              <a:cs typeface="Calibri" panose="020F0502020204030204"/>
            </a:endParaRPr>
          </a:p>
          <a:p>
            <a:pPr lvl="1" algn="l"/>
            <a:endParaRPr lang="en-US">
              <a:cs typeface="Calibri" panose="020F0502020204030204"/>
            </a:endParaRPr>
          </a:p>
          <a:p>
            <a:pPr marL="400050"/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pPr lvl="1"/>
            <a:endParaRPr lang="en-US">
              <a:cs typeface="Calibri" panose="020F0502020204030204"/>
            </a:endParaRPr>
          </a:p>
          <a:p>
            <a:pPr lvl="1"/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78470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80A75276-B927-4DCE-869C-921FE40460ED}"/>
              </a:ext>
            </a:extLst>
          </p:cNvPr>
          <p:cNvSpPr txBox="1">
            <a:spLocks/>
          </p:cNvSpPr>
          <p:nvPr/>
        </p:nvSpPr>
        <p:spPr bwMode="auto">
          <a:xfrm>
            <a:off x="2080078" y="3081025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246315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B9B6714B-7C67-4A66-8466-CB6487A4EE5E}"/>
              </a:ext>
            </a:extLst>
          </p:cNvPr>
          <p:cNvSpPr/>
          <p:nvPr/>
        </p:nvSpPr>
        <p:spPr bwMode="gray">
          <a:xfrm>
            <a:off x="1057178" y="1033430"/>
            <a:ext cx="5038823" cy="1210102"/>
          </a:xfrm>
          <a:prstGeom prst="roundRect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 Statement</a:t>
            </a:r>
          </a:p>
          <a:p>
            <a:pPr algn="ctr" defTabSz="1463675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>
                <a:solidFill>
                  <a:srgbClr val="000000"/>
                </a:solidFill>
              </a:rPr>
              <a:t>There are ~160k unscheduled 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Radiology orders across MGB and 90k across 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MGH, 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which creates a significant quality and patient safety risk.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 </a:t>
            </a:r>
            <a:endParaRPr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sng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5F5C2E09-354F-48A2-A4C2-EF912D476CA7}"/>
              </a:ext>
            </a:extLst>
          </p:cNvPr>
          <p:cNvSpPr/>
          <p:nvPr/>
        </p:nvSpPr>
        <p:spPr bwMode="gray">
          <a:xfrm rot="5400000">
            <a:off x="4696895" y="2737513"/>
            <a:ext cx="3486965" cy="374859"/>
          </a:xfrm>
          <a:prstGeom prst="triangle">
            <a:avLst>
              <a:gd name="adj" fmla="val 50000"/>
            </a:avLst>
          </a:prstGeom>
          <a:solidFill>
            <a:srgbClr val="008BB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146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4EBC4F79-5671-4E1F-9451-BA39085CAF7C}"/>
              </a:ext>
            </a:extLst>
          </p:cNvPr>
          <p:cNvSpPr/>
          <p:nvPr/>
        </p:nvSpPr>
        <p:spPr bwMode="gray">
          <a:xfrm>
            <a:off x="1057177" y="2391562"/>
            <a:ext cx="5038827" cy="2276863"/>
          </a:xfrm>
          <a:prstGeom prst="roundRect">
            <a:avLst/>
          </a:prstGeom>
          <a:noFill/>
          <a:ln w="3175" cap="flat" cmpd="sng" algn="ctr">
            <a:solidFill>
              <a:srgbClr val="008B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Scope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Scope: </a:t>
            </a: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Ambulatory Unscheduled Radiology Orders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7335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BWH/BWFH, CDH, iCare, McL, MEE, MGBCP, MGH, MVH, NCH, NWH, Salem, SRH, SRB, SCC, SHC, WDH, 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 of Scope: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DFCI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Unscheduled orders outside of Radiology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BA2F675-E129-4EA8-A096-D1148474BB38}"/>
              </a:ext>
            </a:extLst>
          </p:cNvPr>
          <p:cNvSpPr txBox="1">
            <a:spLocks/>
          </p:cNvSpPr>
          <p:nvPr/>
        </p:nvSpPr>
        <p:spPr>
          <a:xfrm>
            <a:off x="1057178" y="4816455"/>
            <a:ext cx="10157290" cy="1546638"/>
          </a:xfrm>
          <a:prstGeom prst="rect">
            <a:avLst/>
          </a:prstGeom>
          <a:ln w="3175">
            <a:solidFill>
              <a:srgbClr val="008BB0"/>
            </a:solidFill>
          </a:ln>
        </p:spPr>
        <p:txBody>
          <a:bodyPr vert="horz" lIns="91440" tIns="45720" rIns="91440" bIns="45720" anchor="t">
            <a:noAutofit/>
          </a:bodyPr>
          <a:lstStyle>
            <a:lvl1pPr marL="231775" indent="-2317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8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2825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2pPr>
            <a:lvl3pPr marL="973138" indent="-227013" algn="l" rtl="0" eaLnBrk="1" latinLnBrk="0" hangingPunct="1">
              <a:spcBef>
                <a:spcPts val="600"/>
              </a:spcBef>
              <a:buClrTx/>
              <a:buSzPct val="100000"/>
              <a:buFont typeface="Palatino Linotype" pitchFamily="18" charset="0"/>
              <a:buChar char="»"/>
              <a:defRPr kumimoji="0" sz="14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3pPr>
            <a:lvl4pPr marL="1374775" indent="-292100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4pPr>
            <a:lvl5pPr marL="1711325" indent="-227013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Unscheduled Radiology Orders Clean-up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Schedule, defer or cancel (as appropriate) existing Radiology unscheduled orders across 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MGH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4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Enhanced Future State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parallel with the “order clean-up”, implement a standardized operating procedure across the system to prevent the re-accumulation of unscheduled orders, ensuring new processes and expectations are sustained for future orders.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10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id="{77ED6321-DDF9-466A-99D2-596B9BD4A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360878"/>
              </p:ext>
            </p:extLst>
          </p:nvPr>
        </p:nvGraphicFramePr>
        <p:xfrm>
          <a:off x="6784751" y="1519307"/>
          <a:ext cx="4429716" cy="2811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843">
                  <a:extLst>
                    <a:ext uri="{9D8B030D-6E8A-4147-A177-3AD203B41FA5}">
                      <a16:colId xmlns:a16="http://schemas.microsoft.com/office/drawing/2014/main" val="2737914647"/>
                    </a:ext>
                  </a:extLst>
                </a:gridCol>
                <a:gridCol w="1242873">
                  <a:extLst>
                    <a:ext uri="{9D8B030D-6E8A-4147-A177-3AD203B41FA5}">
                      <a16:colId xmlns:a16="http://schemas.microsoft.com/office/drawing/2014/main" val="2542856260"/>
                    </a:ext>
                  </a:extLst>
                </a:gridCol>
              </a:tblGrid>
              <a:tr h="541484">
                <a:tc>
                  <a:txBody>
                    <a:bodyPr/>
                    <a:lstStyle/>
                    <a:p>
                      <a:r>
                        <a:rPr lang="en-US" sz="1400"/>
                        <a:t>Metrics</a:t>
                      </a:r>
                    </a:p>
                  </a:txBody>
                  <a:tcPr>
                    <a:solidFill>
                      <a:srgbClr val="008BB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Target</a:t>
                      </a:r>
                    </a:p>
                  </a:txBody>
                  <a:tcPr>
                    <a:solidFill>
                      <a:srgbClr val="008B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772703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Clean-up: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Number of Unscheduled Radiology Orders within 3 months </a:t>
                      </a:r>
                      <a:r>
                        <a:rPr lang="en-US" sz="1400"/>
                        <a:t>(August 2021)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Reduced by 50%</a:t>
                      </a:r>
                      <a:endParaRPr lang="en-US" sz="140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644285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Clean-up: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Number of Unscheduled Radiology Orders within 6 months (November 2021) </a:t>
                      </a:r>
                      <a:endParaRPr 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Reduced by 100%</a:t>
                      </a:r>
                      <a:endParaRPr lang="en-US" sz="140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518344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Future State: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All orders are touched within 7 days</a:t>
                      </a:r>
                      <a:endParaRPr lang="en-US" sz="1400" i="1">
                        <a:highlight>
                          <a:srgbClr val="FFFF00"/>
                        </a:highligh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210821"/>
                  </a:ext>
                </a:extLst>
              </a:tr>
            </a:tbl>
          </a:graphicData>
        </a:graphic>
      </p:graphicFrame>
      <p:sp>
        <p:nvSpPr>
          <p:cNvPr id="11" name="Title 3">
            <a:extLst>
              <a:ext uri="{FF2B5EF4-FFF2-40B4-BE49-F238E27FC236}">
                <a16:creationId xmlns:a16="http://schemas.microsoft.com/office/drawing/2014/main" id="{4E365AFA-9DE0-47F4-89B2-1258B264C7ED}"/>
              </a:ext>
            </a:extLst>
          </p:cNvPr>
          <p:cNvSpPr txBox="1">
            <a:spLocks/>
          </p:cNvSpPr>
          <p:nvPr/>
        </p:nvSpPr>
        <p:spPr bwMode="auto">
          <a:xfrm>
            <a:off x="294476" y="121645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latin typeface="+mn-lt"/>
              </a:rPr>
              <a:t>Project Overview</a:t>
            </a:r>
          </a:p>
        </p:txBody>
      </p:sp>
    </p:spTree>
    <p:extLst>
      <p:ext uri="{BB962C8B-B14F-4D97-AF65-F5344CB8AC3E}">
        <p14:creationId xmlns:p14="http://schemas.microsoft.com/office/powerpoint/2010/main" val="963098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B9B6714B-7C67-4A66-8466-CB6487A4EE5E}"/>
              </a:ext>
            </a:extLst>
          </p:cNvPr>
          <p:cNvSpPr/>
          <p:nvPr/>
        </p:nvSpPr>
        <p:spPr bwMode="gray">
          <a:xfrm>
            <a:off x="1057178" y="1033430"/>
            <a:ext cx="5038823" cy="1210102"/>
          </a:xfrm>
          <a:prstGeom prst="roundRect">
            <a:avLst/>
          </a:prstGeom>
          <a:noFill/>
          <a:ln w="3175" cap="flat" cmpd="sng" algn="ctr">
            <a:solidFill>
              <a:srgbClr val="008B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 Statement</a:t>
            </a:r>
          </a:p>
          <a:p>
            <a:pPr algn="ctr" defTabSz="1463675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>
                <a:solidFill>
                  <a:srgbClr val="000000"/>
                </a:solidFill>
              </a:rPr>
              <a:t>There are ~160k unscheduled 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Radiology orders across MGB and 90k across 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MGH, 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which creates a significant quality and patient safety risk.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 </a:t>
            </a:r>
            <a:endParaRPr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sng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5F5C2E09-354F-48A2-A4C2-EF912D476CA7}"/>
              </a:ext>
            </a:extLst>
          </p:cNvPr>
          <p:cNvSpPr/>
          <p:nvPr/>
        </p:nvSpPr>
        <p:spPr bwMode="gray">
          <a:xfrm rot="5400000">
            <a:off x="4696895" y="2737513"/>
            <a:ext cx="3486965" cy="374859"/>
          </a:xfrm>
          <a:prstGeom prst="triangle">
            <a:avLst>
              <a:gd name="adj" fmla="val 50000"/>
            </a:avLst>
          </a:prstGeom>
          <a:solidFill>
            <a:srgbClr val="008BB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146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4EBC4F79-5671-4E1F-9451-BA39085CAF7C}"/>
              </a:ext>
            </a:extLst>
          </p:cNvPr>
          <p:cNvSpPr/>
          <p:nvPr/>
        </p:nvSpPr>
        <p:spPr bwMode="gray">
          <a:xfrm>
            <a:off x="1057177" y="2391562"/>
            <a:ext cx="5038827" cy="2276863"/>
          </a:xfrm>
          <a:prstGeom prst="roundRect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Scope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Scope: </a:t>
            </a: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Ambulatory Unscheduled Radiology Orders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7335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BWH/BWFH, CDH, iCare, McL, MEE, MGBCP, MGH, MVH, NCH, NWH, Salem, SRH, SRB, SCC, SHC, WDH, 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 of Scope: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DFCI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Unscheduled orders outside of Radiology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BA2F675-E129-4EA8-A096-D1148474BB38}"/>
              </a:ext>
            </a:extLst>
          </p:cNvPr>
          <p:cNvSpPr txBox="1">
            <a:spLocks/>
          </p:cNvSpPr>
          <p:nvPr/>
        </p:nvSpPr>
        <p:spPr>
          <a:xfrm>
            <a:off x="1057178" y="4816455"/>
            <a:ext cx="10157290" cy="1546638"/>
          </a:xfrm>
          <a:prstGeom prst="rect">
            <a:avLst/>
          </a:prstGeom>
          <a:ln w="3175">
            <a:solidFill>
              <a:srgbClr val="008BB0"/>
            </a:solidFill>
          </a:ln>
        </p:spPr>
        <p:txBody>
          <a:bodyPr vert="horz" lIns="91440" tIns="45720" rIns="91440" bIns="45720" anchor="t">
            <a:noAutofit/>
          </a:bodyPr>
          <a:lstStyle>
            <a:lvl1pPr marL="231775" indent="-2317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8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2825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2pPr>
            <a:lvl3pPr marL="973138" indent="-227013" algn="l" rtl="0" eaLnBrk="1" latinLnBrk="0" hangingPunct="1">
              <a:spcBef>
                <a:spcPts val="600"/>
              </a:spcBef>
              <a:buClrTx/>
              <a:buSzPct val="100000"/>
              <a:buFont typeface="Palatino Linotype" pitchFamily="18" charset="0"/>
              <a:buChar char="»"/>
              <a:defRPr kumimoji="0" sz="14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3pPr>
            <a:lvl4pPr marL="1374775" indent="-292100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4pPr>
            <a:lvl5pPr marL="1711325" indent="-227013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Unscheduled Radiology Orders Clean-up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Schedule, defer or cancel (as appropriate) existing Radiology unscheduled orders across 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MGH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4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Enhanced Future State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parallel with the “order clean-up”, implement a standardized operating procedure across the system to prevent the re-accumulation of unscheduled orders, ensuring new processes and expectations are sustained for future orders.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10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id="{77ED6321-DDF9-466A-99D2-596B9BD4A489}"/>
              </a:ext>
            </a:extLst>
          </p:cNvPr>
          <p:cNvGraphicFramePr>
            <a:graphicFrameLocks noGrp="1"/>
          </p:cNvGraphicFramePr>
          <p:nvPr/>
        </p:nvGraphicFramePr>
        <p:xfrm>
          <a:off x="6784751" y="1519307"/>
          <a:ext cx="4429716" cy="2811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843">
                  <a:extLst>
                    <a:ext uri="{9D8B030D-6E8A-4147-A177-3AD203B41FA5}">
                      <a16:colId xmlns:a16="http://schemas.microsoft.com/office/drawing/2014/main" val="2737914647"/>
                    </a:ext>
                  </a:extLst>
                </a:gridCol>
                <a:gridCol w="1242873">
                  <a:extLst>
                    <a:ext uri="{9D8B030D-6E8A-4147-A177-3AD203B41FA5}">
                      <a16:colId xmlns:a16="http://schemas.microsoft.com/office/drawing/2014/main" val="2542856260"/>
                    </a:ext>
                  </a:extLst>
                </a:gridCol>
              </a:tblGrid>
              <a:tr h="541484">
                <a:tc>
                  <a:txBody>
                    <a:bodyPr/>
                    <a:lstStyle/>
                    <a:p>
                      <a:r>
                        <a:rPr lang="en-US" sz="1400"/>
                        <a:t>Metrics</a:t>
                      </a:r>
                    </a:p>
                  </a:txBody>
                  <a:tcPr>
                    <a:solidFill>
                      <a:srgbClr val="008BB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Target</a:t>
                      </a:r>
                    </a:p>
                  </a:txBody>
                  <a:tcPr>
                    <a:solidFill>
                      <a:srgbClr val="008B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772703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Clean-up: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Number of Unscheduled Radiology Orders within 3 months </a:t>
                      </a:r>
                      <a:r>
                        <a:rPr lang="en-US" sz="1400"/>
                        <a:t>(August 2021)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Reduced by 50%</a:t>
                      </a:r>
                      <a:endParaRPr lang="en-US" sz="140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644285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Clean-up: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Number of Unscheduled Radiology Orders within 6 months (November 2021) </a:t>
                      </a:r>
                      <a:endParaRPr 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Reduced by 100%</a:t>
                      </a:r>
                      <a:endParaRPr lang="en-US" sz="140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518344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Future State: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All orders are touched within 7 days</a:t>
                      </a:r>
                      <a:endParaRPr lang="en-US" sz="1400" i="1">
                        <a:highlight>
                          <a:srgbClr val="FFFF00"/>
                        </a:highligh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210821"/>
                  </a:ext>
                </a:extLst>
              </a:tr>
            </a:tbl>
          </a:graphicData>
        </a:graphic>
      </p:graphicFrame>
      <p:sp>
        <p:nvSpPr>
          <p:cNvPr id="11" name="Title 3">
            <a:extLst>
              <a:ext uri="{FF2B5EF4-FFF2-40B4-BE49-F238E27FC236}">
                <a16:creationId xmlns:a16="http://schemas.microsoft.com/office/drawing/2014/main" id="{4E365AFA-9DE0-47F4-89B2-1258B264C7ED}"/>
              </a:ext>
            </a:extLst>
          </p:cNvPr>
          <p:cNvSpPr txBox="1">
            <a:spLocks/>
          </p:cNvSpPr>
          <p:nvPr/>
        </p:nvSpPr>
        <p:spPr bwMode="auto">
          <a:xfrm>
            <a:off x="294476" y="121645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latin typeface="+mn-lt"/>
              </a:rPr>
              <a:t>Project Overview</a:t>
            </a:r>
          </a:p>
        </p:txBody>
      </p:sp>
    </p:spTree>
    <p:extLst>
      <p:ext uri="{BB962C8B-B14F-4D97-AF65-F5344CB8AC3E}">
        <p14:creationId xmlns:p14="http://schemas.microsoft.com/office/powerpoint/2010/main" val="51005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B9B6714B-7C67-4A66-8466-CB6487A4EE5E}"/>
              </a:ext>
            </a:extLst>
          </p:cNvPr>
          <p:cNvSpPr/>
          <p:nvPr/>
        </p:nvSpPr>
        <p:spPr bwMode="gray">
          <a:xfrm>
            <a:off x="1057178" y="1033430"/>
            <a:ext cx="5038823" cy="1210102"/>
          </a:xfrm>
          <a:prstGeom prst="roundRect">
            <a:avLst/>
          </a:prstGeom>
          <a:noFill/>
          <a:ln w="3175" cap="flat" cmpd="sng" algn="ctr">
            <a:solidFill>
              <a:srgbClr val="008B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 Statement</a:t>
            </a:r>
          </a:p>
          <a:p>
            <a:pPr algn="ctr" defTabSz="1463675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There are ~160k unscheduled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Radiology orders across MGB and 90k across </a:t>
            </a:r>
            <a:r>
              <a:rPr lang="en-US" sz="1400" dirty="0">
                <a:solidFill>
                  <a:srgbClr val="000000"/>
                </a:solidFill>
                <a:latin typeface="Calibri"/>
              </a:rPr>
              <a:t>MGH, 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which creates a significant quality and patient safety risk.</a:t>
            </a:r>
            <a:r>
              <a:rPr lang="en-US" sz="1400" dirty="0">
                <a:solidFill>
                  <a:srgbClr val="000000"/>
                </a:solidFill>
                <a:latin typeface="Calibri"/>
              </a:rPr>
              <a:t> </a:t>
            </a:r>
            <a:endParaRPr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5F5C2E09-354F-48A2-A4C2-EF912D476CA7}"/>
              </a:ext>
            </a:extLst>
          </p:cNvPr>
          <p:cNvSpPr/>
          <p:nvPr/>
        </p:nvSpPr>
        <p:spPr bwMode="gray">
          <a:xfrm rot="5400000">
            <a:off x="4696895" y="2737513"/>
            <a:ext cx="3486965" cy="374859"/>
          </a:xfrm>
          <a:prstGeom prst="triangle">
            <a:avLst>
              <a:gd name="adj" fmla="val 50000"/>
            </a:avLst>
          </a:prstGeom>
          <a:solidFill>
            <a:srgbClr val="008BB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146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4EBC4F79-5671-4E1F-9451-BA39085CAF7C}"/>
              </a:ext>
            </a:extLst>
          </p:cNvPr>
          <p:cNvSpPr/>
          <p:nvPr/>
        </p:nvSpPr>
        <p:spPr bwMode="gray">
          <a:xfrm>
            <a:off x="1057177" y="2391562"/>
            <a:ext cx="5038827" cy="2276863"/>
          </a:xfrm>
          <a:prstGeom prst="roundRect">
            <a:avLst/>
          </a:prstGeom>
          <a:noFill/>
          <a:ln w="3175" cap="flat" cmpd="sng" algn="ctr">
            <a:solidFill>
              <a:srgbClr val="008B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Scope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Scope: </a:t>
            </a: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Ambulatory Unscheduled Radiology Orders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7335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BWH/BWFH, CDH, iCare, McL, MEE, MGBCP, MGH, MVH, NCH, NWH, Salem, SRH, SRB, SCC, SHC, WDH, 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 of Scope: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DFCI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Unscheduled orders outside of Radiology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BA2F675-E129-4EA8-A096-D1148474BB38}"/>
              </a:ext>
            </a:extLst>
          </p:cNvPr>
          <p:cNvSpPr txBox="1">
            <a:spLocks/>
          </p:cNvSpPr>
          <p:nvPr/>
        </p:nvSpPr>
        <p:spPr>
          <a:xfrm>
            <a:off x="1057178" y="4816455"/>
            <a:ext cx="10157290" cy="1546638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vert="horz" lIns="91440" tIns="45720" rIns="91440" bIns="45720" anchor="t">
            <a:noAutofit/>
          </a:bodyPr>
          <a:lstStyle>
            <a:lvl1pPr marL="231775" indent="-2317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8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2825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2pPr>
            <a:lvl3pPr marL="973138" indent="-227013" algn="l" rtl="0" eaLnBrk="1" latinLnBrk="0" hangingPunct="1">
              <a:spcBef>
                <a:spcPts val="600"/>
              </a:spcBef>
              <a:buClrTx/>
              <a:buSzPct val="100000"/>
              <a:buFont typeface="Palatino Linotype" pitchFamily="18" charset="0"/>
              <a:buChar char="»"/>
              <a:defRPr kumimoji="0" sz="14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3pPr>
            <a:lvl4pPr marL="1374775" indent="-292100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4pPr>
            <a:lvl5pPr marL="1711325" indent="-227013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Unscheduled Radiology Orders Clean-up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Schedule, defer or cancel (as appropriate) existing Radiology unscheduled orders across </a:t>
            </a:r>
            <a:r>
              <a:rPr lang="en-US" sz="1400" dirty="0">
                <a:solidFill>
                  <a:srgbClr val="000000"/>
                </a:solidFill>
                <a:latin typeface="Calibri"/>
              </a:rPr>
              <a:t>MGH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4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Enhanced Future State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parallel with the “order clean-up”, implement a standardized operating procedure across the system to prevent the re-accumulation of unscheduled orders, ensuring new processes and expectations are sustained for future orders.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10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id="{77ED6321-DDF9-466A-99D2-596B9BD4A489}"/>
              </a:ext>
            </a:extLst>
          </p:cNvPr>
          <p:cNvGraphicFramePr>
            <a:graphicFrameLocks noGrp="1"/>
          </p:cNvGraphicFramePr>
          <p:nvPr/>
        </p:nvGraphicFramePr>
        <p:xfrm>
          <a:off x="6784751" y="1519307"/>
          <a:ext cx="4429716" cy="2811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843">
                  <a:extLst>
                    <a:ext uri="{9D8B030D-6E8A-4147-A177-3AD203B41FA5}">
                      <a16:colId xmlns:a16="http://schemas.microsoft.com/office/drawing/2014/main" val="2737914647"/>
                    </a:ext>
                  </a:extLst>
                </a:gridCol>
                <a:gridCol w="1242873">
                  <a:extLst>
                    <a:ext uri="{9D8B030D-6E8A-4147-A177-3AD203B41FA5}">
                      <a16:colId xmlns:a16="http://schemas.microsoft.com/office/drawing/2014/main" val="2542856260"/>
                    </a:ext>
                  </a:extLst>
                </a:gridCol>
              </a:tblGrid>
              <a:tr h="541484">
                <a:tc>
                  <a:txBody>
                    <a:bodyPr/>
                    <a:lstStyle/>
                    <a:p>
                      <a:r>
                        <a:rPr lang="en-US" sz="1400"/>
                        <a:t>Metrics</a:t>
                      </a:r>
                    </a:p>
                  </a:txBody>
                  <a:tcPr>
                    <a:solidFill>
                      <a:srgbClr val="008BB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Target</a:t>
                      </a:r>
                    </a:p>
                  </a:txBody>
                  <a:tcPr>
                    <a:solidFill>
                      <a:srgbClr val="008B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772703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r>
                        <a:rPr kumimoji="0" lang="en-US" sz="1400" b="0" i="0" u="sng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Clean-up:</a:t>
                      </a: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Number of Unscheduled Radiology Orders within 3 months </a:t>
                      </a:r>
                      <a:r>
                        <a:rPr lang="en-US" sz="1400" dirty="0"/>
                        <a:t>(August 2021)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Reduced by 50%</a:t>
                      </a:r>
                      <a:endParaRPr lang="en-US" sz="140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644285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Clean-up: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Number of Unscheduled Radiology Orders within 6 months (November 2021) </a:t>
                      </a:r>
                      <a:endParaRPr 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Reduced by 100%</a:t>
                      </a:r>
                      <a:endParaRPr lang="en-US" sz="140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518344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sng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Future State:</a:t>
                      </a:r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All orders are touched within 7 days</a:t>
                      </a:r>
                      <a:endParaRPr lang="en-US" sz="1400" i="1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210821"/>
                  </a:ext>
                </a:extLst>
              </a:tr>
            </a:tbl>
          </a:graphicData>
        </a:graphic>
      </p:graphicFrame>
      <p:sp>
        <p:nvSpPr>
          <p:cNvPr id="11" name="Title 3">
            <a:extLst>
              <a:ext uri="{FF2B5EF4-FFF2-40B4-BE49-F238E27FC236}">
                <a16:creationId xmlns:a16="http://schemas.microsoft.com/office/drawing/2014/main" id="{4E365AFA-9DE0-47F4-89B2-1258B264C7ED}"/>
              </a:ext>
            </a:extLst>
          </p:cNvPr>
          <p:cNvSpPr txBox="1">
            <a:spLocks/>
          </p:cNvSpPr>
          <p:nvPr/>
        </p:nvSpPr>
        <p:spPr bwMode="auto">
          <a:xfrm>
            <a:off x="294476" y="121645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latin typeface="+mn-lt"/>
              </a:rPr>
              <a:t>Project Overview</a:t>
            </a:r>
          </a:p>
        </p:txBody>
      </p:sp>
    </p:spTree>
    <p:extLst>
      <p:ext uri="{BB962C8B-B14F-4D97-AF65-F5344CB8AC3E}">
        <p14:creationId xmlns:p14="http://schemas.microsoft.com/office/powerpoint/2010/main" val="1186520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B9B6714B-7C67-4A66-8466-CB6487A4EE5E}"/>
              </a:ext>
            </a:extLst>
          </p:cNvPr>
          <p:cNvSpPr/>
          <p:nvPr/>
        </p:nvSpPr>
        <p:spPr bwMode="gray">
          <a:xfrm>
            <a:off x="1057178" y="1033430"/>
            <a:ext cx="5038823" cy="1210102"/>
          </a:xfrm>
          <a:prstGeom prst="roundRect">
            <a:avLst/>
          </a:prstGeom>
          <a:noFill/>
          <a:ln w="3175" cap="flat" cmpd="sng" algn="ctr">
            <a:solidFill>
              <a:srgbClr val="008B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 Statement</a:t>
            </a:r>
          </a:p>
          <a:p>
            <a:pPr algn="ctr" defTabSz="1463675"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There are ~160k unscheduled Radiology orders across MGB and 90k across 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MGH, 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which creates a significant quality and patient safety risk.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 </a:t>
            </a:r>
            <a:endParaRPr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sng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5F5C2E09-354F-48A2-A4C2-EF912D476CA7}"/>
              </a:ext>
            </a:extLst>
          </p:cNvPr>
          <p:cNvSpPr/>
          <p:nvPr/>
        </p:nvSpPr>
        <p:spPr bwMode="gray">
          <a:xfrm rot="5400000">
            <a:off x="4696895" y="2737513"/>
            <a:ext cx="3486965" cy="374859"/>
          </a:xfrm>
          <a:prstGeom prst="triangle">
            <a:avLst>
              <a:gd name="adj" fmla="val 50000"/>
            </a:avLst>
          </a:prstGeom>
          <a:solidFill>
            <a:srgbClr val="008BB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146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4EBC4F79-5671-4E1F-9451-BA39085CAF7C}"/>
              </a:ext>
            </a:extLst>
          </p:cNvPr>
          <p:cNvSpPr/>
          <p:nvPr/>
        </p:nvSpPr>
        <p:spPr bwMode="gray">
          <a:xfrm>
            <a:off x="1057177" y="2391562"/>
            <a:ext cx="5038827" cy="2276863"/>
          </a:xfrm>
          <a:prstGeom prst="roundRect">
            <a:avLst/>
          </a:prstGeom>
          <a:noFill/>
          <a:ln w="3175" cap="flat" cmpd="sng" algn="ctr">
            <a:solidFill>
              <a:srgbClr val="008BB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Scope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Scope: </a:t>
            </a: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Ambulatory Unscheduled Radiology Orders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7335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BWH/BWFH, CDH, iCare, McL, MEE, MGBCP, MGH, MVH, NCH, NWH, Salem, SRH, SRB, SCC, SHC, WDH, 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 of Scope: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DFCI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Unscheduled orders outside of Radiology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id="{77ED6321-DDF9-466A-99D2-596B9BD4A489}"/>
              </a:ext>
            </a:extLst>
          </p:cNvPr>
          <p:cNvGraphicFramePr>
            <a:graphicFrameLocks noGrp="1"/>
          </p:cNvGraphicFramePr>
          <p:nvPr/>
        </p:nvGraphicFramePr>
        <p:xfrm>
          <a:off x="6784751" y="1519307"/>
          <a:ext cx="4429716" cy="2811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843">
                  <a:extLst>
                    <a:ext uri="{9D8B030D-6E8A-4147-A177-3AD203B41FA5}">
                      <a16:colId xmlns:a16="http://schemas.microsoft.com/office/drawing/2014/main" val="2737914647"/>
                    </a:ext>
                  </a:extLst>
                </a:gridCol>
                <a:gridCol w="1242873">
                  <a:extLst>
                    <a:ext uri="{9D8B030D-6E8A-4147-A177-3AD203B41FA5}">
                      <a16:colId xmlns:a16="http://schemas.microsoft.com/office/drawing/2014/main" val="2542856260"/>
                    </a:ext>
                  </a:extLst>
                </a:gridCol>
              </a:tblGrid>
              <a:tr h="541484">
                <a:tc>
                  <a:txBody>
                    <a:bodyPr/>
                    <a:lstStyle/>
                    <a:p>
                      <a:r>
                        <a:rPr lang="en-US" sz="1400"/>
                        <a:t>Metrics</a:t>
                      </a:r>
                    </a:p>
                  </a:txBody>
                  <a:tcPr>
                    <a:solidFill>
                      <a:srgbClr val="008BB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Target</a:t>
                      </a:r>
                    </a:p>
                  </a:txBody>
                  <a:tcPr>
                    <a:solidFill>
                      <a:srgbClr val="008B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772703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Clean-up: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Number of Unscheduled Radiology Orders within 3 months </a:t>
                      </a:r>
                      <a:r>
                        <a:rPr lang="en-US" sz="1400"/>
                        <a:t>(August 2021)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Reduced by 50%</a:t>
                      </a:r>
                      <a:endParaRPr lang="en-US" sz="140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644285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Clean-up: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Number of Unscheduled Radiology Orders within 6 months (November 2021) </a:t>
                      </a:r>
                      <a:endParaRPr 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Reduced by 100%</a:t>
                      </a:r>
                      <a:endParaRPr lang="en-US" sz="140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518344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Future State: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All orders are touched within 7 days</a:t>
                      </a:r>
                      <a:endParaRPr lang="en-US" sz="1400" i="1">
                        <a:highlight>
                          <a:srgbClr val="FFFF00"/>
                        </a:highligh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210821"/>
                  </a:ext>
                </a:extLst>
              </a:tr>
            </a:tbl>
          </a:graphicData>
        </a:graphic>
      </p:graphicFrame>
      <p:sp>
        <p:nvSpPr>
          <p:cNvPr id="11" name="Title 3">
            <a:extLst>
              <a:ext uri="{FF2B5EF4-FFF2-40B4-BE49-F238E27FC236}">
                <a16:creationId xmlns:a16="http://schemas.microsoft.com/office/drawing/2014/main" id="{4E365AFA-9DE0-47F4-89B2-1258B264C7ED}"/>
              </a:ext>
            </a:extLst>
          </p:cNvPr>
          <p:cNvSpPr txBox="1">
            <a:spLocks/>
          </p:cNvSpPr>
          <p:nvPr/>
        </p:nvSpPr>
        <p:spPr bwMode="auto">
          <a:xfrm>
            <a:off x="294476" y="121645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latin typeface="+mn-lt"/>
              </a:rPr>
              <a:t>Project Overview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2D61B3E-7CDD-4F3A-B330-B0860B74AC02}"/>
              </a:ext>
            </a:extLst>
          </p:cNvPr>
          <p:cNvSpPr txBox="1">
            <a:spLocks/>
          </p:cNvSpPr>
          <p:nvPr/>
        </p:nvSpPr>
        <p:spPr>
          <a:xfrm>
            <a:off x="1057178" y="4816455"/>
            <a:ext cx="10157290" cy="1546638"/>
          </a:xfrm>
          <a:prstGeom prst="rect">
            <a:avLst/>
          </a:prstGeom>
          <a:ln w="3175">
            <a:solidFill>
              <a:srgbClr val="008BB0"/>
            </a:solidFill>
          </a:ln>
        </p:spPr>
        <p:txBody>
          <a:bodyPr vert="horz" lIns="91440" tIns="45720" rIns="91440" bIns="45720" anchor="t">
            <a:noAutofit/>
          </a:bodyPr>
          <a:lstStyle>
            <a:lvl1pPr marL="231775" indent="-2317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8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2825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2pPr>
            <a:lvl3pPr marL="973138" indent="-227013" algn="l" rtl="0" eaLnBrk="1" latinLnBrk="0" hangingPunct="1">
              <a:spcBef>
                <a:spcPts val="600"/>
              </a:spcBef>
              <a:buClrTx/>
              <a:buSzPct val="100000"/>
              <a:buFont typeface="Palatino Linotype" pitchFamily="18" charset="0"/>
              <a:buChar char="»"/>
              <a:defRPr kumimoji="0" sz="14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3pPr>
            <a:lvl4pPr marL="1374775" indent="-292100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4pPr>
            <a:lvl5pPr marL="1711325" indent="-227013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Unscheduled Radiology Orders Clean-up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Schedule, defer or cancel (as appropriate) existing Radiology unscheduled orders across 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MGH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4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Enhanced Future State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parallel with the “order clean-up”, implement a standardized operating procedure across the system to prevent the re-accumulation of unscheduled orders, ensuring new processes and expectations are sustained for future orders.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10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08F958-BDA4-42AB-8B84-32D8DCE7AA63}"/>
              </a:ext>
            </a:extLst>
          </p:cNvPr>
          <p:cNvSpPr/>
          <p:nvPr/>
        </p:nvSpPr>
        <p:spPr>
          <a:xfrm>
            <a:off x="6627807" y="1362974"/>
            <a:ext cx="4845325" cy="3305451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8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>
            <a:extLst>
              <a:ext uri="{FF2B5EF4-FFF2-40B4-BE49-F238E27FC236}">
                <a16:creationId xmlns:a16="http://schemas.microsoft.com/office/drawing/2014/main" id="{796C8D94-5430-40E5-B70C-A48D9C9D6BE0}"/>
              </a:ext>
            </a:extLst>
          </p:cNvPr>
          <p:cNvSpPr txBox="1"/>
          <p:nvPr/>
        </p:nvSpPr>
        <p:spPr>
          <a:xfrm>
            <a:off x="1164724" y="857481"/>
            <a:ext cx="10677426" cy="552458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  <a:p>
            <a:endParaRPr lang="en-US" sz="10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80A75276-B927-4DCE-869C-921FE40460ED}"/>
              </a:ext>
            </a:extLst>
          </p:cNvPr>
          <p:cNvSpPr txBox="1">
            <a:spLocks/>
          </p:cNvSpPr>
          <p:nvPr/>
        </p:nvSpPr>
        <p:spPr bwMode="auto">
          <a:xfrm>
            <a:off x="371639" y="192387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latin typeface="+mn-lt"/>
              </a:rPr>
              <a:t>MGB and MGH – Project Structure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B90C5294-A4CF-4948-9A29-2AB9B3C2E66E}"/>
              </a:ext>
            </a:extLst>
          </p:cNvPr>
          <p:cNvSpPr/>
          <p:nvPr/>
        </p:nvSpPr>
        <p:spPr>
          <a:xfrm>
            <a:off x="2031881" y="1361764"/>
            <a:ext cx="2884603" cy="429499"/>
          </a:xfrm>
          <a:prstGeom prst="roundRect">
            <a:avLst/>
          </a:prstGeom>
          <a:solidFill>
            <a:srgbClr val="008BB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MGB Executive Sponsor 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Ron Walls, M.D.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3D8FC68-1336-412D-8013-65F53A488517}"/>
              </a:ext>
            </a:extLst>
          </p:cNvPr>
          <p:cNvSpPr/>
          <p:nvPr/>
        </p:nvSpPr>
        <p:spPr>
          <a:xfrm>
            <a:off x="2031880" y="1862513"/>
            <a:ext cx="2884603" cy="429499"/>
          </a:xfrm>
          <a:prstGeom prst="roundRect">
            <a:avLst/>
          </a:prstGeom>
          <a:solidFill>
            <a:srgbClr val="008BB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MGB Steering Committee 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</a:rPr>
              <a:t>MGB and Local Representation</a:t>
            </a:r>
            <a:endParaRPr kumimoji="0" lang="en-US" sz="1800" b="0" i="1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8" name="Right Brace 47">
            <a:extLst>
              <a:ext uri="{FF2B5EF4-FFF2-40B4-BE49-F238E27FC236}">
                <a16:creationId xmlns:a16="http://schemas.microsoft.com/office/drawing/2014/main" id="{3A0FA578-A182-413A-9509-EE9E9978E34F}"/>
              </a:ext>
            </a:extLst>
          </p:cNvPr>
          <p:cNvSpPr/>
          <p:nvPr/>
        </p:nvSpPr>
        <p:spPr>
          <a:xfrm>
            <a:off x="4703833" y="3701029"/>
            <a:ext cx="452841" cy="2790334"/>
          </a:xfrm>
          <a:prstGeom prst="rightBrace">
            <a:avLst>
              <a:gd name="adj1" fmla="val 72099"/>
              <a:gd name="adj2" fmla="val 50000"/>
            </a:avLst>
          </a:prstGeom>
          <a:noFill/>
          <a:ln w="12700" cap="flat" cmpd="sng" algn="ctr">
            <a:solidFill>
              <a:srgbClr val="00206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2DB75A7-557A-4501-8406-4F78CA866A3B}"/>
              </a:ext>
            </a:extLst>
          </p:cNvPr>
          <p:cNvSpPr txBox="1"/>
          <p:nvPr/>
        </p:nvSpPr>
        <p:spPr>
          <a:xfrm rot="5400000">
            <a:off x="3888151" y="4848599"/>
            <a:ext cx="3238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Supports System-wide Steering Committee, Local Project Managers &amp; Core Teams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1BC7B0D6-2DC0-469D-B3B7-25596A32D7EC}"/>
              </a:ext>
            </a:extLst>
          </p:cNvPr>
          <p:cNvSpPr/>
          <p:nvPr/>
        </p:nvSpPr>
        <p:spPr>
          <a:xfrm>
            <a:off x="3367240" y="3798781"/>
            <a:ext cx="1315341" cy="2390981"/>
          </a:xfrm>
          <a:prstGeom prst="roundRect">
            <a:avLst/>
          </a:prstGeom>
          <a:solidFill>
            <a:srgbClr val="008BB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MGB Project Lead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Niki Keefe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FF1E9C2F-380A-42B5-A0ED-C6706C1E2F28}"/>
              </a:ext>
            </a:extLst>
          </p:cNvPr>
          <p:cNvSpPr/>
          <p:nvPr/>
        </p:nvSpPr>
        <p:spPr>
          <a:xfrm>
            <a:off x="1975756" y="3798781"/>
            <a:ext cx="1316525" cy="2390981"/>
          </a:xfrm>
          <a:prstGeom prst="roundRect">
            <a:avLst/>
          </a:prstGeom>
          <a:solidFill>
            <a:srgbClr val="008BB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MGB Project Management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Kate Bowles, Kelly Ross</a:t>
            </a:r>
            <a:endParaRPr kumimoji="0" lang="en-US" sz="1400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1164973C-DA46-4D2A-A6AD-784D9808ADBA}"/>
              </a:ext>
            </a:extLst>
          </p:cNvPr>
          <p:cNvSpPr/>
          <p:nvPr/>
        </p:nvSpPr>
        <p:spPr>
          <a:xfrm>
            <a:off x="6614946" y="1364922"/>
            <a:ext cx="3225724" cy="429499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Local Executive Sponsor: </a:t>
            </a:r>
            <a:b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Inga Lennes  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1941248C-9C21-4364-A8CE-4057081AE815}"/>
              </a:ext>
            </a:extLst>
          </p:cNvPr>
          <p:cNvSpPr/>
          <p:nvPr/>
        </p:nvSpPr>
        <p:spPr>
          <a:xfrm>
            <a:off x="6621655" y="1872698"/>
            <a:ext cx="3225724" cy="429499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808080">
                <a:lumMod val="40000"/>
                <a:lumOff val="60000"/>
              </a:srgb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Local Steering Committee: </a:t>
            </a:r>
            <a:b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Monthly Ambulatory Leadership Ops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B19081D-6907-41EB-BFDD-8C2A3833E98D}"/>
              </a:ext>
            </a:extLst>
          </p:cNvPr>
          <p:cNvSpPr txBox="1"/>
          <p:nvPr/>
        </p:nvSpPr>
        <p:spPr>
          <a:xfrm>
            <a:off x="9200648" y="2397635"/>
            <a:ext cx="2517411" cy="507831"/>
          </a:xfrm>
          <a:prstGeom prst="rect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Project Manager: Works closely with SMEs to execute on project plan, leads and plans agendas for Core Team &amp; Steering Committee meetings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2478519-DC98-4A67-A377-496CD502C045}"/>
              </a:ext>
            </a:extLst>
          </p:cNvPr>
          <p:cNvCxnSpPr>
            <a:cxnSpLocks/>
          </p:cNvCxnSpPr>
          <p:nvPr/>
        </p:nvCxnSpPr>
        <p:spPr>
          <a:xfrm>
            <a:off x="8363631" y="3587691"/>
            <a:ext cx="1" cy="55331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C19B5698-FFC8-4096-B7D8-00D70D7C40CB}"/>
              </a:ext>
            </a:extLst>
          </p:cNvPr>
          <p:cNvSpPr/>
          <p:nvPr/>
        </p:nvSpPr>
        <p:spPr>
          <a:xfrm>
            <a:off x="6453341" y="3163933"/>
            <a:ext cx="1664288" cy="861774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Local Project Manager: Lindsey Pabst/ Maddie Iqbal</a:t>
            </a: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0BC8857F-00EF-4985-9D80-E809B1294AE7}"/>
              </a:ext>
            </a:extLst>
          </p:cNvPr>
          <p:cNvSpPr/>
          <p:nvPr/>
        </p:nvSpPr>
        <p:spPr>
          <a:xfrm>
            <a:off x="8914204" y="3029661"/>
            <a:ext cx="1723933" cy="1130318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Local Core Team / Process Owners: AM Liaisons and Dept/Division Leaders </a:t>
            </a:r>
          </a:p>
        </p:txBody>
      </p: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FDD87CA5-F0B7-458F-920F-F67C8E47A3F3}"/>
              </a:ext>
            </a:extLst>
          </p:cNvPr>
          <p:cNvCxnSpPr>
            <a:cxnSpLocks/>
            <a:stCxn id="75" idx="1"/>
            <a:endCxn id="80" idx="2"/>
          </p:cNvCxnSpPr>
          <p:nvPr/>
        </p:nvCxnSpPr>
        <p:spPr>
          <a:xfrm rot="10800000">
            <a:off x="4238065" y="2873524"/>
            <a:ext cx="2215276" cy="721296"/>
          </a:xfrm>
          <a:prstGeom prst="bentConnector2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5C691F0-E460-45F5-8C3A-B12AE78C741B}"/>
              </a:ext>
            </a:extLst>
          </p:cNvPr>
          <p:cNvCxnSpPr>
            <a:cxnSpLocks/>
            <a:stCxn id="75" idx="3"/>
            <a:endCxn id="76" idx="1"/>
          </p:cNvCxnSpPr>
          <p:nvPr/>
        </p:nvCxnSpPr>
        <p:spPr>
          <a:xfrm>
            <a:off x="8117629" y="3594820"/>
            <a:ext cx="796575" cy="0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270EAFF3-17F4-4860-ABC8-94AEBC38CA30}"/>
              </a:ext>
            </a:extLst>
          </p:cNvPr>
          <p:cNvCxnSpPr>
            <a:cxnSpLocks/>
            <a:stCxn id="75" idx="0"/>
            <a:endCxn id="69" idx="2"/>
          </p:cNvCxnSpPr>
          <p:nvPr/>
        </p:nvCxnSpPr>
        <p:spPr>
          <a:xfrm rot="5400000" flipH="1" flipV="1">
            <a:off x="7329133" y="2258549"/>
            <a:ext cx="861736" cy="949032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DCBC2DF3-6248-4EC0-966F-4E6DAE71B8D0}"/>
              </a:ext>
            </a:extLst>
          </p:cNvPr>
          <p:cNvSpPr/>
          <p:nvPr/>
        </p:nvSpPr>
        <p:spPr>
          <a:xfrm>
            <a:off x="2878831" y="2444025"/>
            <a:ext cx="2718467" cy="429499"/>
          </a:xfrm>
          <a:prstGeom prst="roundRect">
            <a:avLst/>
          </a:prstGeom>
          <a:solidFill>
            <a:srgbClr val="008BB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 Manager Status Update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</a:rPr>
              <a:t>MGB and Local Representation</a:t>
            </a:r>
            <a:endParaRPr kumimoji="0" lang="en-US" sz="1800" b="0" i="1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8022A21D-32BA-43E2-9318-D147821A867F}"/>
              </a:ext>
            </a:extLst>
          </p:cNvPr>
          <p:cNvSpPr/>
          <p:nvPr/>
        </p:nvSpPr>
        <p:spPr>
          <a:xfrm>
            <a:off x="1975756" y="5126234"/>
            <a:ext cx="2725107" cy="1097569"/>
          </a:xfrm>
          <a:prstGeom prst="roundRect">
            <a:avLst/>
          </a:prstGeom>
          <a:solidFill>
            <a:srgbClr val="008BB0"/>
          </a:solidFill>
          <a:ln w="1270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MGB Core Team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Niki Keefe, Stuart Hooton, Adam Harbaugh, Kate Bowles, Kelly Ross</a:t>
            </a: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FDCE7DBF-D0E4-4988-BDBE-41569AB6AA56}"/>
              </a:ext>
            </a:extLst>
          </p:cNvPr>
          <p:cNvSpPr/>
          <p:nvPr/>
        </p:nvSpPr>
        <p:spPr>
          <a:xfrm>
            <a:off x="7452973" y="4182586"/>
            <a:ext cx="1723933" cy="1352046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400" b="1" kern="0">
                <a:solidFill>
                  <a:schemeClr val="bg1"/>
                </a:solidFill>
              </a:rPr>
              <a:t>Local Subject Matter Expertise (SMEs): Adam Harbaugh, Karen Lean, Kristine Trites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1B8424-250C-4174-979A-68DDBEA2239A}"/>
              </a:ext>
            </a:extLst>
          </p:cNvPr>
          <p:cNvSpPr txBox="1"/>
          <p:nvPr/>
        </p:nvSpPr>
        <p:spPr>
          <a:xfrm>
            <a:off x="6222423" y="5676900"/>
            <a:ext cx="458758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i="1">
                <a:solidFill>
                  <a:srgbClr val="C00000"/>
                </a:solidFill>
                <a:latin typeface="Georgia"/>
              </a:rPr>
              <a:t>The project governance structure supports the clean-up effort of unscheduled radiology orders and the implementation of future state work queues to prevent re-accumulation of unscheduled orders. </a:t>
            </a:r>
          </a:p>
        </p:txBody>
      </p:sp>
    </p:spTree>
    <p:extLst>
      <p:ext uri="{BB962C8B-B14F-4D97-AF65-F5344CB8AC3E}">
        <p14:creationId xmlns:p14="http://schemas.microsoft.com/office/powerpoint/2010/main" val="167939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4" name="Rectangle: Rounded Corners 14203">
            <a:extLst>
              <a:ext uri="{FF2B5EF4-FFF2-40B4-BE49-F238E27FC236}">
                <a16:creationId xmlns:a16="http://schemas.microsoft.com/office/drawing/2014/main" id="{9DBDCBDF-BB76-42B6-A393-F9856CE7C2DC}"/>
              </a:ext>
            </a:extLst>
          </p:cNvPr>
          <p:cNvSpPr/>
          <p:nvPr/>
        </p:nvSpPr>
        <p:spPr>
          <a:xfrm>
            <a:off x="794039" y="1088447"/>
            <a:ext cx="3091296" cy="1099703"/>
          </a:xfrm>
          <a:prstGeom prst="roundRect">
            <a:avLst/>
          </a:prstGeom>
          <a:solidFill>
            <a:srgbClr val="008BB0"/>
          </a:solidFill>
          <a:ln w="63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rtl="0"/>
            <a:r>
              <a:rPr lang="en-US" sz="1200" b="1">
                <a:latin typeface="Calibri"/>
                <a:ea typeface="Arial"/>
                <a:cs typeface="Arial"/>
              </a:rPr>
              <a:t>Brigham's Project Overview​</a:t>
            </a:r>
          </a:p>
          <a:p>
            <a:pPr lvl="0" rtl="0"/>
            <a:r>
              <a:rPr lang="en-US" sz="1200">
                <a:latin typeface="Calibri"/>
                <a:ea typeface="Arial"/>
                <a:cs typeface="Arial"/>
              </a:rPr>
              <a:t>Over 50,000 unscheduled Radiology orders ​</a:t>
            </a:r>
          </a:p>
          <a:p>
            <a:pPr lvl="0" rtl="0"/>
            <a:r>
              <a:rPr lang="en-US" sz="1200">
                <a:latin typeface="Calibri"/>
                <a:ea typeface="Arial"/>
                <a:cs typeface="Arial"/>
              </a:rPr>
              <a:t>Identified as a quality and patient safety risk ​</a:t>
            </a:r>
            <a:endParaRPr lang="en-US" sz="1200">
              <a:cs typeface="Calibri"/>
            </a:endParaRPr>
          </a:p>
        </p:txBody>
      </p:sp>
      <p:sp>
        <p:nvSpPr>
          <p:cNvPr id="14205" name="Rectangle: Rounded Corners 14204">
            <a:extLst>
              <a:ext uri="{FF2B5EF4-FFF2-40B4-BE49-F238E27FC236}">
                <a16:creationId xmlns:a16="http://schemas.microsoft.com/office/drawing/2014/main" id="{4B07DC7D-82F1-4787-BDF5-5BBA52FCBA94}"/>
              </a:ext>
            </a:extLst>
          </p:cNvPr>
          <p:cNvSpPr/>
          <p:nvPr/>
        </p:nvSpPr>
        <p:spPr>
          <a:xfrm>
            <a:off x="785379" y="2292060"/>
            <a:ext cx="3117273" cy="1307522"/>
          </a:xfrm>
          <a:prstGeom prst="roundRect">
            <a:avLst/>
          </a:prstGeom>
          <a:solidFill>
            <a:srgbClr val="008BB0"/>
          </a:solidFill>
          <a:ln w="63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rtl="0"/>
            <a:r>
              <a:rPr lang="en-US" sz="1200" b="1">
                <a:latin typeface="Calibri"/>
                <a:ea typeface="Arial"/>
                <a:cs typeface="Arial"/>
              </a:rPr>
              <a:t>Final Clean-Up​</a:t>
            </a:r>
          </a:p>
          <a:p>
            <a:pPr lvl="0" rtl="0"/>
            <a:r>
              <a:rPr lang="en-US" sz="1200" b="1">
                <a:latin typeface="Calibri"/>
                <a:ea typeface="Arial"/>
                <a:cs typeface="Arial"/>
              </a:rPr>
              <a:t>~50,000 </a:t>
            </a:r>
            <a:r>
              <a:rPr lang="en-US" sz="1200">
                <a:latin typeface="Calibri"/>
                <a:ea typeface="Arial"/>
                <a:cs typeface="Arial"/>
              </a:rPr>
              <a:t>Radiology Orders to be scheduled reduced to </a:t>
            </a:r>
            <a:r>
              <a:rPr lang="en-US" sz="1200" b="1">
                <a:latin typeface="Calibri"/>
                <a:ea typeface="Arial"/>
                <a:cs typeface="Arial"/>
              </a:rPr>
              <a:t>346</a:t>
            </a:r>
            <a:r>
              <a:rPr lang="en-US" sz="1200">
                <a:latin typeface="Calibri"/>
                <a:ea typeface="Arial"/>
                <a:cs typeface="Arial"/>
              </a:rPr>
              <a:t> orders in </a:t>
            </a:r>
            <a:r>
              <a:rPr lang="en-US" sz="1200" b="1">
                <a:latin typeface="Calibri"/>
                <a:ea typeface="Arial"/>
                <a:cs typeface="Arial"/>
              </a:rPr>
              <a:t>under 6 months</a:t>
            </a:r>
            <a:r>
              <a:rPr lang="en-US" sz="1200">
                <a:latin typeface="Calibri"/>
                <a:ea typeface="Arial"/>
                <a:cs typeface="Arial"/>
              </a:rPr>
              <a:t>​</a:t>
            </a:r>
          </a:p>
          <a:p>
            <a:pPr lvl="0" rtl="0"/>
            <a:r>
              <a:rPr lang="en-US" sz="1200">
                <a:latin typeface="Calibri"/>
                <a:ea typeface="Arial"/>
                <a:cs typeface="Arial"/>
              </a:rPr>
              <a:t>Weekly data transparency​</a:t>
            </a:r>
          </a:p>
          <a:p>
            <a:pPr lvl="0" rtl="0"/>
            <a:r>
              <a:rPr lang="en-US" sz="1200">
                <a:latin typeface="Calibri"/>
                <a:ea typeface="Arial"/>
                <a:cs typeface="Arial"/>
              </a:rPr>
              <a:t>Organization-wide departmental Practice​</a:t>
            </a:r>
            <a:endParaRPr lang="en-US" sz="1200">
              <a:cs typeface="Arial"/>
            </a:endParaRPr>
          </a:p>
        </p:txBody>
      </p:sp>
      <p:sp>
        <p:nvSpPr>
          <p:cNvPr id="14207" name="Rectangle: Rounded Corners 14206">
            <a:extLst>
              <a:ext uri="{FF2B5EF4-FFF2-40B4-BE49-F238E27FC236}">
                <a16:creationId xmlns:a16="http://schemas.microsoft.com/office/drawing/2014/main" id="{D920067C-1D81-4C53-8EA9-94496B827F8B}"/>
              </a:ext>
            </a:extLst>
          </p:cNvPr>
          <p:cNvSpPr/>
          <p:nvPr/>
        </p:nvSpPr>
        <p:spPr>
          <a:xfrm>
            <a:off x="768061" y="3720809"/>
            <a:ext cx="3117273" cy="2320633"/>
          </a:xfrm>
          <a:prstGeom prst="roundRect">
            <a:avLst/>
          </a:prstGeom>
          <a:solidFill>
            <a:srgbClr val="008BB0"/>
          </a:solidFill>
          <a:ln w="63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200" b="1">
                <a:solidFill>
                  <a:schemeClr val="bg1"/>
                </a:solidFill>
                <a:latin typeface="Calibri"/>
              </a:rPr>
              <a:t>Best Practices</a:t>
            </a:r>
            <a:endParaRPr lang="en-US" sz="1200" b="1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>
              <a:buFont typeface="Wingdings"/>
              <a:buChar char="q"/>
            </a:pPr>
            <a:r>
              <a:rPr lang="en-US" sz="1200">
                <a:solidFill>
                  <a:schemeClr val="bg1"/>
                </a:solidFill>
                <a:latin typeface="Calibri"/>
              </a:rPr>
              <a:t>Notifying</a:t>
            </a:r>
            <a:r>
              <a:rPr lang="en-US" sz="1200" kern="1200">
                <a:solidFill>
                  <a:schemeClr val="bg1"/>
                </a:solidFill>
                <a:latin typeface="Calibri"/>
                <a:ea typeface="+mn-ea"/>
                <a:cs typeface="+mn-cs"/>
              </a:rPr>
              <a:t> Patient</a:t>
            </a:r>
            <a:endParaRPr lang="en-US" sz="1200" kern="120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l" rtl="0">
              <a:buFont typeface="Wingdings"/>
              <a:buChar char="q"/>
            </a:pPr>
            <a:r>
              <a:rPr lang="en-US" sz="1200" kern="1200">
                <a:solidFill>
                  <a:schemeClr val="bg1"/>
                </a:solidFill>
                <a:latin typeface="Calibri"/>
                <a:ea typeface="+mn-ea"/>
                <a:cs typeface="+mn-cs"/>
              </a:rPr>
              <a:t>Notifying provider if order is discontinued following SOP</a:t>
            </a:r>
            <a:endParaRPr lang="en-US" sz="1200" kern="120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l" rtl="0">
              <a:buFont typeface="Wingdings"/>
              <a:buChar char="q"/>
            </a:pPr>
            <a:r>
              <a:rPr lang="en-US" sz="1200" kern="1200">
                <a:solidFill>
                  <a:schemeClr val="bg1"/>
                </a:solidFill>
                <a:latin typeface="Calibri"/>
                <a:ea typeface="+mn-ea"/>
                <a:cs typeface="+mn-cs"/>
              </a:rPr>
              <a:t>Dashboard to monitor Central and local scheduling to ensure timely execution of provider clinical intent</a:t>
            </a:r>
            <a:endParaRPr lang="en-US" sz="1200" kern="120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l" rtl="0">
              <a:buFont typeface="Wingdings"/>
              <a:buChar char="q"/>
            </a:pPr>
            <a:r>
              <a:rPr lang="en-US" sz="1200" b="1" kern="1200">
                <a:solidFill>
                  <a:schemeClr val="bg1"/>
                </a:solidFill>
                <a:latin typeface="Calibri"/>
                <a:ea typeface="+mn-ea"/>
                <a:cs typeface="+mn-cs"/>
              </a:rPr>
              <a:t>Departments with </a:t>
            </a:r>
            <a:r>
              <a:rPr lang="en-US" sz="1200" b="1" u="sng" kern="1200">
                <a:solidFill>
                  <a:schemeClr val="bg1"/>
                </a:solidFill>
                <a:latin typeface="Calibri"/>
                <a:ea typeface="+mn-ea"/>
                <a:cs typeface="+mn-cs"/>
              </a:rPr>
              <a:t>Local model</a:t>
            </a:r>
            <a:r>
              <a:rPr lang="en-US" sz="1200" b="1" kern="1200">
                <a:solidFill>
                  <a:schemeClr val="bg1"/>
                </a:solidFill>
                <a:latin typeface="Calibri"/>
                <a:ea typeface="+mn-ea"/>
                <a:cs typeface="+mn-cs"/>
              </a:rPr>
              <a:t> must follow same guiding principles, actions and approach as Central scheduling</a:t>
            </a:r>
            <a:endParaRPr lang="en-US" sz="120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C90CE284-A554-485A-A56F-0A197D452558}"/>
              </a:ext>
            </a:extLst>
          </p:cNvPr>
          <p:cNvSpPr txBox="1">
            <a:spLocks/>
          </p:cNvSpPr>
          <p:nvPr/>
        </p:nvSpPr>
        <p:spPr bwMode="auto">
          <a:xfrm>
            <a:off x="371639" y="192387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latin typeface="+mn-lt"/>
              </a:rPr>
              <a:t>Brigham Experience</a:t>
            </a:r>
          </a:p>
        </p:txBody>
      </p:sp>
      <p:pic>
        <p:nvPicPr>
          <p:cNvPr id="2" name="Picture 2" descr="Chart, application&#10;&#10;Description automatically generated">
            <a:extLst>
              <a:ext uri="{FF2B5EF4-FFF2-40B4-BE49-F238E27FC236}">
                <a16:creationId xmlns:a16="http://schemas.microsoft.com/office/drawing/2014/main" id="{E3E88DDC-A812-4B9C-A64F-53267525F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1" y="885177"/>
            <a:ext cx="3808268" cy="25678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29C715-B684-43EE-9904-B759CC6170DF}"/>
              </a:ext>
            </a:extLst>
          </p:cNvPr>
          <p:cNvSpPr txBox="1"/>
          <p:nvPr/>
        </p:nvSpPr>
        <p:spPr>
          <a:xfrm>
            <a:off x="117764" y="331296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AutoNum type="arabicPeriod"/>
            </a:pPr>
            <a:endParaRPr lang="en-US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CB07E-0201-4914-9989-0B84396A1DE7}"/>
              </a:ext>
            </a:extLst>
          </p:cNvPr>
          <p:cNvSpPr txBox="1"/>
          <p:nvPr/>
        </p:nvSpPr>
        <p:spPr>
          <a:xfrm>
            <a:off x="7876309" y="1598469"/>
            <a:ext cx="34965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/>
              <a:t>All orders should only be routing to ONE WQ for the scheduling task. 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808948C-DAE9-40E8-977A-A497C59CCC9D}"/>
              </a:ext>
            </a:extLst>
          </p:cNvPr>
          <p:cNvSpPr/>
          <p:nvPr/>
        </p:nvSpPr>
        <p:spPr>
          <a:xfrm>
            <a:off x="7825220" y="1045152"/>
            <a:ext cx="3489614" cy="467590"/>
          </a:xfrm>
          <a:prstGeom prst="roundRect">
            <a:avLst/>
          </a:prstGeom>
          <a:solidFill>
            <a:srgbClr val="008BB0"/>
          </a:solidFill>
          <a:ln w="63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 sz="1200" b="1">
              <a:latin typeface="Calibri"/>
              <a:ea typeface="Arial"/>
              <a:cs typeface="Arial"/>
            </a:endParaRPr>
          </a:p>
          <a:p>
            <a:r>
              <a:rPr lang="en-US" sz="1200" b="1">
                <a:latin typeface="Calibri"/>
                <a:ea typeface="Arial"/>
                <a:cs typeface="Arial"/>
              </a:rPr>
              <a:t>Radiology Orders Guiding Principles</a:t>
            </a:r>
            <a:endParaRPr lang="en-US" sz="1400" b="1">
              <a:latin typeface="Calibri"/>
              <a:ea typeface="Arial"/>
              <a:cs typeface="Arial"/>
            </a:endParaRPr>
          </a:p>
          <a:p>
            <a:pPr lvl="0" rtl="0"/>
            <a:r>
              <a:rPr lang="en-US" sz="1200">
                <a:latin typeface="Calibri"/>
                <a:ea typeface="Arial"/>
                <a:cs typeface="Arial"/>
              </a:rPr>
              <a:t> ​</a:t>
            </a:r>
            <a:endParaRPr lang="en-US" sz="120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F14F21-0C26-4613-8F1E-F694A238961C}"/>
              </a:ext>
            </a:extLst>
          </p:cNvPr>
          <p:cNvSpPr txBox="1"/>
          <p:nvPr/>
        </p:nvSpPr>
        <p:spPr>
          <a:xfrm>
            <a:off x="7876309" y="2741469"/>
            <a:ext cx="34965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/>
              <a:t>Ambulatory Services owns and updates the Master List of Work Queue to DEP mapping.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F295E4-2BD6-416E-B98E-CC3D68BE8DC9}"/>
              </a:ext>
            </a:extLst>
          </p:cNvPr>
          <p:cNvSpPr txBox="1"/>
          <p:nvPr/>
        </p:nvSpPr>
        <p:spPr>
          <a:xfrm>
            <a:off x="7876309" y="3330286"/>
            <a:ext cx="34965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/>
              <a:t>All new DEPs will be set-up with consideration for routing of Radiology Orders.​</a:t>
            </a:r>
            <a:endParaRPr lang="en-US" sz="120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096EF1-74DF-43A0-9AB8-133DBCF15BFD}"/>
              </a:ext>
            </a:extLst>
          </p:cNvPr>
          <p:cNvSpPr txBox="1"/>
          <p:nvPr/>
        </p:nvSpPr>
        <p:spPr>
          <a:xfrm>
            <a:off x="7876310" y="3919104"/>
            <a:ext cx="34965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/>
              <a:t>Regardless of Central or Local model the orders should be managed using same “best practice” principles.​</a:t>
            </a:r>
            <a:r>
              <a:rPr lang="en-US" sz="1200">
                <a:cs typeface="Calibri"/>
              </a:rPr>
              <a:t>​</a:t>
            </a:r>
            <a:endParaRPr lang="en-US" sz="12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55DF5B-AF21-401E-A8C2-D7C1C1DD4467}"/>
              </a:ext>
            </a:extLst>
          </p:cNvPr>
          <p:cNvSpPr txBox="1"/>
          <p:nvPr/>
        </p:nvSpPr>
        <p:spPr>
          <a:xfrm>
            <a:off x="7876310" y="2169968"/>
            <a:ext cx="34965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/>
              <a:t>Local DEPs should know their individual WQ(s) and be actively monitoring and working on them.</a:t>
            </a:r>
            <a:endParaRPr lang="en-US" sz="1200">
              <a:cs typeface="Calibri"/>
            </a:endParaRPr>
          </a:p>
        </p:txBody>
      </p:sp>
      <p:pic>
        <p:nvPicPr>
          <p:cNvPr id="14" name="Picture 14">
            <a:extLst>
              <a:ext uri="{FF2B5EF4-FFF2-40B4-BE49-F238E27FC236}">
                <a16:creationId xmlns:a16="http://schemas.microsoft.com/office/drawing/2014/main" id="{CA276348-7DC4-4447-9172-3E14BE7760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7038" y="3429215"/>
            <a:ext cx="3773632" cy="284840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7AB8F5C-073C-49E3-9C8B-EF2EDEED8020}"/>
              </a:ext>
            </a:extLst>
          </p:cNvPr>
          <p:cNvSpPr txBox="1"/>
          <p:nvPr/>
        </p:nvSpPr>
        <p:spPr>
          <a:xfrm>
            <a:off x="7876310" y="4646468"/>
            <a:ext cx="3522517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/>
              <a:t>I</a:t>
            </a:r>
            <a:r>
              <a:rPr lang="en-US" sz="1200"/>
              <a:t>f the DEP owner selects  local scheduling model, the DEP will route to an existing or new Local Practice </a:t>
            </a:r>
            <a:endParaRPr lang="en-US" sz="1200">
              <a:cs typeface="Calibri"/>
            </a:endParaRPr>
          </a:p>
          <a:p>
            <a:r>
              <a:rPr lang="en-US" sz="1200"/>
              <a:t>If the DEP owner selects the Central scheduling model, the DEP will route order to Central Radiology </a:t>
            </a:r>
            <a:endParaRPr lang="en-US" sz="1200">
              <a:cs typeface="Calibri"/>
            </a:endParaRPr>
          </a:p>
          <a:p>
            <a:r>
              <a:rPr lang="en-US" sz="1200"/>
              <a:t>If no orders should be placed in the DEP, the DEP will also route to the Central Radiology WQ </a:t>
            </a:r>
          </a:p>
          <a:p>
            <a:endParaRPr lang="en-US" sz="1200">
              <a:cs typeface="Calibri" panose="020F050202020403020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30DE56-F07A-42E3-BF36-5838B2B06597}"/>
              </a:ext>
            </a:extLst>
          </p:cNvPr>
          <p:cNvSpPr/>
          <p:nvPr/>
        </p:nvSpPr>
        <p:spPr>
          <a:xfrm>
            <a:off x="6307294" y="4565435"/>
            <a:ext cx="425003" cy="8103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EF48DA-4A41-48C2-B773-C91FD0915E4B}"/>
              </a:ext>
            </a:extLst>
          </p:cNvPr>
          <p:cNvCxnSpPr/>
          <p:nvPr/>
        </p:nvCxnSpPr>
        <p:spPr>
          <a:xfrm>
            <a:off x="6972300" y="5464175"/>
            <a:ext cx="114300" cy="0"/>
          </a:xfrm>
          <a:prstGeom prst="line">
            <a:avLst/>
          </a:prstGeom>
          <a:ln w="9525">
            <a:solidFill>
              <a:srgbClr val="6868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31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A082971E-AF24-46AE-BC74-FC756721A0CC}"/>
              </a:ext>
            </a:extLst>
          </p:cNvPr>
          <p:cNvSpPr/>
          <p:nvPr/>
        </p:nvSpPr>
        <p:spPr>
          <a:xfrm>
            <a:off x="1484166" y="3908713"/>
            <a:ext cx="1229587" cy="125556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cs typeface="Calibri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8110AB1-AEFF-4A56-9376-075D36167AF8}"/>
              </a:ext>
            </a:extLst>
          </p:cNvPr>
          <p:cNvCxnSpPr/>
          <p:nvPr/>
        </p:nvCxnSpPr>
        <p:spPr>
          <a:xfrm flipH="1">
            <a:off x="2036616" y="3214252"/>
            <a:ext cx="0" cy="623456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Graphic 27" descr="Single gear with solid fill">
            <a:extLst>
              <a:ext uri="{FF2B5EF4-FFF2-40B4-BE49-F238E27FC236}">
                <a16:creationId xmlns:a16="http://schemas.microsoft.com/office/drawing/2014/main" id="{12431916-EC32-412B-BB14-474EF11BB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7686" y="2296391"/>
            <a:ext cx="914400" cy="9144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A89D2070-1A00-433F-897F-C845FFB71A10}"/>
              </a:ext>
            </a:extLst>
          </p:cNvPr>
          <p:cNvSpPr txBox="1"/>
          <p:nvPr/>
        </p:nvSpPr>
        <p:spPr>
          <a:xfrm>
            <a:off x="836469" y="1442605"/>
            <a:ext cx="231890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Clinical intent of the provider is implemented in a timely fashion​</a:t>
            </a:r>
            <a:endParaRPr lang="en-US" sz="1200">
              <a:cs typeface="Calibri" panose="020F0502020204030204"/>
            </a:endParaRPr>
          </a:p>
          <a:p>
            <a:pPr algn="ctr"/>
            <a:endParaRPr lang="en-US" sz="1200">
              <a:solidFill>
                <a:srgbClr val="444444"/>
              </a:solidFill>
              <a:cs typeface="Arial"/>
            </a:endParaRPr>
          </a:p>
          <a:p>
            <a:pPr algn="ctr"/>
            <a:r>
              <a:rPr lang="en-US" sz="1200">
                <a:solidFill>
                  <a:srgbClr val="444444"/>
                </a:solidFill>
                <a:cs typeface="Arial"/>
              </a:rPr>
              <a:t>Oversight and safety net provided with solution recommendations</a:t>
            </a:r>
            <a:endParaRPr lang="en-US" sz="12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2AAB727-3E55-4411-AF05-D81D7DBA1355}"/>
              </a:ext>
            </a:extLst>
          </p:cNvPr>
          <p:cNvSpPr txBox="1"/>
          <p:nvPr/>
        </p:nvSpPr>
        <p:spPr>
          <a:xfrm>
            <a:off x="1381992" y="4152900"/>
            <a:ext cx="14097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/>
              </a:rPr>
              <a:t>Patient Safety</a:t>
            </a:r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318EAF04-2248-4D3F-A9A2-ACEB4700A2B3}"/>
              </a:ext>
            </a:extLst>
          </p:cNvPr>
          <p:cNvSpPr txBox="1">
            <a:spLocks/>
          </p:cNvSpPr>
          <p:nvPr/>
        </p:nvSpPr>
        <p:spPr bwMode="auto">
          <a:xfrm>
            <a:off x="227033" y="110957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solidFill>
                  <a:schemeClr val="accent1"/>
                </a:solidFill>
                <a:latin typeface="+mn-lt"/>
                <a:cs typeface="Calibri"/>
              </a:rPr>
              <a:t>Solution Recommendations - Benefits</a:t>
            </a:r>
            <a:endParaRPr lang="en-US" i="1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1786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PIDIVTEMPLATE" val="MO1P6TCv"/>
  <p:tag name="ARTICULATE_SLIDE_COUNT" val="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IDIVtemplate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0000FF"/>
      </a:hlink>
      <a:folHlink>
        <a:srgbClr val="0000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7770595-77ef-4b1f-a0c1-2a3844ce1699">
      <UserInfo>
        <DisplayName/>
        <AccountId xsi:nil="true"/>
        <AccountType/>
      </UserInfo>
    </SharedWithUsers>
    <Date xmlns="2c4412e3-687e-4983-a1ee-f8de67a9144b" xsi:nil="true"/>
    <_Flow_SignoffStatus xmlns="2c4412e3-687e-4983-a1ee-f8de67a9144b" xsi:nil="true"/>
    <reviewed xmlns="2c4412e3-687e-4983-a1ee-f8de67a9144b">true</reviewed>
    <MediaLengthInSeconds xmlns="2c4412e3-687e-4983-a1ee-f8de67a9144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2158BE0C1D08469D98C75FE1C99253" ma:contentTypeVersion="16" ma:contentTypeDescription="Create a new document." ma:contentTypeScope="" ma:versionID="0d842f9f6d2c8bbf3abb5504ca385314">
  <xsd:schema xmlns:xsd="http://www.w3.org/2001/XMLSchema" xmlns:xs="http://www.w3.org/2001/XMLSchema" xmlns:p="http://schemas.microsoft.com/office/2006/metadata/properties" xmlns:ns2="2c4412e3-687e-4983-a1ee-f8de67a9144b" xmlns:ns3="07770595-77ef-4b1f-a0c1-2a3844ce1699" targetNamespace="http://schemas.microsoft.com/office/2006/metadata/properties" ma:root="true" ma:fieldsID="6be018ef23c348db783c7526a98f3bc5" ns2:_="" ns3:_="">
    <xsd:import namespace="2c4412e3-687e-4983-a1ee-f8de67a9144b"/>
    <xsd:import namespace="07770595-77ef-4b1f-a0c1-2a3844ce16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_Flow_SignoffStatus" minOccurs="0"/>
                <xsd:element ref="ns2:Date" minOccurs="0"/>
                <xsd:element ref="ns2:reviewed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412e3-687e-4983-a1ee-f8de67a914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Date" ma:index="21" nillable="true" ma:displayName="Date" ma:format="DateOnly" ma:internalName="Date">
      <xsd:simpleType>
        <xsd:restriction base="dms:DateTime"/>
      </xsd:simpleType>
    </xsd:element>
    <xsd:element name="reviewed" ma:index="22" nillable="true" ma:displayName="reviewed" ma:default="1" ma:format="Dropdown" ma:internalName="reviewed">
      <xsd:simpleType>
        <xsd:restriction base="dms:Boolean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770595-77ef-4b1f-a0c1-2a3844ce169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6C106-29FB-41AB-B4CD-5A7685D8EC7C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952f7969-7fff-4fec-a3c7-925ad079492f"/>
    <ds:schemaRef ds:uri="http://schemas.openxmlformats.org/package/2006/metadata/core-properties"/>
    <ds:schemaRef ds:uri="31dd90bb-e825-44e2-9a86-c5b8987ac862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4F72036-598B-4533-9217-7EF2CD8843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EABBF0-33B3-4C64-8D85-EECED591026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2058</Words>
  <Application>Microsoft Office PowerPoint</Application>
  <PresentationFormat>Widescreen</PresentationFormat>
  <Paragraphs>443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Courier New,monospace</vt:lpstr>
      <vt:lpstr>Georgia</vt:lpstr>
      <vt:lpstr>Palatino Linotype</vt:lpstr>
      <vt:lpstr>Wingdings</vt:lpstr>
      <vt:lpstr>PIDIVtemplate</vt:lpstr>
      <vt:lpstr>Ambulatory Management and MGH Radiology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Partners HealthCare System,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Partners Information Systems</dc:creator>
  <cp:lastModifiedBy>Iqbal, Mudassera Bashir</cp:lastModifiedBy>
  <cp:revision>2</cp:revision>
  <cp:lastPrinted>2020-06-30T14:47:31Z</cp:lastPrinted>
  <dcterms:created xsi:type="dcterms:W3CDTF">2017-01-10T19:01:16Z</dcterms:created>
  <dcterms:modified xsi:type="dcterms:W3CDTF">2021-06-24T19:04:51Z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ArticulateGUID">
    <vt:lpwstr>D2CC3064-3AA1-4CB7-B1E3-3F19A4EAB9F5</vt:lpwstr>
  </property>
  <property fmtid="{D5CDD505-2E9C-101B-9397-08002B2CF9AE}" pid="4" name="ArticulatePath">
    <vt:lpwstr>PI DIV Slide Template stretched 201902</vt:lpwstr>
  </property>
  <property fmtid="{D5CDD505-2E9C-101B-9397-08002B2CF9AE}" pid="5" name="ContentTypeId">
    <vt:lpwstr>0x010100342158BE0C1D08469D98C75FE1C99253</vt:lpwstr>
  </property>
  <property fmtid="{D5CDD505-2E9C-101B-9397-08002B2CF9AE}" pid="6" name="Order">
    <vt:r8>3443500</vt:r8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SourceUrl">
    <vt:lpwstr/>
  </property>
  <property fmtid="{D5CDD505-2E9C-101B-9397-08002B2CF9AE}" pid="12" name="_SharedFileIndex">
    <vt:lpwstr/>
  </property>
  <property fmtid="{D5CDD505-2E9C-101B-9397-08002B2CF9AE}" pid="13" name="_ExtendedDescription">
    <vt:lpwstr/>
  </property>
</Properties>
</file>