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21" r:id="rId4"/>
  </p:sldMasterIdLst>
  <p:notesMasterIdLst>
    <p:notesMasterId r:id="rId26"/>
  </p:notesMasterIdLst>
  <p:handoutMasterIdLst>
    <p:handoutMasterId r:id="rId27"/>
  </p:handoutMasterIdLst>
  <p:sldIdLst>
    <p:sldId id="11156" r:id="rId5"/>
    <p:sldId id="11157" r:id="rId6"/>
    <p:sldId id="11142" r:id="rId7"/>
    <p:sldId id="11135" r:id="rId8"/>
    <p:sldId id="11136" r:id="rId9"/>
    <p:sldId id="11138" r:id="rId10"/>
    <p:sldId id="11143" r:id="rId11"/>
    <p:sldId id="11144" r:id="rId12"/>
    <p:sldId id="11145" r:id="rId13"/>
    <p:sldId id="11146" r:id="rId14"/>
    <p:sldId id="11147" r:id="rId15"/>
    <p:sldId id="11148" r:id="rId16"/>
    <p:sldId id="11149" r:id="rId17"/>
    <p:sldId id="11152" r:id="rId18"/>
    <p:sldId id="11154" r:id="rId19"/>
    <p:sldId id="11153" r:id="rId20"/>
    <p:sldId id="11155" r:id="rId21"/>
    <p:sldId id="11150" r:id="rId22"/>
    <p:sldId id="11151" r:id="rId23"/>
    <p:sldId id="10892" r:id="rId24"/>
    <p:sldId id="10839" r:id="rId25"/>
  </p:sldIdLst>
  <p:sldSz cx="12192000" cy="6858000"/>
  <p:notesSz cx="6858000" cy="1323975"/>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32F22EE-86ED-4AB2-9AF4-D9F23D9C431B}">
          <p14:sldIdLst>
            <p14:sldId id="11156"/>
            <p14:sldId id="11157"/>
            <p14:sldId id="11142"/>
            <p14:sldId id="11135"/>
            <p14:sldId id="11136"/>
            <p14:sldId id="11138"/>
            <p14:sldId id="11143"/>
            <p14:sldId id="11144"/>
            <p14:sldId id="11145"/>
            <p14:sldId id="11146"/>
            <p14:sldId id="11147"/>
            <p14:sldId id="11148"/>
            <p14:sldId id="11149"/>
            <p14:sldId id="11152"/>
            <p14:sldId id="11154"/>
            <p14:sldId id="11153"/>
            <p14:sldId id="11155"/>
            <p14:sldId id="11150"/>
            <p14:sldId id="11151"/>
            <p14:sldId id="10892"/>
            <p14:sldId id="10839"/>
          </p14:sldIdLst>
        </p14:section>
        <p14:section name="Default Section" id="{5B412EDE-792D-401F-8C51-3A11A31D958F}">
          <p14:sldIdLst/>
        </p14:section>
        <p14:section name="Appendix" id="{BE32AD47-8FFC-48AC-BB46-A9FCF83728E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rnell Crugnale, Caitlin S." initials="PCCS" lastIdx="1" clrIdx="0">
    <p:extLst>
      <p:ext uri="{19B8F6BF-5375-455C-9EA6-DF929625EA0E}">
        <p15:presenceInfo xmlns:p15="http://schemas.microsoft.com/office/powerpoint/2012/main" userId="S::CPARNELLCRUGNALE@PARTNERS.ORG::ff9234c6-b2cd-4e1d-b05c-36199ef925eb" providerId="AD"/>
      </p:ext>
    </p:extLst>
  </p:cmAuthor>
  <p:cmAuthor id="2" name="Henshaw Archer, Lara L." initials="HALL" lastIdx="8" clrIdx="1">
    <p:extLst>
      <p:ext uri="{19B8F6BF-5375-455C-9EA6-DF929625EA0E}">
        <p15:presenceInfo xmlns:p15="http://schemas.microsoft.com/office/powerpoint/2012/main" userId="S::lhenshawarcher@mgh.harvard.edu::d9fb2eed-6697-4a48-b128-e813853c9f69" providerId="AD"/>
      </p:ext>
    </p:extLst>
  </p:cmAuthor>
  <p:cmAuthor id="3" name="Leclair, Kaitlyn Rose" initials="LKR" lastIdx="3" clrIdx="2">
    <p:extLst>
      <p:ext uri="{19B8F6BF-5375-455C-9EA6-DF929625EA0E}">
        <p15:presenceInfo xmlns:p15="http://schemas.microsoft.com/office/powerpoint/2012/main" userId="S-1-5-21-8915387-943144406-1916815836-649003" providerId="AD"/>
      </p:ext>
    </p:extLst>
  </p:cmAuthor>
  <p:cmAuthor id="4" name="Suzanne M. Turner" initials="SMT" lastIdx="2" clrIdx="3">
    <p:extLst>
      <p:ext uri="{19B8F6BF-5375-455C-9EA6-DF929625EA0E}">
        <p15:presenceInfo xmlns:p15="http://schemas.microsoft.com/office/powerpoint/2012/main" userId="Suzanne M. Tur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A7D1EB"/>
    <a:srgbClr val="A7D4EB"/>
    <a:srgbClr val="A4D3EA"/>
    <a:srgbClr val="9FD0E9"/>
    <a:srgbClr val="ADD1D7"/>
    <a:srgbClr val="FFFF79"/>
    <a:srgbClr val="008BB0"/>
    <a:srgbClr val="FFFFBD"/>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2950" autoAdjust="0"/>
  </p:normalViewPr>
  <p:slideViewPr>
    <p:cSldViewPr snapToGrid="0">
      <p:cViewPr varScale="1">
        <p:scale>
          <a:sx n="63" d="100"/>
          <a:sy n="63" d="100"/>
        </p:scale>
        <p:origin x="930" y="72"/>
      </p:cViewPr>
      <p:guideLst>
        <p:guide orient="horz" pos="2160"/>
        <p:guide pos="3840"/>
      </p:guideLst>
    </p:cSldViewPr>
  </p:slideViewPr>
  <p:notesTextViewPr>
    <p:cViewPr>
      <p:scale>
        <a:sx n="1" d="1"/>
        <a:sy n="1" d="1"/>
      </p:scale>
      <p:origin x="0" y="0"/>
    </p:cViewPr>
  </p:notesTextViewPr>
  <p:sorterViewPr>
    <p:cViewPr>
      <p:scale>
        <a:sx n="100" d="100"/>
        <a:sy n="100" d="100"/>
      </p:scale>
      <p:origin x="0" y="-648"/>
    </p:cViewPr>
  </p:sorterViewPr>
  <p:notesViewPr>
    <p:cSldViewPr snapToGrid="0">
      <p:cViewPr>
        <p:scale>
          <a:sx n="1" d="2"/>
          <a:sy n="1" d="2"/>
        </p:scale>
        <p:origin x="0" y="0"/>
      </p:cViewPr>
      <p:guideLst>
        <p:guide orient="horz" pos="2924"/>
        <p:guide pos="220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4.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72" cy="464184"/>
          </a:xfrm>
          <a:prstGeom prst="rect">
            <a:avLst/>
          </a:prstGeom>
        </p:spPr>
        <p:txBody>
          <a:bodyPr vert="horz" lIns="91650" tIns="45825" rIns="91650" bIns="45825" rtlCol="0"/>
          <a:lstStyle>
            <a:lvl1pPr algn="l">
              <a:defRPr sz="1200"/>
            </a:lvl1pPr>
          </a:lstStyle>
          <a:p>
            <a:endParaRPr lang="en-US"/>
          </a:p>
        </p:txBody>
      </p:sp>
      <p:sp>
        <p:nvSpPr>
          <p:cNvPr id="3" name="Date Placeholder 2"/>
          <p:cNvSpPr>
            <a:spLocks noGrp="1"/>
          </p:cNvSpPr>
          <p:nvPr>
            <p:ph type="dt" sz="quarter" idx="1"/>
          </p:nvPr>
        </p:nvSpPr>
        <p:spPr>
          <a:xfrm>
            <a:off x="3970436" y="0"/>
            <a:ext cx="3038372" cy="464184"/>
          </a:xfrm>
          <a:prstGeom prst="rect">
            <a:avLst/>
          </a:prstGeom>
        </p:spPr>
        <p:txBody>
          <a:bodyPr vert="horz" lIns="91650" tIns="45825" rIns="91650" bIns="45825" rtlCol="0"/>
          <a:lstStyle>
            <a:lvl1pPr algn="r">
              <a:defRPr sz="1200"/>
            </a:lvl1pPr>
          </a:lstStyle>
          <a:p>
            <a:fld id="{215DCAF9-521B-4C95-97C7-44CA69D66BC3}" type="datetimeFigureOut">
              <a:rPr lang="en-US" smtClean="0"/>
              <a:pPr/>
              <a:t>11/24/2020</a:t>
            </a:fld>
            <a:endParaRPr lang="en-US"/>
          </a:p>
        </p:txBody>
      </p:sp>
      <p:sp>
        <p:nvSpPr>
          <p:cNvPr id="4" name="Footer Placeholder 3"/>
          <p:cNvSpPr>
            <a:spLocks noGrp="1"/>
          </p:cNvSpPr>
          <p:nvPr>
            <p:ph type="ftr" sz="quarter" idx="2"/>
          </p:nvPr>
        </p:nvSpPr>
        <p:spPr>
          <a:xfrm>
            <a:off x="0" y="8830627"/>
            <a:ext cx="3038372" cy="464184"/>
          </a:xfrm>
          <a:prstGeom prst="rect">
            <a:avLst/>
          </a:prstGeom>
        </p:spPr>
        <p:txBody>
          <a:bodyPr vert="horz" lIns="91650" tIns="45825" rIns="91650" bIns="45825" rtlCol="0" anchor="b"/>
          <a:lstStyle>
            <a:lvl1pPr algn="l">
              <a:defRPr sz="1200"/>
            </a:lvl1pPr>
          </a:lstStyle>
          <a:p>
            <a:endParaRPr lang="en-US"/>
          </a:p>
        </p:txBody>
      </p:sp>
      <p:sp>
        <p:nvSpPr>
          <p:cNvPr id="5" name="Slide Number Placeholder 4"/>
          <p:cNvSpPr>
            <a:spLocks noGrp="1"/>
          </p:cNvSpPr>
          <p:nvPr>
            <p:ph type="sldNum" sz="quarter" idx="3"/>
          </p:nvPr>
        </p:nvSpPr>
        <p:spPr>
          <a:xfrm>
            <a:off x="3970436" y="8830627"/>
            <a:ext cx="3038372" cy="464184"/>
          </a:xfrm>
          <a:prstGeom prst="rect">
            <a:avLst/>
          </a:prstGeom>
        </p:spPr>
        <p:txBody>
          <a:bodyPr vert="horz" lIns="91650" tIns="45825" rIns="91650" bIns="45825" rtlCol="0" anchor="b"/>
          <a:lstStyle>
            <a:lvl1pPr algn="r">
              <a:defRPr sz="1200"/>
            </a:lvl1pPr>
          </a:lstStyle>
          <a:p>
            <a:fld id="{460F276A-CD85-4032-A012-10B2D4F7396D}" type="slidenum">
              <a:rPr lang="en-US" smtClean="0"/>
              <a:pPr/>
              <a:t>‹#›</a:t>
            </a:fld>
            <a:endParaRPr lang="en-US"/>
          </a:p>
        </p:txBody>
      </p:sp>
    </p:spTree>
    <p:custDataLst>
      <p:tags r:id="rId2"/>
    </p:custDataLst>
    <p:extLst>
      <p:ext uri="{BB962C8B-B14F-4D97-AF65-F5344CB8AC3E}">
        <p14:creationId xmlns:p14="http://schemas.microsoft.com/office/powerpoint/2010/main" val="630267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72" cy="464184"/>
          </a:xfrm>
          <a:prstGeom prst="rect">
            <a:avLst/>
          </a:prstGeom>
        </p:spPr>
        <p:txBody>
          <a:bodyPr vert="horz" lIns="91650" tIns="45825" rIns="91650" bIns="45825" rtlCol="0"/>
          <a:lstStyle>
            <a:lvl1pPr algn="l">
              <a:defRPr sz="1200"/>
            </a:lvl1pPr>
          </a:lstStyle>
          <a:p>
            <a:endParaRPr lang="en-US"/>
          </a:p>
        </p:txBody>
      </p:sp>
      <p:sp>
        <p:nvSpPr>
          <p:cNvPr id="3" name="Date Placeholder 2"/>
          <p:cNvSpPr>
            <a:spLocks noGrp="1"/>
          </p:cNvSpPr>
          <p:nvPr>
            <p:ph type="dt" idx="1"/>
          </p:nvPr>
        </p:nvSpPr>
        <p:spPr>
          <a:xfrm>
            <a:off x="3970436" y="0"/>
            <a:ext cx="3038372" cy="464184"/>
          </a:xfrm>
          <a:prstGeom prst="rect">
            <a:avLst/>
          </a:prstGeom>
        </p:spPr>
        <p:txBody>
          <a:bodyPr vert="horz" lIns="91650" tIns="45825" rIns="91650" bIns="45825" rtlCol="0"/>
          <a:lstStyle>
            <a:lvl1pPr algn="r">
              <a:defRPr sz="1200"/>
            </a:lvl1pPr>
          </a:lstStyle>
          <a:p>
            <a:fld id="{008DA34D-FF16-4B64-A81B-B46235FF71FC}" type="datetimeFigureOut">
              <a:rPr lang="en-US" smtClean="0"/>
              <a:pPr/>
              <a:t>11/24/2020</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1650" tIns="45825" rIns="91650" bIns="45825" rtlCol="0" anchor="ctr"/>
          <a:lstStyle/>
          <a:p>
            <a:endParaRPr lang="en-US"/>
          </a:p>
        </p:txBody>
      </p:sp>
      <p:sp>
        <p:nvSpPr>
          <p:cNvPr id="5" name="Notes Placeholder 4"/>
          <p:cNvSpPr>
            <a:spLocks noGrp="1"/>
          </p:cNvSpPr>
          <p:nvPr>
            <p:ph type="body" sz="quarter" idx="3"/>
          </p:nvPr>
        </p:nvSpPr>
        <p:spPr>
          <a:xfrm>
            <a:off x="701040" y="4416108"/>
            <a:ext cx="5608320" cy="4182427"/>
          </a:xfrm>
          <a:prstGeom prst="rect">
            <a:avLst/>
          </a:prstGeom>
        </p:spPr>
        <p:txBody>
          <a:bodyPr vert="horz" lIns="91650" tIns="45825" rIns="91650" bIns="4582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627"/>
            <a:ext cx="3038372" cy="464184"/>
          </a:xfrm>
          <a:prstGeom prst="rect">
            <a:avLst/>
          </a:prstGeom>
        </p:spPr>
        <p:txBody>
          <a:bodyPr vert="horz" lIns="91650" tIns="45825" rIns="91650" bIns="45825" rtlCol="0" anchor="b"/>
          <a:lstStyle>
            <a:lvl1pPr algn="l">
              <a:defRPr sz="1200"/>
            </a:lvl1pPr>
          </a:lstStyle>
          <a:p>
            <a:endParaRPr lang="en-US"/>
          </a:p>
        </p:txBody>
      </p:sp>
      <p:sp>
        <p:nvSpPr>
          <p:cNvPr id="7" name="Slide Number Placeholder 6"/>
          <p:cNvSpPr>
            <a:spLocks noGrp="1"/>
          </p:cNvSpPr>
          <p:nvPr>
            <p:ph type="sldNum" sz="quarter" idx="5"/>
          </p:nvPr>
        </p:nvSpPr>
        <p:spPr>
          <a:xfrm>
            <a:off x="3970436" y="8830627"/>
            <a:ext cx="3038372" cy="464184"/>
          </a:xfrm>
          <a:prstGeom prst="rect">
            <a:avLst/>
          </a:prstGeom>
        </p:spPr>
        <p:txBody>
          <a:bodyPr vert="horz" lIns="91650" tIns="45825" rIns="91650" bIns="45825" rtlCol="0" anchor="b"/>
          <a:lstStyle>
            <a:lvl1pPr algn="r">
              <a:defRPr sz="1200"/>
            </a:lvl1pPr>
          </a:lstStyle>
          <a:p>
            <a:fld id="{123976F4-805D-41B3-BD4A-6966CAFFD6E5}" type="slidenum">
              <a:rPr lang="en-US" smtClean="0"/>
              <a:pPr/>
              <a:t>‹#›</a:t>
            </a:fld>
            <a:endParaRPr lang="en-US"/>
          </a:p>
        </p:txBody>
      </p:sp>
    </p:spTree>
    <p:extLst>
      <p:ext uri="{BB962C8B-B14F-4D97-AF65-F5344CB8AC3E}">
        <p14:creationId xmlns:p14="http://schemas.microsoft.com/office/powerpoint/2010/main" val="1486030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tiff"/><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slideMaster" Target="../slideMasters/slideMaster1.xml"/><Relationship Id="rId16" Type="http://schemas.openxmlformats.org/officeDocument/2006/relationships/image" Target="../media/image14.png"/><Relationship Id="rId1" Type="http://schemas.openxmlformats.org/officeDocument/2006/relationships/tags" Target="../tags/tag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gif"/><Relationship Id="rId9" Type="http://schemas.openxmlformats.org/officeDocument/2006/relationships/image" Target="../media/image7.png"/><Relationship Id="rId1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8434" name="Title Placeholder 1"/>
          <p:cNvSpPr>
            <a:spLocks noGrp="1"/>
          </p:cNvSpPr>
          <p:nvPr>
            <p:ph type="ctrTitle"/>
          </p:nvPr>
        </p:nvSpPr>
        <p:spPr>
          <a:xfrm>
            <a:off x="1984553" y="350700"/>
            <a:ext cx="9309207" cy="933450"/>
          </a:xfrm>
        </p:spPr>
        <p:txBody>
          <a:bodyPr/>
          <a:lstStyle>
            <a:lvl1pPr>
              <a:defRPr sz="3600" smtClean="0"/>
            </a:lvl1pPr>
          </a:lstStyle>
          <a:p>
            <a:pPr lvl="0"/>
            <a:r>
              <a:rPr lang="en-US" noProof="0"/>
              <a:t>Click to edit Master title style</a:t>
            </a:r>
          </a:p>
        </p:txBody>
      </p:sp>
      <p:sp>
        <p:nvSpPr>
          <p:cNvPr id="18435" name="Text Placeholder 2"/>
          <p:cNvSpPr>
            <a:spLocks noGrp="1"/>
          </p:cNvSpPr>
          <p:nvPr>
            <p:ph type="subTitle" idx="1"/>
          </p:nvPr>
        </p:nvSpPr>
        <p:spPr>
          <a:xfrm>
            <a:off x="6375859" y="2040443"/>
            <a:ext cx="5298477" cy="369332"/>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marL="0" indent="0">
              <a:spcBef>
                <a:spcPct val="0"/>
              </a:spcBef>
              <a:buFontTx/>
              <a:buNone/>
              <a:defRPr sz="2400" smtClean="0">
                <a:solidFill>
                  <a:srgbClr val="556570"/>
                </a:solidFill>
                <a:latin typeface="Calibri Light" panose="020F0302020204030204" pitchFamily="34" charset="0"/>
              </a:defRPr>
            </a:lvl1pPr>
          </a:lstStyle>
          <a:p>
            <a:pPr lvl="0"/>
            <a:r>
              <a:rPr lang="en-US" noProof="0"/>
              <a:t>Click to edit Master subtitle style</a:t>
            </a:r>
          </a:p>
        </p:txBody>
      </p:sp>
      <p:pic>
        <p:nvPicPr>
          <p:cNvPr id="10" name="Picture 9">
            <a:extLst>
              <a:ext uri="{FF2B5EF4-FFF2-40B4-BE49-F238E27FC236}">
                <a16:creationId xmlns:a16="http://schemas.microsoft.com/office/drawing/2014/main" id="{000D4213-4501-4914-A666-415F2D58D51F}"/>
              </a:ext>
            </a:extLst>
          </p:cNvPr>
          <p:cNvPicPr>
            <a:picLocks noChangeAspect="1"/>
          </p:cNvPicPr>
          <p:nvPr userDrawn="1"/>
        </p:nvPicPr>
        <p:blipFill>
          <a:blip r:embed="rId3"/>
          <a:stretch>
            <a:fillRect/>
          </a:stretch>
        </p:blipFill>
        <p:spPr>
          <a:xfrm>
            <a:off x="303212" y="386640"/>
            <a:ext cx="740524" cy="861571"/>
          </a:xfrm>
          <a:prstGeom prst="rect">
            <a:avLst/>
          </a:prstGeom>
        </p:spPr>
      </p:pic>
      <p:pic>
        <p:nvPicPr>
          <p:cNvPr id="3" name="Picture 2">
            <a:extLst>
              <a:ext uri="{FF2B5EF4-FFF2-40B4-BE49-F238E27FC236}">
                <a16:creationId xmlns:a16="http://schemas.microsoft.com/office/drawing/2014/main" id="{1B40C9EE-71B2-4AF1-B816-06406533AA5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3226" y="382392"/>
            <a:ext cx="725367" cy="785815"/>
          </a:xfrm>
          <a:prstGeom prst="rect">
            <a:avLst/>
          </a:prstGeom>
        </p:spPr>
      </p:pic>
      <p:grpSp>
        <p:nvGrpSpPr>
          <p:cNvPr id="4" name="Group 3">
            <a:extLst>
              <a:ext uri="{FF2B5EF4-FFF2-40B4-BE49-F238E27FC236}">
                <a16:creationId xmlns:a16="http://schemas.microsoft.com/office/drawing/2014/main" id="{050B80AF-523F-494D-A35F-065E96933756}"/>
              </a:ext>
            </a:extLst>
          </p:cNvPr>
          <p:cNvGrpSpPr/>
          <p:nvPr userDrawn="1"/>
        </p:nvGrpSpPr>
        <p:grpSpPr>
          <a:xfrm>
            <a:off x="311090" y="2766369"/>
            <a:ext cx="11289615" cy="4042553"/>
            <a:chOff x="478061" y="2750468"/>
            <a:chExt cx="11289612" cy="4042555"/>
          </a:xfrm>
        </p:grpSpPr>
        <p:sp>
          <p:nvSpPr>
            <p:cNvPr id="61" name="Hexagon 60">
              <a:extLst>
                <a:ext uri="{FF2B5EF4-FFF2-40B4-BE49-F238E27FC236}">
                  <a16:creationId xmlns:a16="http://schemas.microsoft.com/office/drawing/2014/main" id="{C5ACD934-CE8F-4230-A90D-1F207113D6A7}"/>
                </a:ext>
              </a:extLst>
            </p:cNvPr>
            <p:cNvSpPr/>
            <p:nvPr userDrawn="1"/>
          </p:nvSpPr>
          <p:spPr>
            <a:xfrm>
              <a:off x="5605016" y="5432595"/>
              <a:ext cx="1300693" cy="1107368"/>
            </a:xfrm>
            <a:prstGeom prst="hexagon">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7CC3F427-8FB1-4F3D-94D6-643615EDA1AC}"/>
                </a:ext>
              </a:extLst>
            </p:cNvPr>
            <p:cNvGrpSpPr/>
            <p:nvPr userDrawn="1"/>
          </p:nvGrpSpPr>
          <p:grpSpPr>
            <a:xfrm>
              <a:off x="3408967" y="5424720"/>
              <a:ext cx="1300693" cy="1107368"/>
              <a:chOff x="3190527" y="2401408"/>
              <a:chExt cx="952942" cy="811304"/>
            </a:xfrm>
          </p:grpSpPr>
          <p:sp>
            <p:nvSpPr>
              <p:cNvPr id="63" name="Hexagon 62">
                <a:extLst>
                  <a:ext uri="{FF2B5EF4-FFF2-40B4-BE49-F238E27FC236}">
                    <a16:creationId xmlns:a16="http://schemas.microsoft.com/office/drawing/2014/main" id="{92A47881-F284-45CC-94DC-EF12FB042F8C}"/>
                  </a:ext>
                </a:extLst>
              </p:cNvPr>
              <p:cNvSpPr/>
              <p:nvPr/>
            </p:nvSpPr>
            <p:spPr>
              <a:xfrm>
                <a:off x="3190527" y="2401408"/>
                <a:ext cx="952942" cy="811304"/>
              </a:xfrm>
              <a:prstGeom prst="hexagon">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a:extLst>
                  <a:ext uri="{FF2B5EF4-FFF2-40B4-BE49-F238E27FC236}">
                    <a16:creationId xmlns:a16="http://schemas.microsoft.com/office/drawing/2014/main" id="{95D738FA-2A6F-4B91-B94A-E3B01860FE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4667" y="2520582"/>
                <a:ext cx="584662" cy="572956"/>
              </a:xfrm>
              <a:prstGeom prst="rect">
                <a:avLst/>
              </a:prstGeom>
            </p:spPr>
          </p:pic>
        </p:grpSp>
        <p:grpSp>
          <p:nvGrpSpPr>
            <p:cNvPr id="65" name="Group 64">
              <a:extLst>
                <a:ext uri="{FF2B5EF4-FFF2-40B4-BE49-F238E27FC236}">
                  <a16:creationId xmlns:a16="http://schemas.microsoft.com/office/drawing/2014/main" id="{7B67A3F6-6492-4954-A8B3-2B309350C68D}"/>
                </a:ext>
              </a:extLst>
            </p:cNvPr>
            <p:cNvGrpSpPr/>
            <p:nvPr userDrawn="1"/>
          </p:nvGrpSpPr>
          <p:grpSpPr>
            <a:xfrm>
              <a:off x="7891374" y="5490617"/>
              <a:ext cx="1300693" cy="1107368"/>
              <a:chOff x="6439825" y="2401408"/>
              <a:chExt cx="952942" cy="811304"/>
            </a:xfrm>
          </p:grpSpPr>
          <p:sp>
            <p:nvSpPr>
              <p:cNvPr id="66" name="Hexagon 65">
                <a:extLst>
                  <a:ext uri="{FF2B5EF4-FFF2-40B4-BE49-F238E27FC236}">
                    <a16:creationId xmlns:a16="http://schemas.microsoft.com/office/drawing/2014/main" id="{00652B61-0E40-49C9-BFD7-72741576457C}"/>
                  </a:ext>
                </a:extLst>
              </p:cNvPr>
              <p:cNvSpPr/>
              <p:nvPr/>
            </p:nvSpPr>
            <p:spPr>
              <a:xfrm>
                <a:off x="6439825" y="2401408"/>
                <a:ext cx="952942" cy="811304"/>
              </a:xfrm>
              <a:prstGeom prst="hexagon">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7" name="Picture 66">
                <a:extLst>
                  <a:ext uri="{FF2B5EF4-FFF2-40B4-BE49-F238E27FC236}">
                    <a16:creationId xmlns:a16="http://schemas.microsoft.com/office/drawing/2014/main" id="{4E579D8F-44C0-4C2D-B0CA-3FAB9FBC253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38837" y="2512191"/>
                <a:ext cx="554919" cy="589739"/>
              </a:xfrm>
              <a:prstGeom prst="rect">
                <a:avLst/>
              </a:prstGeom>
            </p:spPr>
          </p:pic>
        </p:grpSp>
        <p:grpSp>
          <p:nvGrpSpPr>
            <p:cNvPr id="68" name="Group 67">
              <a:extLst>
                <a:ext uri="{FF2B5EF4-FFF2-40B4-BE49-F238E27FC236}">
                  <a16:creationId xmlns:a16="http://schemas.microsoft.com/office/drawing/2014/main" id="{9265BBB6-CEE8-4A99-B394-074AFC113906}"/>
                </a:ext>
              </a:extLst>
            </p:cNvPr>
            <p:cNvGrpSpPr/>
            <p:nvPr userDrawn="1"/>
          </p:nvGrpSpPr>
          <p:grpSpPr>
            <a:xfrm>
              <a:off x="10466980" y="5685655"/>
              <a:ext cx="1300693" cy="1107368"/>
              <a:chOff x="4815176" y="2401408"/>
              <a:chExt cx="952942" cy="811304"/>
            </a:xfrm>
          </p:grpSpPr>
          <p:sp>
            <p:nvSpPr>
              <p:cNvPr id="69" name="Hexagon 68">
                <a:extLst>
                  <a:ext uri="{FF2B5EF4-FFF2-40B4-BE49-F238E27FC236}">
                    <a16:creationId xmlns:a16="http://schemas.microsoft.com/office/drawing/2014/main" id="{97B1E1DB-4649-4322-BAB2-E6EC1F89827F}"/>
                  </a:ext>
                </a:extLst>
              </p:cNvPr>
              <p:cNvSpPr/>
              <p:nvPr/>
            </p:nvSpPr>
            <p:spPr>
              <a:xfrm>
                <a:off x="4815176" y="2401408"/>
                <a:ext cx="952942" cy="811304"/>
              </a:xfrm>
              <a:prstGeom prst="hexagon">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0" name="Picture 69">
                <a:extLst>
                  <a:ext uri="{FF2B5EF4-FFF2-40B4-BE49-F238E27FC236}">
                    <a16:creationId xmlns:a16="http://schemas.microsoft.com/office/drawing/2014/main" id="{549E580D-5D9F-4960-BAC0-F9A20EE5019E}"/>
                  </a:ext>
                </a:extLst>
              </p:cNvPr>
              <p:cNvPicPr>
                <a:picLocks noChangeAspect="1"/>
              </p:cNvPicPr>
              <p:nvPr/>
            </p:nvPicPr>
            <p:blipFill rotWithShape="1">
              <a:blip r:embed="rId7">
                <a:extLst>
                  <a:ext uri="{28A0092B-C50C-407E-A947-70E740481C1C}">
                    <a14:useLocalDpi xmlns:a14="http://schemas.microsoft.com/office/drawing/2010/main" val="0"/>
                  </a:ext>
                </a:extLst>
              </a:blip>
              <a:srcRect l="38847" r="37202"/>
              <a:stretch/>
            </p:blipFill>
            <p:spPr>
              <a:xfrm>
                <a:off x="5162388" y="2466792"/>
                <a:ext cx="258519" cy="680537"/>
              </a:xfrm>
              <a:prstGeom prst="rect">
                <a:avLst/>
              </a:prstGeom>
            </p:spPr>
          </p:pic>
        </p:grpSp>
        <p:pic>
          <p:nvPicPr>
            <p:cNvPr id="71" name="Picture 70">
              <a:extLst>
                <a:ext uri="{FF2B5EF4-FFF2-40B4-BE49-F238E27FC236}">
                  <a16:creationId xmlns:a16="http://schemas.microsoft.com/office/drawing/2014/main" id="{B85C836F-EFC2-434E-9CFE-7BDA62327C4D}"/>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25787" t="27813" r="24944" b="26076"/>
            <a:stretch/>
          </p:blipFill>
          <p:spPr>
            <a:xfrm>
              <a:off x="5713723" y="5564020"/>
              <a:ext cx="1031035" cy="894472"/>
            </a:xfrm>
            <a:prstGeom prst="rect">
              <a:avLst/>
            </a:prstGeom>
          </p:spPr>
        </p:pic>
        <p:grpSp>
          <p:nvGrpSpPr>
            <p:cNvPr id="72" name="Group 71">
              <a:extLst>
                <a:ext uri="{FF2B5EF4-FFF2-40B4-BE49-F238E27FC236}">
                  <a16:creationId xmlns:a16="http://schemas.microsoft.com/office/drawing/2014/main" id="{4B317A28-B623-4141-95C7-36BEA14DB825}"/>
                </a:ext>
              </a:extLst>
            </p:cNvPr>
            <p:cNvGrpSpPr/>
            <p:nvPr userDrawn="1"/>
          </p:nvGrpSpPr>
          <p:grpSpPr>
            <a:xfrm>
              <a:off x="4524934" y="4838629"/>
              <a:ext cx="1300693" cy="1107368"/>
              <a:chOff x="8876799" y="1961984"/>
              <a:chExt cx="952942" cy="811304"/>
            </a:xfrm>
          </p:grpSpPr>
          <p:sp>
            <p:nvSpPr>
              <p:cNvPr id="73" name="Hexagon 72">
                <a:extLst>
                  <a:ext uri="{FF2B5EF4-FFF2-40B4-BE49-F238E27FC236}">
                    <a16:creationId xmlns:a16="http://schemas.microsoft.com/office/drawing/2014/main" id="{7D1F809F-C774-4370-87A2-E521E8A51711}"/>
                  </a:ext>
                </a:extLst>
              </p:cNvPr>
              <p:cNvSpPr/>
              <p:nvPr/>
            </p:nvSpPr>
            <p:spPr>
              <a:xfrm>
                <a:off x="8876799" y="1961984"/>
                <a:ext cx="952942" cy="811304"/>
              </a:xfrm>
              <a:prstGeom prst="hexag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4" name="Picture 73">
                <a:extLst>
                  <a:ext uri="{FF2B5EF4-FFF2-40B4-BE49-F238E27FC236}">
                    <a16:creationId xmlns:a16="http://schemas.microsoft.com/office/drawing/2014/main" id="{6B97DCB8-60C4-4010-ADEB-F01C920897B1}"/>
                  </a:ext>
                </a:extLst>
              </p:cNvPr>
              <p:cNvPicPr>
                <a:picLocks noChangeAspect="1"/>
              </p:cNvPicPr>
              <p:nvPr/>
            </p:nvPicPr>
            <p:blipFill rotWithShape="1">
              <a:blip r:embed="rId9">
                <a:extLst>
                  <a:ext uri="{28A0092B-C50C-407E-A947-70E740481C1C}">
                    <a14:useLocalDpi xmlns:a14="http://schemas.microsoft.com/office/drawing/2010/main" val="0"/>
                  </a:ext>
                </a:extLst>
              </a:blip>
              <a:srcRect l="24313" t="25397" r="25253" b="21214"/>
              <a:stretch/>
            </p:blipFill>
            <p:spPr>
              <a:xfrm>
                <a:off x="9035556" y="2055858"/>
                <a:ext cx="635428" cy="623556"/>
              </a:xfrm>
              <a:prstGeom prst="rect">
                <a:avLst/>
              </a:prstGeom>
            </p:spPr>
          </p:pic>
        </p:grpSp>
        <p:grpSp>
          <p:nvGrpSpPr>
            <p:cNvPr id="75" name="Group 74">
              <a:extLst>
                <a:ext uri="{FF2B5EF4-FFF2-40B4-BE49-F238E27FC236}">
                  <a16:creationId xmlns:a16="http://schemas.microsoft.com/office/drawing/2014/main" id="{6E7E26CD-A824-420B-8464-258F8ECFA139}"/>
                </a:ext>
              </a:extLst>
            </p:cNvPr>
            <p:cNvGrpSpPr/>
            <p:nvPr userDrawn="1"/>
          </p:nvGrpSpPr>
          <p:grpSpPr>
            <a:xfrm>
              <a:off x="1898615" y="3627109"/>
              <a:ext cx="1300693" cy="1107368"/>
              <a:chOff x="1562350" y="1501380"/>
              <a:chExt cx="952942" cy="811304"/>
            </a:xfrm>
          </p:grpSpPr>
          <p:sp>
            <p:nvSpPr>
              <p:cNvPr id="76" name="Hexagon 75">
                <a:extLst>
                  <a:ext uri="{FF2B5EF4-FFF2-40B4-BE49-F238E27FC236}">
                    <a16:creationId xmlns:a16="http://schemas.microsoft.com/office/drawing/2014/main" id="{F98D23DE-418F-4734-94E9-D5E598436C34}"/>
                  </a:ext>
                </a:extLst>
              </p:cNvPr>
              <p:cNvSpPr/>
              <p:nvPr/>
            </p:nvSpPr>
            <p:spPr>
              <a:xfrm>
                <a:off x="1562350" y="1501380"/>
                <a:ext cx="952942" cy="811304"/>
              </a:xfrm>
              <a:prstGeom prst="hexagon">
                <a:avLst/>
              </a:prstGeom>
              <a:solidFill>
                <a:srgbClr val="007EA3"/>
              </a:solidFill>
              <a:ln>
                <a:solidFill>
                  <a:srgbClr val="007E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pic>
            <p:nvPicPr>
              <p:cNvPr id="77" name="Picture 76">
                <a:extLst>
                  <a:ext uri="{FF2B5EF4-FFF2-40B4-BE49-F238E27FC236}">
                    <a16:creationId xmlns:a16="http://schemas.microsoft.com/office/drawing/2014/main" id="{8BD700B5-D98F-4AB5-BBD4-976E8CC9980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25163" y="1669733"/>
                <a:ext cx="627316" cy="474599"/>
              </a:xfrm>
              <a:prstGeom prst="rect">
                <a:avLst/>
              </a:prstGeom>
            </p:spPr>
          </p:pic>
        </p:grpSp>
        <p:grpSp>
          <p:nvGrpSpPr>
            <p:cNvPr id="81" name="Group 80">
              <a:extLst>
                <a:ext uri="{FF2B5EF4-FFF2-40B4-BE49-F238E27FC236}">
                  <a16:creationId xmlns:a16="http://schemas.microsoft.com/office/drawing/2014/main" id="{5D2DC155-87F9-4B29-BE98-540E42331EBA}"/>
                </a:ext>
              </a:extLst>
            </p:cNvPr>
            <p:cNvGrpSpPr/>
            <p:nvPr userDrawn="1"/>
          </p:nvGrpSpPr>
          <p:grpSpPr>
            <a:xfrm>
              <a:off x="796373" y="4247973"/>
              <a:ext cx="1300693" cy="1107368"/>
              <a:chOff x="1578575" y="2401408"/>
              <a:chExt cx="952942" cy="811304"/>
            </a:xfrm>
          </p:grpSpPr>
          <p:sp>
            <p:nvSpPr>
              <p:cNvPr id="82" name="Hexagon 81">
                <a:extLst>
                  <a:ext uri="{FF2B5EF4-FFF2-40B4-BE49-F238E27FC236}">
                    <a16:creationId xmlns:a16="http://schemas.microsoft.com/office/drawing/2014/main" id="{1E1156E0-7084-49EF-AF19-B6526D0765C1}"/>
                  </a:ext>
                </a:extLst>
              </p:cNvPr>
              <p:cNvSpPr/>
              <p:nvPr/>
            </p:nvSpPr>
            <p:spPr>
              <a:xfrm>
                <a:off x="1578575" y="2401408"/>
                <a:ext cx="952942" cy="811304"/>
              </a:xfrm>
              <a:prstGeom prst="hexagon">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Picture 82">
                <a:extLst>
                  <a:ext uri="{FF2B5EF4-FFF2-40B4-BE49-F238E27FC236}">
                    <a16:creationId xmlns:a16="http://schemas.microsoft.com/office/drawing/2014/main" id="{E2142395-0107-47F2-B820-4FE947B8CCF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10578" y="2562592"/>
                <a:ext cx="488936" cy="488936"/>
              </a:xfrm>
              <a:prstGeom prst="rect">
                <a:avLst/>
              </a:prstGeom>
            </p:spPr>
          </p:pic>
        </p:grpSp>
        <p:grpSp>
          <p:nvGrpSpPr>
            <p:cNvPr id="84" name="Group 83">
              <a:extLst>
                <a:ext uri="{FF2B5EF4-FFF2-40B4-BE49-F238E27FC236}">
                  <a16:creationId xmlns:a16="http://schemas.microsoft.com/office/drawing/2014/main" id="{0BCF70AA-54A8-46F8-BFE3-E404015513E7}"/>
                </a:ext>
              </a:extLst>
            </p:cNvPr>
            <p:cNvGrpSpPr>
              <a:grpSpLocks noChangeAspect="1"/>
            </p:cNvGrpSpPr>
            <p:nvPr userDrawn="1"/>
          </p:nvGrpSpPr>
          <p:grpSpPr>
            <a:xfrm>
              <a:off x="4579576" y="3355880"/>
              <a:ext cx="1612428" cy="1371601"/>
              <a:chOff x="9705827" y="2412349"/>
              <a:chExt cx="952942" cy="811304"/>
            </a:xfrm>
          </p:grpSpPr>
          <p:sp>
            <p:nvSpPr>
              <p:cNvPr id="85" name="Hexagon 84">
                <a:extLst>
                  <a:ext uri="{FF2B5EF4-FFF2-40B4-BE49-F238E27FC236}">
                    <a16:creationId xmlns:a16="http://schemas.microsoft.com/office/drawing/2014/main" id="{242AB7FC-FF7D-4F6B-9D9F-7B81730B15D2}"/>
                  </a:ext>
                </a:extLst>
              </p:cNvPr>
              <p:cNvSpPr/>
              <p:nvPr/>
            </p:nvSpPr>
            <p:spPr>
              <a:xfrm>
                <a:off x="9705827" y="2412349"/>
                <a:ext cx="952942" cy="811304"/>
              </a:xfrm>
              <a:prstGeom prst="hexagon">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6" name="Picture 85">
                <a:extLst>
                  <a:ext uri="{FF2B5EF4-FFF2-40B4-BE49-F238E27FC236}">
                    <a16:creationId xmlns:a16="http://schemas.microsoft.com/office/drawing/2014/main" id="{68C6AB1C-4907-4024-B70F-46A3163BC0E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74960" y="2493502"/>
                <a:ext cx="614677" cy="648999"/>
              </a:xfrm>
              <a:prstGeom prst="rect">
                <a:avLst/>
              </a:prstGeom>
            </p:spPr>
          </p:pic>
        </p:grpSp>
        <p:grpSp>
          <p:nvGrpSpPr>
            <p:cNvPr id="87" name="Group 86">
              <a:extLst>
                <a:ext uri="{FF2B5EF4-FFF2-40B4-BE49-F238E27FC236}">
                  <a16:creationId xmlns:a16="http://schemas.microsoft.com/office/drawing/2014/main" id="{A3931C60-FB89-41A7-86C8-B43EB599BFD9}"/>
                </a:ext>
              </a:extLst>
            </p:cNvPr>
            <p:cNvGrpSpPr>
              <a:grpSpLocks noChangeAspect="1"/>
            </p:cNvGrpSpPr>
            <p:nvPr userDrawn="1"/>
          </p:nvGrpSpPr>
          <p:grpSpPr>
            <a:xfrm>
              <a:off x="1873329" y="4838629"/>
              <a:ext cx="1611054" cy="1371601"/>
              <a:chOff x="10538790" y="1931456"/>
              <a:chExt cx="952942" cy="811304"/>
            </a:xfrm>
          </p:grpSpPr>
          <p:sp>
            <p:nvSpPr>
              <p:cNvPr id="88" name="Hexagon 87">
                <a:extLst>
                  <a:ext uri="{FF2B5EF4-FFF2-40B4-BE49-F238E27FC236}">
                    <a16:creationId xmlns:a16="http://schemas.microsoft.com/office/drawing/2014/main" id="{8DF3392E-7F82-49D7-A5D1-160AD904D926}"/>
                  </a:ext>
                </a:extLst>
              </p:cNvPr>
              <p:cNvSpPr/>
              <p:nvPr/>
            </p:nvSpPr>
            <p:spPr>
              <a:xfrm>
                <a:off x="10538790" y="1931456"/>
                <a:ext cx="952942" cy="811304"/>
              </a:xfrm>
              <a:prstGeom prst="hexag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9" name="Picture 88">
                <a:extLst>
                  <a:ext uri="{FF2B5EF4-FFF2-40B4-BE49-F238E27FC236}">
                    <a16:creationId xmlns:a16="http://schemas.microsoft.com/office/drawing/2014/main" id="{8F72ED29-4347-4556-AA8F-3CEDF62278C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745037" y="2066884"/>
                <a:ext cx="540448" cy="540448"/>
              </a:xfrm>
              <a:prstGeom prst="rect">
                <a:avLst/>
              </a:prstGeom>
            </p:spPr>
          </p:pic>
        </p:grpSp>
        <p:grpSp>
          <p:nvGrpSpPr>
            <p:cNvPr id="90" name="Group 89">
              <a:extLst>
                <a:ext uri="{FF2B5EF4-FFF2-40B4-BE49-F238E27FC236}">
                  <a16:creationId xmlns:a16="http://schemas.microsoft.com/office/drawing/2014/main" id="{0C155CFB-BB7E-46A6-A640-C088589A6AF2}"/>
                </a:ext>
              </a:extLst>
            </p:cNvPr>
            <p:cNvGrpSpPr>
              <a:grpSpLocks noChangeAspect="1"/>
            </p:cNvGrpSpPr>
            <p:nvPr userDrawn="1"/>
          </p:nvGrpSpPr>
          <p:grpSpPr>
            <a:xfrm>
              <a:off x="9053346" y="3377396"/>
              <a:ext cx="1612428" cy="1371601"/>
              <a:chOff x="4818984" y="1479892"/>
              <a:chExt cx="952942" cy="811304"/>
            </a:xfrm>
          </p:grpSpPr>
          <p:sp>
            <p:nvSpPr>
              <p:cNvPr id="91" name="Hexagon 90">
                <a:extLst>
                  <a:ext uri="{FF2B5EF4-FFF2-40B4-BE49-F238E27FC236}">
                    <a16:creationId xmlns:a16="http://schemas.microsoft.com/office/drawing/2014/main" id="{92D6F2B1-E67A-4019-AA71-F8EA9129B00E}"/>
                  </a:ext>
                </a:extLst>
              </p:cNvPr>
              <p:cNvSpPr/>
              <p:nvPr/>
            </p:nvSpPr>
            <p:spPr>
              <a:xfrm>
                <a:off x="4818984" y="1479892"/>
                <a:ext cx="952942" cy="811304"/>
              </a:xfrm>
              <a:prstGeom prst="hexagon">
                <a:avLst/>
              </a:prstGeom>
              <a:solidFill>
                <a:srgbClr val="007EA3"/>
              </a:solidFill>
              <a:ln>
                <a:solidFill>
                  <a:srgbClr val="007E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pic>
            <p:nvPicPr>
              <p:cNvPr id="92" name="Picture 91">
                <a:extLst>
                  <a:ext uri="{FF2B5EF4-FFF2-40B4-BE49-F238E27FC236}">
                    <a16:creationId xmlns:a16="http://schemas.microsoft.com/office/drawing/2014/main" id="{12910F9D-3F34-47D5-B063-DF1F3D25187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002802" y="1525725"/>
                <a:ext cx="585306" cy="719639"/>
              </a:xfrm>
              <a:prstGeom prst="rect">
                <a:avLst/>
              </a:prstGeom>
            </p:spPr>
          </p:pic>
        </p:grpSp>
        <p:grpSp>
          <p:nvGrpSpPr>
            <p:cNvPr id="93" name="Group 92">
              <a:extLst>
                <a:ext uri="{FF2B5EF4-FFF2-40B4-BE49-F238E27FC236}">
                  <a16:creationId xmlns:a16="http://schemas.microsoft.com/office/drawing/2014/main" id="{5741D029-26E7-4678-B39B-F6CEE46A58A2}"/>
                </a:ext>
              </a:extLst>
            </p:cNvPr>
            <p:cNvGrpSpPr/>
            <p:nvPr userDrawn="1"/>
          </p:nvGrpSpPr>
          <p:grpSpPr>
            <a:xfrm>
              <a:off x="7958110" y="4268731"/>
              <a:ext cx="1300693" cy="1107368"/>
              <a:chOff x="6439825" y="1501380"/>
              <a:chExt cx="952942" cy="811304"/>
            </a:xfrm>
          </p:grpSpPr>
          <p:sp>
            <p:nvSpPr>
              <p:cNvPr id="94" name="Hexagon 93">
                <a:extLst>
                  <a:ext uri="{FF2B5EF4-FFF2-40B4-BE49-F238E27FC236}">
                    <a16:creationId xmlns:a16="http://schemas.microsoft.com/office/drawing/2014/main" id="{4516B51B-D987-4110-86A2-69CC737ED162}"/>
                  </a:ext>
                </a:extLst>
              </p:cNvPr>
              <p:cNvSpPr/>
              <p:nvPr/>
            </p:nvSpPr>
            <p:spPr>
              <a:xfrm>
                <a:off x="6439825" y="1501380"/>
                <a:ext cx="952942" cy="811304"/>
              </a:xfrm>
              <a:prstGeom prst="hexagon">
                <a:avLst/>
              </a:prstGeom>
              <a:solidFill>
                <a:srgbClr val="007EA3"/>
              </a:solidFill>
              <a:ln>
                <a:solidFill>
                  <a:srgbClr val="007E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pic>
            <p:nvPicPr>
              <p:cNvPr id="95" name="Picture 94">
                <a:extLst>
                  <a:ext uri="{FF2B5EF4-FFF2-40B4-BE49-F238E27FC236}">
                    <a16:creationId xmlns:a16="http://schemas.microsoft.com/office/drawing/2014/main" id="{67A33D6B-0D9A-43B1-AB38-9EF55F7D395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550900" y="1541636"/>
                <a:ext cx="730793" cy="730793"/>
              </a:xfrm>
              <a:prstGeom prst="rect">
                <a:avLst/>
              </a:prstGeom>
            </p:spPr>
          </p:pic>
        </p:grpSp>
        <p:grpSp>
          <p:nvGrpSpPr>
            <p:cNvPr id="99" name="Group 98">
              <a:extLst>
                <a:ext uri="{FF2B5EF4-FFF2-40B4-BE49-F238E27FC236}">
                  <a16:creationId xmlns:a16="http://schemas.microsoft.com/office/drawing/2014/main" id="{AF3973F7-CA95-40D3-972D-58CD211A73FF}"/>
                </a:ext>
              </a:extLst>
            </p:cNvPr>
            <p:cNvGrpSpPr/>
            <p:nvPr userDrawn="1"/>
          </p:nvGrpSpPr>
          <p:grpSpPr>
            <a:xfrm>
              <a:off x="6765838" y="4801657"/>
              <a:ext cx="1300693" cy="1107368"/>
              <a:chOff x="5627500" y="1951395"/>
              <a:chExt cx="952942" cy="811304"/>
            </a:xfrm>
          </p:grpSpPr>
          <p:sp>
            <p:nvSpPr>
              <p:cNvPr id="100" name="Hexagon 99">
                <a:extLst>
                  <a:ext uri="{FF2B5EF4-FFF2-40B4-BE49-F238E27FC236}">
                    <a16:creationId xmlns:a16="http://schemas.microsoft.com/office/drawing/2014/main" id="{B9277582-70BB-4589-87EC-FF520A159195}"/>
                  </a:ext>
                </a:extLst>
              </p:cNvPr>
              <p:cNvSpPr/>
              <p:nvPr/>
            </p:nvSpPr>
            <p:spPr>
              <a:xfrm>
                <a:off x="5627500" y="1951395"/>
                <a:ext cx="952942" cy="811304"/>
              </a:xfrm>
              <a:prstGeom prst="hexag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01" name="Picture 100">
                <a:extLst>
                  <a:ext uri="{FF2B5EF4-FFF2-40B4-BE49-F238E27FC236}">
                    <a16:creationId xmlns:a16="http://schemas.microsoft.com/office/drawing/2014/main" id="{2EB8A3BD-214A-445E-8F0B-BCE1328A5A4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764407" y="2020106"/>
                <a:ext cx="679129" cy="705687"/>
              </a:xfrm>
              <a:prstGeom prst="rect">
                <a:avLst/>
              </a:prstGeom>
            </p:spPr>
          </p:pic>
        </p:grpSp>
        <p:grpSp>
          <p:nvGrpSpPr>
            <p:cNvPr id="102" name="Group 101">
              <a:extLst>
                <a:ext uri="{FF2B5EF4-FFF2-40B4-BE49-F238E27FC236}">
                  <a16:creationId xmlns:a16="http://schemas.microsoft.com/office/drawing/2014/main" id="{7800336C-D636-474E-B8A3-C0E92FBF2DD5}"/>
                </a:ext>
              </a:extLst>
            </p:cNvPr>
            <p:cNvGrpSpPr>
              <a:grpSpLocks noChangeAspect="1"/>
            </p:cNvGrpSpPr>
            <p:nvPr userDrawn="1"/>
          </p:nvGrpSpPr>
          <p:grpSpPr>
            <a:xfrm>
              <a:off x="3126951" y="3946932"/>
              <a:ext cx="1611054" cy="1371601"/>
              <a:chOff x="2809114" y="1520822"/>
              <a:chExt cx="952942" cy="811304"/>
            </a:xfrm>
          </p:grpSpPr>
          <p:sp>
            <p:nvSpPr>
              <p:cNvPr id="103" name="Hexagon 102">
                <a:extLst>
                  <a:ext uri="{FF2B5EF4-FFF2-40B4-BE49-F238E27FC236}">
                    <a16:creationId xmlns:a16="http://schemas.microsoft.com/office/drawing/2014/main" id="{ECD106BB-5294-4CFF-8C71-8AD89C9256D7}"/>
                  </a:ext>
                </a:extLst>
              </p:cNvPr>
              <p:cNvSpPr/>
              <p:nvPr/>
            </p:nvSpPr>
            <p:spPr>
              <a:xfrm>
                <a:off x="2809114" y="1520822"/>
                <a:ext cx="952942" cy="811304"/>
              </a:xfrm>
              <a:prstGeom prst="hexagon">
                <a:avLst/>
              </a:prstGeom>
              <a:solidFill>
                <a:srgbClr val="007EA3"/>
              </a:solidFill>
              <a:ln>
                <a:solidFill>
                  <a:srgbClr val="007E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pic>
            <p:nvPicPr>
              <p:cNvPr id="104" name="Picture 103">
                <a:extLst>
                  <a:ext uri="{FF2B5EF4-FFF2-40B4-BE49-F238E27FC236}">
                    <a16:creationId xmlns:a16="http://schemas.microsoft.com/office/drawing/2014/main" id="{EA2F9F51-5ACD-48F0-91C6-C51547919664}"/>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935947" y="1576836"/>
                <a:ext cx="699276" cy="699276"/>
              </a:xfrm>
              <a:prstGeom prst="rect">
                <a:avLst/>
              </a:prstGeom>
            </p:spPr>
          </p:pic>
        </p:grpSp>
        <p:grpSp>
          <p:nvGrpSpPr>
            <p:cNvPr id="105" name="Group 104">
              <a:extLst>
                <a:ext uri="{FF2B5EF4-FFF2-40B4-BE49-F238E27FC236}">
                  <a16:creationId xmlns:a16="http://schemas.microsoft.com/office/drawing/2014/main" id="{E35D45F7-D955-4DF8-BA8A-BE4F9B2B8A74}"/>
                </a:ext>
              </a:extLst>
            </p:cNvPr>
            <p:cNvGrpSpPr>
              <a:grpSpLocks noChangeAspect="1"/>
            </p:cNvGrpSpPr>
            <p:nvPr userDrawn="1"/>
          </p:nvGrpSpPr>
          <p:grpSpPr>
            <a:xfrm>
              <a:off x="478061" y="2750468"/>
              <a:ext cx="1611054" cy="1371601"/>
              <a:chOff x="8092707" y="1489623"/>
              <a:chExt cx="952942" cy="811304"/>
            </a:xfrm>
          </p:grpSpPr>
          <p:sp>
            <p:nvSpPr>
              <p:cNvPr id="106" name="Hexagon 105">
                <a:extLst>
                  <a:ext uri="{FF2B5EF4-FFF2-40B4-BE49-F238E27FC236}">
                    <a16:creationId xmlns:a16="http://schemas.microsoft.com/office/drawing/2014/main" id="{250CF8DF-39F2-4FA0-A396-F55DDD767470}"/>
                  </a:ext>
                </a:extLst>
              </p:cNvPr>
              <p:cNvSpPr/>
              <p:nvPr/>
            </p:nvSpPr>
            <p:spPr>
              <a:xfrm>
                <a:off x="8092707" y="1489623"/>
                <a:ext cx="952942" cy="811304"/>
              </a:xfrm>
              <a:prstGeom prst="hexagon">
                <a:avLst/>
              </a:prstGeom>
              <a:solidFill>
                <a:srgbClr val="007EA3"/>
              </a:solidFill>
              <a:ln>
                <a:solidFill>
                  <a:srgbClr val="007E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pic>
            <p:nvPicPr>
              <p:cNvPr id="107" name="Picture 106">
                <a:extLst>
                  <a:ext uri="{FF2B5EF4-FFF2-40B4-BE49-F238E27FC236}">
                    <a16:creationId xmlns:a16="http://schemas.microsoft.com/office/drawing/2014/main" id="{583DEFDD-4CBE-4ACA-9D2F-F0E595521B9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258623" y="1566201"/>
                <a:ext cx="621110" cy="658148"/>
              </a:xfrm>
              <a:prstGeom prst="rect">
                <a:avLst/>
              </a:prstGeom>
            </p:spPr>
          </p:pic>
        </p:grpSp>
        <p:grpSp>
          <p:nvGrpSpPr>
            <p:cNvPr id="2" name="Group 1">
              <a:extLst>
                <a:ext uri="{FF2B5EF4-FFF2-40B4-BE49-F238E27FC236}">
                  <a16:creationId xmlns:a16="http://schemas.microsoft.com/office/drawing/2014/main" id="{0638CDCA-1635-4280-85A2-27B1E7A67081}"/>
                </a:ext>
              </a:extLst>
            </p:cNvPr>
            <p:cNvGrpSpPr/>
            <p:nvPr userDrawn="1"/>
          </p:nvGrpSpPr>
          <p:grpSpPr>
            <a:xfrm>
              <a:off x="9086195" y="4860302"/>
              <a:ext cx="1612428" cy="1371601"/>
              <a:chOff x="9133900" y="4852351"/>
              <a:chExt cx="1612429" cy="1371600"/>
            </a:xfrm>
          </p:grpSpPr>
          <p:sp>
            <p:nvSpPr>
              <p:cNvPr id="79" name="Hexagon 78">
                <a:extLst>
                  <a:ext uri="{FF2B5EF4-FFF2-40B4-BE49-F238E27FC236}">
                    <a16:creationId xmlns:a16="http://schemas.microsoft.com/office/drawing/2014/main" id="{781D5C32-5897-4A39-B9CA-2EA490DB31E2}"/>
                  </a:ext>
                </a:extLst>
              </p:cNvPr>
              <p:cNvSpPr/>
              <p:nvPr/>
            </p:nvSpPr>
            <p:spPr>
              <a:xfrm>
                <a:off x="9133900" y="4852351"/>
                <a:ext cx="1612429" cy="1371600"/>
              </a:xfrm>
              <a:prstGeom prst="hexagon">
                <a:avLst/>
              </a:prstGeom>
              <a:solidFill>
                <a:srgbClr val="007EA3"/>
              </a:solidFill>
              <a:ln>
                <a:solidFill>
                  <a:srgbClr val="007E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pic>
            <p:nvPicPr>
              <p:cNvPr id="109" name="Picture 1" descr="Machine generated alternative text:&#10;&#10;">
                <a:extLst>
                  <a:ext uri="{FF2B5EF4-FFF2-40B4-BE49-F238E27FC236}">
                    <a16:creationId xmlns:a16="http://schemas.microsoft.com/office/drawing/2014/main" id="{705D350C-8848-4034-8DDB-70BE72B2CD9D}"/>
                  </a:ext>
                </a:extLst>
              </p:cNvPr>
              <p:cNvPicPr>
                <a:picLocks noChangeAspect="1" noChangeArrowheads="1"/>
              </p:cNvPicPr>
              <p:nvPr userDrawn="1"/>
            </p:nvPicPr>
            <p:blipFill rotWithShape="1">
              <a:blip r:embed="rId19">
                <a:extLst>
                  <a:ext uri="{28A0092B-C50C-407E-A947-70E740481C1C}">
                    <a14:useLocalDpi xmlns:a14="http://schemas.microsoft.com/office/drawing/2010/main" val="0"/>
                  </a:ext>
                </a:extLst>
              </a:blip>
              <a:srcRect l="9229" t="17050" r="9325" b="15246"/>
              <a:stretch/>
            </p:blipFill>
            <p:spPr bwMode="auto">
              <a:xfrm>
                <a:off x="9399425" y="5052895"/>
                <a:ext cx="1081378" cy="903834"/>
              </a:xfrm>
              <a:prstGeom prst="rect">
                <a:avLst/>
              </a:prstGeom>
              <a:noFill/>
              <a:extLst>
                <a:ext uri="{909E8E84-426E-40DD-AFC4-6F175D3DCCD1}">
                  <a14:hiddenFill xmlns:a14="http://schemas.microsoft.com/office/drawing/2010/main">
                    <a:solidFill>
                      <a:srgbClr val="FFFFFF"/>
                    </a:solidFill>
                  </a14:hiddenFill>
                </a:ext>
              </a:extLst>
            </p:spPr>
          </p:pic>
        </p:grpSp>
      </p:grpSp>
    </p:spTree>
    <p:custDataLst>
      <p:tags r:id="rId1"/>
    </p:custDataLst>
    <p:extLst>
      <p:ext uri="{BB962C8B-B14F-4D97-AF65-F5344CB8AC3E}">
        <p14:creationId xmlns:p14="http://schemas.microsoft.com/office/powerpoint/2010/main" val="69746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161378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564"/>
            <a:ext cx="9753600" cy="655637"/>
          </a:xfrm>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0875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64722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8883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39589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848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1"/>
          </p:nvPr>
        </p:nvSpPr>
        <p:spPr>
          <a:xfrm>
            <a:off x="4775200" y="6245225"/>
            <a:ext cx="2844800" cy="476250"/>
          </a:xfrm>
          <a:prstGeom prst="rect">
            <a:avLst/>
          </a:prstGeom>
        </p:spPr>
        <p:txBody>
          <a:bodyPr vert="horz" lIns="91440" tIns="45720" rIns="91440" bIns="45720" rtlCol="0" anchor="ctr" anchorCtr="1"/>
          <a:lstStyle>
            <a:lvl1pPr algn="r" fontAlgn="auto">
              <a:spcBef>
                <a:spcPts val="0"/>
              </a:spcBef>
              <a:spcAft>
                <a:spcPts val="0"/>
              </a:spcAft>
              <a:defRPr sz="1200">
                <a:solidFill>
                  <a:prstClr val="black">
                    <a:tint val="75000"/>
                  </a:prstClr>
                </a:solidFill>
                <a:latin typeface="+mn-lt"/>
                <a:cs typeface="+mn-cs"/>
              </a:defRPr>
            </a:lvl1pPr>
          </a:lstStyle>
          <a:p>
            <a:pPr>
              <a:defRPr/>
            </a:pPr>
            <a:fld id="{4C8B9FF7-F69F-421C-8AAA-E9B828EF7FBD}" type="slidenum">
              <a:rPr lang="en-US"/>
              <a:pPr>
                <a:defRPr/>
              </a:pPr>
              <a:t>‹#›</a:t>
            </a:fld>
            <a:endParaRPr lang="en-US"/>
          </a:p>
        </p:txBody>
      </p:sp>
    </p:spTree>
    <p:extLst>
      <p:ext uri="{BB962C8B-B14F-4D97-AF65-F5344CB8AC3E}">
        <p14:creationId xmlns:p14="http://schemas.microsoft.com/office/powerpoint/2010/main" val="3536734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1"/>
          </p:nvPr>
        </p:nvSpPr>
        <p:spPr>
          <a:xfrm>
            <a:off x="4775200" y="6245225"/>
            <a:ext cx="2844800" cy="476250"/>
          </a:xfrm>
          <a:prstGeom prst="rect">
            <a:avLst/>
          </a:prstGeom>
        </p:spPr>
        <p:txBody>
          <a:bodyPr vert="horz" lIns="91440" tIns="45720" rIns="91440" bIns="45720" rtlCol="0" anchor="ctr" anchorCtr="1"/>
          <a:lstStyle>
            <a:lvl1pPr algn="r" fontAlgn="auto">
              <a:spcBef>
                <a:spcPts val="0"/>
              </a:spcBef>
              <a:spcAft>
                <a:spcPts val="0"/>
              </a:spcAft>
              <a:defRPr sz="1200">
                <a:solidFill>
                  <a:prstClr val="black">
                    <a:tint val="75000"/>
                  </a:prstClr>
                </a:solidFill>
                <a:latin typeface="+mn-lt"/>
                <a:cs typeface="+mn-cs"/>
              </a:defRPr>
            </a:lvl1pPr>
          </a:lstStyle>
          <a:p>
            <a:pPr>
              <a:defRPr/>
            </a:pPr>
            <a:fld id="{4C8B9FF7-F69F-421C-8AAA-E9B828EF7FBD}" type="slidenum">
              <a:rPr lang="en-US"/>
              <a:pPr>
                <a:defRPr/>
              </a:pPr>
              <a:t>‹#›</a:t>
            </a:fld>
            <a:endParaRPr lang="en-US"/>
          </a:p>
        </p:txBody>
      </p:sp>
    </p:spTree>
    <p:extLst>
      <p:ext uri="{BB962C8B-B14F-4D97-AF65-F5344CB8AC3E}">
        <p14:creationId xmlns:p14="http://schemas.microsoft.com/office/powerpoint/2010/main" val="2179655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182564"/>
            <a:ext cx="109728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3716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6" name="Picture 5">
            <a:extLst>
              <a:ext uri="{FF2B5EF4-FFF2-40B4-BE49-F238E27FC236}">
                <a16:creationId xmlns:a16="http://schemas.microsoft.com/office/drawing/2014/main" id="{8D6A57C7-4DE6-471E-AD3A-06B6AE4255E8}"/>
              </a:ext>
            </a:extLst>
          </p:cNvPr>
          <p:cNvPicPr>
            <a:picLocks noChangeAspect="1"/>
          </p:cNvPicPr>
          <p:nvPr userDrawn="1"/>
        </p:nvPicPr>
        <p:blipFill>
          <a:blip r:embed="rId12"/>
          <a:stretch>
            <a:fillRect/>
          </a:stretch>
        </p:blipFill>
        <p:spPr>
          <a:xfrm>
            <a:off x="10515600" y="221435"/>
            <a:ext cx="578590" cy="673167"/>
          </a:xfrm>
          <a:prstGeom prst="rect">
            <a:avLst/>
          </a:prstGeom>
        </p:spPr>
      </p:pic>
      <p:pic>
        <p:nvPicPr>
          <p:cNvPr id="8" name="Picture 7">
            <a:extLst>
              <a:ext uri="{FF2B5EF4-FFF2-40B4-BE49-F238E27FC236}">
                <a16:creationId xmlns:a16="http://schemas.microsoft.com/office/drawing/2014/main" id="{F0982B2B-0D3F-4A0E-B31F-CFD8A51AA22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205120" y="144012"/>
            <a:ext cx="621385" cy="673168"/>
          </a:xfrm>
          <a:prstGeom prst="rect">
            <a:avLst/>
          </a:prstGeom>
        </p:spPr>
      </p:pic>
    </p:spTree>
    <p:custDataLst>
      <p:tags r:id="rId11"/>
    </p:custDataLst>
    <p:extLst>
      <p:ext uri="{BB962C8B-B14F-4D97-AF65-F5344CB8AC3E}">
        <p14:creationId xmlns:p14="http://schemas.microsoft.com/office/powerpoint/2010/main" val="32145352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7" r:id="rId5"/>
    <p:sldLayoutId id="2147483728" r:id="rId6"/>
    <p:sldLayoutId id="2147483729" r:id="rId7"/>
    <p:sldLayoutId id="2147483730" r:id="rId8"/>
    <p:sldLayoutId id="2147483731" r:id="rId9"/>
  </p:sldLayoutIdLst>
  <p:hf hdr="0" ftr="0" dt="0"/>
  <p:txStyles>
    <p:titleStyle>
      <a:lvl1pPr algn="l" rtl="0" eaLnBrk="0" fontAlgn="base" hangingPunct="0">
        <a:spcBef>
          <a:spcPct val="0"/>
        </a:spcBef>
        <a:spcAft>
          <a:spcPct val="0"/>
        </a:spcAft>
        <a:defRPr sz="2800" b="1" kern="1200">
          <a:solidFill>
            <a:srgbClr val="008BB0"/>
          </a:solidFill>
          <a:latin typeface="Calibri Light" panose="020F0302020204030204" pitchFamily="34" charset="0"/>
          <a:ea typeface="+mj-ea"/>
          <a:cs typeface="+mj-cs"/>
        </a:defRPr>
      </a:lvl1pPr>
      <a:lvl2pPr algn="l" rtl="0" eaLnBrk="0" fontAlgn="base" hangingPunct="0">
        <a:spcBef>
          <a:spcPct val="0"/>
        </a:spcBef>
        <a:spcAft>
          <a:spcPct val="0"/>
        </a:spcAft>
        <a:defRPr sz="2500">
          <a:solidFill>
            <a:srgbClr val="993333"/>
          </a:solidFill>
          <a:latin typeface="Palatino Linotype" pitchFamily="18" charset="0"/>
        </a:defRPr>
      </a:lvl2pPr>
      <a:lvl3pPr algn="l" rtl="0" eaLnBrk="0" fontAlgn="base" hangingPunct="0">
        <a:spcBef>
          <a:spcPct val="0"/>
        </a:spcBef>
        <a:spcAft>
          <a:spcPct val="0"/>
        </a:spcAft>
        <a:defRPr sz="2500">
          <a:solidFill>
            <a:srgbClr val="993333"/>
          </a:solidFill>
          <a:latin typeface="Palatino Linotype" pitchFamily="18" charset="0"/>
        </a:defRPr>
      </a:lvl3pPr>
      <a:lvl4pPr algn="l" rtl="0" eaLnBrk="0" fontAlgn="base" hangingPunct="0">
        <a:spcBef>
          <a:spcPct val="0"/>
        </a:spcBef>
        <a:spcAft>
          <a:spcPct val="0"/>
        </a:spcAft>
        <a:defRPr sz="2500">
          <a:solidFill>
            <a:srgbClr val="993333"/>
          </a:solidFill>
          <a:latin typeface="Palatino Linotype" pitchFamily="18" charset="0"/>
        </a:defRPr>
      </a:lvl4pPr>
      <a:lvl5pPr algn="l" rtl="0" eaLnBrk="0" fontAlgn="base" hangingPunct="0">
        <a:spcBef>
          <a:spcPct val="0"/>
        </a:spcBef>
        <a:spcAft>
          <a:spcPct val="0"/>
        </a:spcAft>
        <a:defRPr sz="2500">
          <a:solidFill>
            <a:srgbClr val="993333"/>
          </a:solidFill>
          <a:latin typeface="Palatino Linotype" pitchFamily="18" charset="0"/>
        </a:defRPr>
      </a:lvl5pPr>
      <a:lvl6pPr marL="457200" algn="l" rtl="0" fontAlgn="base">
        <a:spcBef>
          <a:spcPct val="0"/>
        </a:spcBef>
        <a:spcAft>
          <a:spcPct val="0"/>
        </a:spcAft>
        <a:defRPr sz="2500">
          <a:solidFill>
            <a:srgbClr val="993333"/>
          </a:solidFill>
          <a:latin typeface="Palatino Linotype" pitchFamily="18" charset="0"/>
        </a:defRPr>
      </a:lvl6pPr>
      <a:lvl7pPr marL="914400" algn="l" rtl="0" fontAlgn="base">
        <a:spcBef>
          <a:spcPct val="0"/>
        </a:spcBef>
        <a:spcAft>
          <a:spcPct val="0"/>
        </a:spcAft>
        <a:defRPr sz="2500">
          <a:solidFill>
            <a:srgbClr val="993333"/>
          </a:solidFill>
          <a:latin typeface="Palatino Linotype" pitchFamily="18" charset="0"/>
        </a:defRPr>
      </a:lvl7pPr>
      <a:lvl8pPr marL="1371600" algn="l" rtl="0" fontAlgn="base">
        <a:spcBef>
          <a:spcPct val="0"/>
        </a:spcBef>
        <a:spcAft>
          <a:spcPct val="0"/>
        </a:spcAft>
        <a:defRPr sz="2500">
          <a:solidFill>
            <a:srgbClr val="993333"/>
          </a:solidFill>
          <a:latin typeface="Palatino Linotype" pitchFamily="18" charset="0"/>
        </a:defRPr>
      </a:lvl8pPr>
      <a:lvl9pPr marL="1828800" algn="l" rtl="0" fontAlgn="base">
        <a:spcBef>
          <a:spcPct val="0"/>
        </a:spcBef>
        <a:spcAft>
          <a:spcPct val="0"/>
        </a:spcAft>
        <a:defRPr sz="2500">
          <a:solidFill>
            <a:srgbClr val="993333"/>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Courier New" pitchFamily="49" charset="0"/>
        <a:buChar char="o"/>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peccutover.partners.org/tipsheets/Scheduling%20an%20Order%20for%20COVID-19%20Testing.pdf" TargetMode="External"/><Relationship Id="rId2" Type="http://schemas.openxmlformats.org/officeDocument/2006/relationships/hyperlink" Target="https://peccutover.partners.org/tipsheets/Procedure%20Pass%20and%20Procedural%20COVID-19%20Tracking%20Dashboard.pdf" TargetMode="External"/><Relationship Id="rId1" Type="http://schemas.openxmlformats.org/officeDocument/2006/relationships/slideLayout" Target="../slideLayouts/slideLayout3.xml"/><Relationship Id="rId5" Type="http://schemas.openxmlformats.org/officeDocument/2006/relationships/hyperlink" Target="mailto:mghecaretraining@partners.org" TargetMode="External"/><Relationship Id="rId4" Type="http://schemas.openxmlformats.org/officeDocument/2006/relationships/hyperlink" Target="https://peccutover.partners.org/tipsheets/COVID-19%20Testing%20Toolkit_MGB.pdf" TargetMode="Externa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70090D-4F31-4D78-AFFB-3BAF30C67861}"/>
              </a:ext>
            </a:extLst>
          </p:cNvPr>
          <p:cNvSpPr txBox="1"/>
          <p:nvPr/>
        </p:nvSpPr>
        <p:spPr>
          <a:xfrm>
            <a:off x="975360" y="1920240"/>
            <a:ext cx="10659592" cy="3724096"/>
          </a:xfrm>
          <a:prstGeom prst="rect">
            <a:avLst/>
          </a:prstGeom>
          <a:noFill/>
        </p:spPr>
        <p:txBody>
          <a:bodyPr wrap="square" rtlCol="0">
            <a:spAutoFit/>
          </a:bodyPr>
          <a:lstStyle/>
          <a:p>
            <a:r>
              <a:rPr lang="en-US" sz="4000" dirty="0">
                <a:solidFill>
                  <a:schemeClr val="dk1"/>
                </a:solidFill>
              </a:rPr>
              <a:t>Procedure Pass, Procedural COVID-19 Tracking Dashboard, and COVID Testing Order Scheduling</a:t>
            </a:r>
          </a:p>
          <a:p>
            <a:endParaRPr lang="en-US" sz="2000" dirty="0">
              <a:solidFill>
                <a:schemeClr val="dk1"/>
              </a:solidFill>
            </a:endParaRPr>
          </a:p>
          <a:p>
            <a:endParaRPr lang="en-US" sz="2000" dirty="0">
              <a:solidFill>
                <a:schemeClr val="dk1"/>
              </a:solidFill>
            </a:endParaRPr>
          </a:p>
          <a:p>
            <a:r>
              <a:rPr lang="en-US" sz="2400" dirty="0">
                <a:solidFill>
                  <a:schemeClr val="dk1"/>
                </a:solidFill>
              </a:rPr>
              <a:t>Michael Cook</a:t>
            </a:r>
          </a:p>
          <a:p>
            <a:r>
              <a:rPr lang="en-US" sz="2400" dirty="0">
                <a:solidFill>
                  <a:schemeClr val="dk1"/>
                </a:solidFill>
              </a:rPr>
              <a:t>Training Lead</a:t>
            </a:r>
          </a:p>
          <a:p>
            <a:r>
              <a:rPr lang="en-US" sz="2400" dirty="0">
                <a:solidFill>
                  <a:schemeClr val="dk1"/>
                </a:solidFill>
              </a:rPr>
              <a:t>MGPO Business Transformation</a:t>
            </a:r>
          </a:p>
          <a:p>
            <a:endParaRPr lang="en-US" sz="2400" dirty="0">
              <a:solidFill>
                <a:schemeClr val="dk1"/>
              </a:solidFill>
            </a:endParaRPr>
          </a:p>
          <a:p>
            <a:endParaRPr lang="en-US" sz="2000" dirty="0"/>
          </a:p>
        </p:txBody>
      </p:sp>
    </p:spTree>
    <p:extLst>
      <p:ext uri="{BB962C8B-B14F-4D97-AF65-F5344CB8AC3E}">
        <p14:creationId xmlns:p14="http://schemas.microsoft.com/office/powerpoint/2010/main" val="3273037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BDDA06-60A6-46D5-9216-FACC67E039D8}"/>
              </a:ext>
            </a:extLst>
          </p:cNvPr>
          <p:cNvSpPr txBox="1">
            <a:spLocks/>
          </p:cNvSpPr>
          <p:nvPr/>
        </p:nvSpPr>
        <p:spPr bwMode="auto">
          <a:xfrm>
            <a:off x="677696" y="109736"/>
            <a:ext cx="9753600" cy="8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kern="1200">
                <a:solidFill>
                  <a:srgbClr val="008BB0"/>
                </a:solidFill>
                <a:latin typeface="Calibri Light" panose="020F0302020204030204" pitchFamily="34" charset="0"/>
                <a:ea typeface="+mj-ea"/>
                <a:cs typeface="+mj-cs"/>
              </a:defRPr>
            </a:lvl1pPr>
            <a:lvl2pPr algn="l" rtl="0" eaLnBrk="0" fontAlgn="base" hangingPunct="0">
              <a:spcBef>
                <a:spcPct val="0"/>
              </a:spcBef>
              <a:spcAft>
                <a:spcPct val="0"/>
              </a:spcAft>
              <a:defRPr sz="2500">
                <a:solidFill>
                  <a:srgbClr val="993333"/>
                </a:solidFill>
                <a:latin typeface="Palatino Linotype" pitchFamily="18" charset="0"/>
              </a:defRPr>
            </a:lvl2pPr>
            <a:lvl3pPr algn="l" rtl="0" eaLnBrk="0" fontAlgn="base" hangingPunct="0">
              <a:spcBef>
                <a:spcPct val="0"/>
              </a:spcBef>
              <a:spcAft>
                <a:spcPct val="0"/>
              </a:spcAft>
              <a:defRPr sz="2500">
                <a:solidFill>
                  <a:srgbClr val="993333"/>
                </a:solidFill>
                <a:latin typeface="Palatino Linotype" pitchFamily="18" charset="0"/>
              </a:defRPr>
            </a:lvl3pPr>
            <a:lvl4pPr algn="l" rtl="0" eaLnBrk="0" fontAlgn="base" hangingPunct="0">
              <a:spcBef>
                <a:spcPct val="0"/>
              </a:spcBef>
              <a:spcAft>
                <a:spcPct val="0"/>
              </a:spcAft>
              <a:defRPr sz="2500">
                <a:solidFill>
                  <a:srgbClr val="993333"/>
                </a:solidFill>
                <a:latin typeface="Palatino Linotype" pitchFamily="18" charset="0"/>
              </a:defRPr>
            </a:lvl4pPr>
            <a:lvl5pPr algn="l" rtl="0" eaLnBrk="0" fontAlgn="base" hangingPunct="0">
              <a:spcBef>
                <a:spcPct val="0"/>
              </a:spcBef>
              <a:spcAft>
                <a:spcPct val="0"/>
              </a:spcAft>
              <a:defRPr sz="2500">
                <a:solidFill>
                  <a:srgbClr val="993333"/>
                </a:solidFill>
                <a:latin typeface="Palatino Linotype" pitchFamily="18" charset="0"/>
              </a:defRPr>
            </a:lvl5pPr>
            <a:lvl6pPr marL="457200" algn="l" rtl="0" fontAlgn="base">
              <a:spcBef>
                <a:spcPct val="0"/>
              </a:spcBef>
              <a:spcAft>
                <a:spcPct val="0"/>
              </a:spcAft>
              <a:defRPr sz="2500">
                <a:solidFill>
                  <a:srgbClr val="993333"/>
                </a:solidFill>
                <a:latin typeface="Palatino Linotype" pitchFamily="18" charset="0"/>
              </a:defRPr>
            </a:lvl6pPr>
            <a:lvl7pPr marL="914400" algn="l" rtl="0" fontAlgn="base">
              <a:spcBef>
                <a:spcPct val="0"/>
              </a:spcBef>
              <a:spcAft>
                <a:spcPct val="0"/>
              </a:spcAft>
              <a:defRPr sz="2500">
                <a:solidFill>
                  <a:srgbClr val="993333"/>
                </a:solidFill>
                <a:latin typeface="Palatino Linotype" pitchFamily="18" charset="0"/>
              </a:defRPr>
            </a:lvl7pPr>
            <a:lvl8pPr marL="1371600" algn="l" rtl="0" fontAlgn="base">
              <a:spcBef>
                <a:spcPct val="0"/>
              </a:spcBef>
              <a:spcAft>
                <a:spcPct val="0"/>
              </a:spcAft>
              <a:defRPr sz="2500">
                <a:solidFill>
                  <a:srgbClr val="993333"/>
                </a:solidFill>
                <a:latin typeface="Palatino Linotype" pitchFamily="18" charset="0"/>
              </a:defRPr>
            </a:lvl8pPr>
            <a:lvl9pPr marL="1828800" algn="l" rtl="0" fontAlgn="base">
              <a:spcBef>
                <a:spcPct val="0"/>
              </a:spcBef>
              <a:spcAft>
                <a:spcPct val="0"/>
              </a:spcAft>
              <a:defRPr sz="2500">
                <a:solidFill>
                  <a:srgbClr val="993333"/>
                </a:solidFill>
                <a:latin typeface="Palatino Linotype" pitchFamily="18" charset="0"/>
              </a:defRPr>
            </a:lvl9pPr>
          </a:lstStyle>
          <a:p>
            <a:r>
              <a:rPr lang="en-US" sz="3600" dirty="0">
                <a:solidFill>
                  <a:schemeClr val="tx1"/>
                </a:solidFill>
                <a:latin typeface="+mn-lt"/>
                <a:ea typeface="+mn-ea"/>
                <a:cs typeface="+mn-cs"/>
              </a:rPr>
              <a:t>Contacting Patients (“Not Started” Status 4-28 Days Prior to Procedure)</a:t>
            </a:r>
          </a:p>
        </p:txBody>
      </p:sp>
      <p:sp>
        <p:nvSpPr>
          <p:cNvPr id="8" name="Rectangle 7">
            <a:extLst>
              <a:ext uri="{FF2B5EF4-FFF2-40B4-BE49-F238E27FC236}">
                <a16:creationId xmlns:a16="http://schemas.microsoft.com/office/drawing/2014/main" id="{1F22C4E8-6F50-4F11-890A-770CB651F815}"/>
              </a:ext>
            </a:extLst>
          </p:cNvPr>
          <p:cNvSpPr/>
          <p:nvPr/>
        </p:nvSpPr>
        <p:spPr>
          <a:xfrm>
            <a:off x="677696" y="5592922"/>
            <a:ext cx="10508464" cy="769441"/>
          </a:xfrm>
          <a:prstGeom prst="rect">
            <a:avLst/>
          </a:prstGeom>
        </p:spPr>
        <p:txBody>
          <a:bodyPr wrap="square">
            <a:spAutoFit/>
          </a:bodyPr>
          <a:lstStyle/>
          <a:p>
            <a:pPr marL="457200" lvl="0" indent="-457200" eaLnBrk="0" fontAlgn="base" hangingPunct="0">
              <a:spcBef>
                <a:spcPct val="0"/>
              </a:spcBef>
              <a:spcAft>
                <a:spcPct val="0"/>
              </a:spcAft>
              <a:buFont typeface="+mj-lt"/>
              <a:buAutoNum type="arabicPeriod" startAt="4"/>
            </a:pPr>
            <a:r>
              <a:rPr lang="en-US" altLang="en-US" sz="2200" dirty="0"/>
              <a:t>Click the </a:t>
            </a:r>
            <a:r>
              <a:rPr lang="en-US" altLang="en-US" sz="2200" b="1" dirty="0"/>
              <a:t>Add Order </a:t>
            </a:r>
            <a:r>
              <a:rPr lang="en-US" altLang="en-US" sz="2200" dirty="0"/>
              <a:t>field on the bottom of screen and search for “</a:t>
            </a:r>
            <a:r>
              <a:rPr lang="en-US" altLang="en-US" sz="2200" b="1" dirty="0"/>
              <a:t>OP COVID-19</a:t>
            </a:r>
            <a:r>
              <a:rPr lang="en-US" altLang="en-US" sz="2200" dirty="0"/>
              <a:t>.”</a:t>
            </a:r>
          </a:p>
          <a:p>
            <a:pPr marL="457200" lvl="0" indent="-457200" eaLnBrk="0" fontAlgn="base" hangingPunct="0">
              <a:spcBef>
                <a:spcPct val="0"/>
              </a:spcBef>
              <a:spcAft>
                <a:spcPct val="0"/>
              </a:spcAft>
              <a:buFont typeface="+mj-lt"/>
              <a:buAutoNum type="arabicPeriod" startAt="4"/>
            </a:pPr>
            <a:r>
              <a:rPr lang="en-US" altLang="en-US" sz="2200" dirty="0"/>
              <a:t>Select </a:t>
            </a:r>
            <a:r>
              <a:rPr lang="en-US" altLang="en-US" sz="2200" b="1" dirty="0"/>
              <a:t>OP COVID-19 PCR LAB ORDER </a:t>
            </a:r>
            <a:r>
              <a:rPr lang="en-US" altLang="en-US" sz="2200" dirty="0"/>
              <a:t>and then click </a:t>
            </a:r>
            <a:r>
              <a:rPr lang="en-US" altLang="en-US" sz="2200" b="1" dirty="0"/>
              <a:t>Accept</a:t>
            </a:r>
            <a:r>
              <a:rPr lang="en-US" altLang="en-US" sz="2200" dirty="0"/>
              <a:t>.</a:t>
            </a:r>
          </a:p>
        </p:txBody>
      </p:sp>
      <p:sp>
        <p:nvSpPr>
          <p:cNvPr id="13" name="Rectangle 12">
            <a:extLst>
              <a:ext uri="{FF2B5EF4-FFF2-40B4-BE49-F238E27FC236}">
                <a16:creationId xmlns:a16="http://schemas.microsoft.com/office/drawing/2014/main" id="{5933A75E-677C-47B4-BC9D-BE5AB0E8E0A6}"/>
              </a:ext>
            </a:extLst>
          </p:cNvPr>
          <p:cNvSpPr/>
          <p:nvPr/>
        </p:nvSpPr>
        <p:spPr>
          <a:xfrm>
            <a:off x="677696" y="1195170"/>
            <a:ext cx="10691344" cy="2462213"/>
          </a:xfrm>
          <a:prstGeom prst="rect">
            <a:avLst/>
          </a:prstGeom>
        </p:spPr>
        <p:txBody>
          <a:bodyPr wrap="square">
            <a:spAutoFit/>
          </a:bodyPr>
          <a:lstStyle/>
          <a:p>
            <a:pPr marL="457200" lvl="0" indent="-457200" eaLnBrk="0" fontAlgn="base" hangingPunct="0">
              <a:spcBef>
                <a:spcPct val="0"/>
              </a:spcBef>
              <a:spcAft>
                <a:spcPct val="0"/>
              </a:spcAft>
              <a:buFont typeface="+mj-lt"/>
              <a:buAutoNum type="arabicPeriod"/>
            </a:pPr>
            <a:r>
              <a:rPr lang="en-US" altLang="en-US" sz="2200" dirty="0"/>
              <a:t>Review the COVID-19 Test Status column for “</a:t>
            </a:r>
            <a:r>
              <a:rPr lang="en-US" altLang="en-US" sz="2200" b="1" dirty="0"/>
              <a:t>Not Started</a:t>
            </a:r>
            <a:r>
              <a:rPr lang="en-US" altLang="en-US" sz="2200" dirty="0"/>
              <a:t>” status. </a:t>
            </a:r>
          </a:p>
          <a:p>
            <a:pPr marL="457200" lvl="0" indent="-457200" eaLnBrk="0" fontAlgn="base" hangingPunct="0">
              <a:spcBef>
                <a:spcPct val="0"/>
              </a:spcBef>
              <a:spcAft>
                <a:spcPct val="0"/>
              </a:spcAft>
              <a:buFont typeface="+mj-lt"/>
              <a:buAutoNum type="arabicPeriod"/>
            </a:pPr>
            <a:r>
              <a:rPr lang="en-US" altLang="en-US" sz="2200" dirty="0"/>
              <a:t>Contact the patient using the phone number listed on the work list and schedule patient for COVID testing. </a:t>
            </a:r>
          </a:p>
          <a:p>
            <a:pPr lvl="0" algn="ctr" eaLnBrk="0" fontAlgn="base" hangingPunct="0">
              <a:spcBef>
                <a:spcPct val="0"/>
              </a:spcBef>
              <a:spcAft>
                <a:spcPct val="0"/>
              </a:spcAft>
            </a:pPr>
            <a:r>
              <a:rPr lang="en-US" altLang="en-US" sz="2000" i="1" dirty="0" bmk="_Hlk49349076">
                <a:solidFill>
                  <a:srgbClr val="0070C0"/>
                </a:solidFill>
              </a:rPr>
              <a:t>“Hello, this is &lt;Name&gt; calling from &lt;Site&gt;. Prior to your scheduled </a:t>
            </a:r>
          </a:p>
          <a:p>
            <a:pPr lvl="0" algn="ctr" eaLnBrk="0" fontAlgn="base" hangingPunct="0">
              <a:spcBef>
                <a:spcPct val="0"/>
              </a:spcBef>
              <a:spcAft>
                <a:spcPct val="0"/>
              </a:spcAft>
            </a:pPr>
            <a:r>
              <a:rPr lang="en-US" altLang="en-US" sz="2000" i="1" dirty="0" bmk="_Hlk49349076">
                <a:solidFill>
                  <a:srgbClr val="0070C0"/>
                </a:solidFill>
              </a:rPr>
              <a:t>procedure, you will need to be tested for COVID-19, can I schedule you now?”</a:t>
            </a:r>
          </a:p>
          <a:p>
            <a:pPr marL="457200" lvl="0" indent="-457200" eaLnBrk="0" fontAlgn="base" hangingPunct="0">
              <a:spcBef>
                <a:spcPct val="0"/>
              </a:spcBef>
              <a:spcAft>
                <a:spcPct val="0"/>
              </a:spcAft>
              <a:buFont typeface="+mj-lt"/>
              <a:buAutoNum type="arabicPeriod" startAt="4"/>
            </a:pPr>
            <a:endParaRPr lang="en-US" altLang="en-US" sz="2200" dirty="0"/>
          </a:p>
          <a:p>
            <a:pPr marL="457200" lvl="0" indent="-457200" eaLnBrk="0" fontAlgn="base" hangingPunct="0">
              <a:spcBef>
                <a:spcPct val="0"/>
              </a:spcBef>
              <a:spcAft>
                <a:spcPct val="0"/>
              </a:spcAft>
              <a:buFont typeface="+mj-lt"/>
              <a:buAutoNum type="arabicPeriod" startAt="3"/>
            </a:pPr>
            <a:r>
              <a:rPr lang="en-US" altLang="en-US" sz="2200" dirty="0"/>
              <a:t>Click </a:t>
            </a:r>
            <a:r>
              <a:rPr lang="en-US" altLang="en-US" sz="2200" b="1" dirty="0"/>
              <a:t>Orders Only </a:t>
            </a:r>
            <a:r>
              <a:rPr lang="en-US" altLang="en-US" sz="2200" dirty="0"/>
              <a:t>on the toolbar.</a:t>
            </a:r>
            <a:endParaRPr lang="en-US" sz="2200" dirty="0"/>
          </a:p>
        </p:txBody>
      </p:sp>
      <p:pic>
        <p:nvPicPr>
          <p:cNvPr id="6148" name="Picture 44">
            <a:extLst>
              <a:ext uri="{FF2B5EF4-FFF2-40B4-BE49-F238E27FC236}">
                <a16:creationId xmlns:a16="http://schemas.microsoft.com/office/drawing/2014/main" id="{3DFC0992-BE20-4CED-8397-2D752FA9BC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404" y="3720426"/>
            <a:ext cx="5775458" cy="1643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346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BDDA06-60A6-46D5-9216-FACC67E039D8}"/>
              </a:ext>
            </a:extLst>
          </p:cNvPr>
          <p:cNvSpPr txBox="1">
            <a:spLocks/>
          </p:cNvSpPr>
          <p:nvPr/>
        </p:nvSpPr>
        <p:spPr bwMode="auto">
          <a:xfrm>
            <a:off x="677696" y="109736"/>
            <a:ext cx="9753600" cy="8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kern="1200">
                <a:solidFill>
                  <a:srgbClr val="008BB0"/>
                </a:solidFill>
                <a:latin typeface="Calibri Light" panose="020F0302020204030204" pitchFamily="34" charset="0"/>
                <a:ea typeface="+mj-ea"/>
                <a:cs typeface="+mj-cs"/>
              </a:defRPr>
            </a:lvl1pPr>
            <a:lvl2pPr algn="l" rtl="0" eaLnBrk="0" fontAlgn="base" hangingPunct="0">
              <a:spcBef>
                <a:spcPct val="0"/>
              </a:spcBef>
              <a:spcAft>
                <a:spcPct val="0"/>
              </a:spcAft>
              <a:defRPr sz="2500">
                <a:solidFill>
                  <a:srgbClr val="993333"/>
                </a:solidFill>
                <a:latin typeface="Palatino Linotype" pitchFamily="18" charset="0"/>
              </a:defRPr>
            </a:lvl2pPr>
            <a:lvl3pPr algn="l" rtl="0" eaLnBrk="0" fontAlgn="base" hangingPunct="0">
              <a:spcBef>
                <a:spcPct val="0"/>
              </a:spcBef>
              <a:spcAft>
                <a:spcPct val="0"/>
              </a:spcAft>
              <a:defRPr sz="2500">
                <a:solidFill>
                  <a:srgbClr val="993333"/>
                </a:solidFill>
                <a:latin typeface="Palatino Linotype" pitchFamily="18" charset="0"/>
              </a:defRPr>
            </a:lvl3pPr>
            <a:lvl4pPr algn="l" rtl="0" eaLnBrk="0" fontAlgn="base" hangingPunct="0">
              <a:spcBef>
                <a:spcPct val="0"/>
              </a:spcBef>
              <a:spcAft>
                <a:spcPct val="0"/>
              </a:spcAft>
              <a:defRPr sz="2500">
                <a:solidFill>
                  <a:srgbClr val="993333"/>
                </a:solidFill>
                <a:latin typeface="Palatino Linotype" pitchFamily="18" charset="0"/>
              </a:defRPr>
            </a:lvl4pPr>
            <a:lvl5pPr algn="l" rtl="0" eaLnBrk="0" fontAlgn="base" hangingPunct="0">
              <a:spcBef>
                <a:spcPct val="0"/>
              </a:spcBef>
              <a:spcAft>
                <a:spcPct val="0"/>
              </a:spcAft>
              <a:defRPr sz="2500">
                <a:solidFill>
                  <a:srgbClr val="993333"/>
                </a:solidFill>
                <a:latin typeface="Palatino Linotype" pitchFamily="18" charset="0"/>
              </a:defRPr>
            </a:lvl5pPr>
            <a:lvl6pPr marL="457200" algn="l" rtl="0" fontAlgn="base">
              <a:spcBef>
                <a:spcPct val="0"/>
              </a:spcBef>
              <a:spcAft>
                <a:spcPct val="0"/>
              </a:spcAft>
              <a:defRPr sz="2500">
                <a:solidFill>
                  <a:srgbClr val="993333"/>
                </a:solidFill>
                <a:latin typeface="Palatino Linotype" pitchFamily="18" charset="0"/>
              </a:defRPr>
            </a:lvl6pPr>
            <a:lvl7pPr marL="914400" algn="l" rtl="0" fontAlgn="base">
              <a:spcBef>
                <a:spcPct val="0"/>
              </a:spcBef>
              <a:spcAft>
                <a:spcPct val="0"/>
              </a:spcAft>
              <a:defRPr sz="2500">
                <a:solidFill>
                  <a:srgbClr val="993333"/>
                </a:solidFill>
                <a:latin typeface="Palatino Linotype" pitchFamily="18" charset="0"/>
              </a:defRPr>
            </a:lvl7pPr>
            <a:lvl8pPr marL="1371600" algn="l" rtl="0" fontAlgn="base">
              <a:spcBef>
                <a:spcPct val="0"/>
              </a:spcBef>
              <a:spcAft>
                <a:spcPct val="0"/>
              </a:spcAft>
              <a:defRPr sz="2500">
                <a:solidFill>
                  <a:srgbClr val="993333"/>
                </a:solidFill>
                <a:latin typeface="Palatino Linotype" pitchFamily="18" charset="0"/>
              </a:defRPr>
            </a:lvl8pPr>
            <a:lvl9pPr marL="1828800" algn="l" rtl="0" fontAlgn="base">
              <a:spcBef>
                <a:spcPct val="0"/>
              </a:spcBef>
              <a:spcAft>
                <a:spcPct val="0"/>
              </a:spcAft>
              <a:defRPr sz="2500">
                <a:solidFill>
                  <a:srgbClr val="993333"/>
                </a:solidFill>
                <a:latin typeface="Palatino Linotype" pitchFamily="18" charset="0"/>
              </a:defRPr>
            </a:lvl9pPr>
          </a:lstStyle>
          <a:p>
            <a:r>
              <a:rPr lang="en-US" sz="3600" dirty="0">
                <a:solidFill>
                  <a:schemeClr val="tx1"/>
                </a:solidFill>
                <a:latin typeface="+mn-lt"/>
                <a:ea typeface="+mn-ea"/>
                <a:cs typeface="+mn-cs"/>
              </a:rPr>
              <a:t>Contacting Patients (“Not Started” Status 4-28 Days Prior to Procedure)</a:t>
            </a:r>
            <a:r>
              <a:rPr lang="en-US" sz="2000" dirty="0">
                <a:solidFill>
                  <a:schemeClr val="tx1"/>
                </a:solidFill>
                <a:latin typeface="+mn-lt"/>
                <a:ea typeface="+mn-ea"/>
                <a:cs typeface="+mn-cs"/>
              </a:rPr>
              <a:t>, cont’d</a:t>
            </a:r>
          </a:p>
        </p:txBody>
      </p:sp>
      <p:sp>
        <p:nvSpPr>
          <p:cNvPr id="13" name="Rectangle 12">
            <a:extLst>
              <a:ext uri="{FF2B5EF4-FFF2-40B4-BE49-F238E27FC236}">
                <a16:creationId xmlns:a16="http://schemas.microsoft.com/office/drawing/2014/main" id="{5933A75E-677C-47B4-BC9D-BE5AB0E8E0A6}"/>
              </a:ext>
            </a:extLst>
          </p:cNvPr>
          <p:cNvSpPr/>
          <p:nvPr/>
        </p:nvSpPr>
        <p:spPr>
          <a:xfrm>
            <a:off x="677696" y="1195170"/>
            <a:ext cx="10691344" cy="1446550"/>
          </a:xfrm>
          <a:prstGeom prst="rect">
            <a:avLst/>
          </a:prstGeom>
        </p:spPr>
        <p:txBody>
          <a:bodyPr wrap="square">
            <a:spAutoFit/>
          </a:bodyPr>
          <a:lstStyle/>
          <a:p>
            <a:pPr marL="457200" lvl="0" indent="-457200" eaLnBrk="0" fontAlgn="base" hangingPunct="0">
              <a:spcBef>
                <a:spcPct val="0"/>
              </a:spcBef>
              <a:spcAft>
                <a:spcPct val="0"/>
              </a:spcAft>
              <a:buFont typeface="+mj-lt"/>
              <a:buAutoNum type="arabicPeriod" startAt="6"/>
            </a:pPr>
            <a:r>
              <a:rPr lang="en-US" altLang="en-US" sz="2200" dirty="0"/>
              <a:t>Select </a:t>
            </a:r>
            <a:r>
              <a:rPr lang="en-US" altLang="en-US" sz="2200" b="1" dirty="0"/>
              <a:t>All Testing Locations except </a:t>
            </a:r>
            <a:r>
              <a:rPr lang="en-US" altLang="en-US" sz="2200" b="1" dirty="0" err="1"/>
              <a:t>Pentucket</a:t>
            </a:r>
            <a:r>
              <a:rPr lang="en-US" altLang="en-US" sz="2200" b="1" dirty="0"/>
              <a:t> Medical (Lawrence, MA) </a:t>
            </a:r>
            <a:r>
              <a:rPr lang="en-US" altLang="en-US" sz="2200" dirty="0"/>
              <a:t>or </a:t>
            </a:r>
            <a:r>
              <a:rPr lang="en-US" altLang="en-US" sz="2200" b="1" dirty="0" err="1"/>
              <a:t>Pentucket</a:t>
            </a:r>
            <a:r>
              <a:rPr lang="en-US" altLang="en-US" sz="2200" b="1" dirty="0"/>
              <a:t> Medical (Lawrence, MA) Testing Location</a:t>
            </a:r>
            <a:r>
              <a:rPr lang="en-US" altLang="en-US" sz="2200" dirty="0"/>
              <a:t>, as appropriate.</a:t>
            </a:r>
          </a:p>
          <a:p>
            <a:pPr marL="457200" lvl="0" indent="-457200" eaLnBrk="0" fontAlgn="base" hangingPunct="0">
              <a:spcBef>
                <a:spcPct val="0"/>
              </a:spcBef>
              <a:spcAft>
                <a:spcPct val="0"/>
              </a:spcAft>
              <a:buFont typeface="+mj-lt"/>
              <a:buAutoNum type="arabicPeriod" startAt="6"/>
            </a:pPr>
            <a:r>
              <a:rPr lang="en-US" altLang="en-US" sz="2200" dirty="0"/>
              <a:t>In the </a:t>
            </a:r>
            <a:r>
              <a:rPr lang="en-US" altLang="en-US" sz="2200" b="1" i="1" dirty="0"/>
              <a:t>Indication for Testing </a:t>
            </a:r>
            <a:r>
              <a:rPr lang="en-US" altLang="en-US" sz="2200" dirty="0"/>
              <a:t>field, select </a:t>
            </a:r>
            <a:r>
              <a:rPr lang="en-US" altLang="en-US" sz="2200" b="1" dirty="0"/>
              <a:t>Standard Ambulatory Referral</a:t>
            </a:r>
            <a:r>
              <a:rPr lang="en-US" altLang="en-US" sz="2200" dirty="0"/>
              <a:t>. </a:t>
            </a:r>
          </a:p>
          <a:p>
            <a:pPr marL="457200" lvl="0" indent="-457200" eaLnBrk="0" fontAlgn="base" hangingPunct="0">
              <a:spcBef>
                <a:spcPct val="0"/>
              </a:spcBef>
              <a:spcAft>
                <a:spcPct val="0"/>
              </a:spcAft>
              <a:buFont typeface="+mj-lt"/>
              <a:buAutoNum type="arabicPeriod" startAt="6"/>
            </a:pPr>
            <a:r>
              <a:rPr lang="en-US" altLang="en-US" sz="2200" dirty="0"/>
              <a:t>In the </a:t>
            </a:r>
            <a:r>
              <a:rPr lang="en-US" altLang="en-US" sz="2200" b="1" i="1" dirty="0"/>
              <a:t>Location for Testing </a:t>
            </a:r>
            <a:r>
              <a:rPr lang="en-US" altLang="en-US" sz="2200" dirty="0"/>
              <a:t>field, select </a:t>
            </a:r>
            <a:r>
              <a:rPr lang="en-US" altLang="en-US" sz="2200" b="1" dirty="0"/>
              <a:t>Sending to MGB COVID Testing Site</a:t>
            </a:r>
            <a:r>
              <a:rPr lang="en-US" altLang="en-US" sz="2200" dirty="0"/>
              <a:t>.</a:t>
            </a:r>
          </a:p>
        </p:txBody>
      </p:sp>
      <p:sp>
        <p:nvSpPr>
          <p:cNvPr id="3" name="Rectangle 2">
            <a:extLst>
              <a:ext uri="{FF2B5EF4-FFF2-40B4-BE49-F238E27FC236}">
                <a16:creationId xmlns:a16="http://schemas.microsoft.com/office/drawing/2014/main" id="{3FAE4486-1A1F-46B5-8B61-5770471B7F51}"/>
              </a:ext>
            </a:extLst>
          </p:cNvPr>
          <p:cNvSpPr/>
          <p:nvPr/>
        </p:nvSpPr>
        <p:spPr>
          <a:xfrm>
            <a:off x="6355080" y="3589493"/>
            <a:ext cx="5699760" cy="1862048"/>
          </a:xfrm>
          <a:prstGeom prst="rect">
            <a:avLst/>
          </a:prstGeom>
        </p:spPr>
        <p:txBody>
          <a:bodyPr wrap="square">
            <a:spAutoFit/>
          </a:bodyPr>
          <a:lstStyle/>
          <a:p>
            <a:pPr marL="457200" marR="0" lvl="0" indent="-457200">
              <a:spcBef>
                <a:spcPts val="0"/>
              </a:spcBef>
              <a:spcAft>
                <a:spcPts val="600"/>
              </a:spcAft>
              <a:buFont typeface="+mj-lt"/>
              <a:buAutoNum type="arabicPeriod" startAt="9"/>
            </a:pPr>
            <a:r>
              <a:rPr lang="en-US" sz="2200" dirty="0"/>
              <a:t>Ask patient if they have any symptoms and answer any follow up questions required (red stop signs).</a:t>
            </a:r>
          </a:p>
          <a:p>
            <a:pPr marL="457200" marR="0" lvl="0" indent="-457200">
              <a:spcBef>
                <a:spcPts val="0"/>
              </a:spcBef>
              <a:spcAft>
                <a:spcPts val="600"/>
              </a:spcAft>
              <a:buFont typeface="+mj-lt"/>
              <a:buAutoNum type="arabicPeriod" startAt="9"/>
            </a:pPr>
            <a:r>
              <a:rPr lang="en-US" sz="2200" dirty="0"/>
              <a:t>Enter the </a:t>
            </a:r>
            <a:r>
              <a:rPr lang="en-US" sz="2200" b="1" dirty="0"/>
              <a:t>Date of the Procedure/Admission </a:t>
            </a:r>
            <a:r>
              <a:rPr lang="en-US" sz="2200" dirty="0"/>
              <a:t>and then click </a:t>
            </a:r>
            <a:r>
              <a:rPr lang="en-US" sz="2200" b="1" dirty="0"/>
              <a:t>Accept</a:t>
            </a:r>
            <a:r>
              <a:rPr lang="en-US" sz="2200" dirty="0"/>
              <a:t>.</a:t>
            </a:r>
          </a:p>
        </p:txBody>
      </p:sp>
      <p:pic>
        <p:nvPicPr>
          <p:cNvPr id="2" name="Picture 1">
            <a:extLst>
              <a:ext uri="{FF2B5EF4-FFF2-40B4-BE49-F238E27FC236}">
                <a16:creationId xmlns:a16="http://schemas.microsoft.com/office/drawing/2014/main" id="{1072A30A-2C8B-41E7-9B33-0BAEA6040106}"/>
              </a:ext>
            </a:extLst>
          </p:cNvPr>
          <p:cNvPicPr>
            <a:picLocks noChangeAspect="1"/>
          </p:cNvPicPr>
          <p:nvPr/>
        </p:nvPicPr>
        <p:blipFill>
          <a:blip r:embed="rId2"/>
          <a:stretch>
            <a:fillRect/>
          </a:stretch>
        </p:blipFill>
        <p:spPr>
          <a:xfrm>
            <a:off x="1203960" y="2641720"/>
            <a:ext cx="5019110" cy="4106544"/>
          </a:xfrm>
          <a:prstGeom prst="rect">
            <a:avLst/>
          </a:prstGeom>
        </p:spPr>
      </p:pic>
    </p:spTree>
    <p:extLst>
      <p:ext uri="{BB962C8B-B14F-4D97-AF65-F5344CB8AC3E}">
        <p14:creationId xmlns:p14="http://schemas.microsoft.com/office/powerpoint/2010/main" val="3320715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BDDA06-60A6-46D5-9216-FACC67E039D8}"/>
              </a:ext>
            </a:extLst>
          </p:cNvPr>
          <p:cNvSpPr txBox="1">
            <a:spLocks/>
          </p:cNvSpPr>
          <p:nvPr/>
        </p:nvSpPr>
        <p:spPr bwMode="auto">
          <a:xfrm>
            <a:off x="677696" y="109736"/>
            <a:ext cx="9753600" cy="8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kern="1200">
                <a:solidFill>
                  <a:srgbClr val="008BB0"/>
                </a:solidFill>
                <a:latin typeface="Calibri Light" panose="020F0302020204030204" pitchFamily="34" charset="0"/>
                <a:ea typeface="+mj-ea"/>
                <a:cs typeface="+mj-cs"/>
              </a:defRPr>
            </a:lvl1pPr>
            <a:lvl2pPr algn="l" rtl="0" eaLnBrk="0" fontAlgn="base" hangingPunct="0">
              <a:spcBef>
                <a:spcPct val="0"/>
              </a:spcBef>
              <a:spcAft>
                <a:spcPct val="0"/>
              </a:spcAft>
              <a:defRPr sz="2500">
                <a:solidFill>
                  <a:srgbClr val="993333"/>
                </a:solidFill>
                <a:latin typeface="Palatino Linotype" pitchFamily="18" charset="0"/>
              </a:defRPr>
            </a:lvl2pPr>
            <a:lvl3pPr algn="l" rtl="0" eaLnBrk="0" fontAlgn="base" hangingPunct="0">
              <a:spcBef>
                <a:spcPct val="0"/>
              </a:spcBef>
              <a:spcAft>
                <a:spcPct val="0"/>
              </a:spcAft>
              <a:defRPr sz="2500">
                <a:solidFill>
                  <a:srgbClr val="993333"/>
                </a:solidFill>
                <a:latin typeface="Palatino Linotype" pitchFamily="18" charset="0"/>
              </a:defRPr>
            </a:lvl3pPr>
            <a:lvl4pPr algn="l" rtl="0" eaLnBrk="0" fontAlgn="base" hangingPunct="0">
              <a:spcBef>
                <a:spcPct val="0"/>
              </a:spcBef>
              <a:spcAft>
                <a:spcPct val="0"/>
              </a:spcAft>
              <a:defRPr sz="2500">
                <a:solidFill>
                  <a:srgbClr val="993333"/>
                </a:solidFill>
                <a:latin typeface="Palatino Linotype" pitchFamily="18" charset="0"/>
              </a:defRPr>
            </a:lvl4pPr>
            <a:lvl5pPr algn="l" rtl="0" eaLnBrk="0" fontAlgn="base" hangingPunct="0">
              <a:spcBef>
                <a:spcPct val="0"/>
              </a:spcBef>
              <a:spcAft>
                <a:spcPct val="0"/>
              </a:spcAft>
              <a:defRPr sz="2500">
                <a:solidFill>
                  <a:srgbClr val="993333"/>
                </a:solidFill>
                <a:latin typeface="Palatino Linotype" pitchFamily="18" charset="0"/>
              </a:defRPr>
            </a:lvl5pPr>
            <a:lvl6pPr marL="457200" algn="l" rtl="0" fontAlgn="base">
              <a:spcBef>
                <a:spcPct val="0"/>
              </a:spcBef>
              <a:spcAft>
                <a:spcPct val="0"/>
              </a:spcAft>
              <a:defRPr sz="2500">
                <a:solidFill>
                  <a:srgbClr val="993333"/>
                </a:solidFill>
                <a:latin typeface="Palatino Linotype" pitchFamily="18" charset="0"/>
              </a:defRPr>
            </a:lvl6pPr>
            <a:lvl7pPr marL="914400" algn="l" rtl="0" fontAlgn="base">
              <a:spcBef>
                <a:spcPct val="0"/>
              </a:spcBef>
              <a:spcAft>
                <a:spcPct val="0"/>
              </a:spcAft>
              <a:defRPr sz="2500">
                <a:solidFill>
                  <a:srgbClr val="993333"/>
                </a:solidFill>
                <a:latin typeface="Palatino Linotype" pitchFamily="18" charset="0"/>
              </a:defRPr>
            </a:lvl7pPr>
            <a:lvl8pPr marL="1371600" algn="l" rtl="0" fontAlgn="base">
              <a:spcBef>
                <a:spcPct val="0"/>
              </a:spcBef>
              <a:spcAft>
                <a:spcPct val="0"/>
              </a:spcAft>
              <a:defRPr sz="2500">
                <a:solidFill>
                  <a:srgbClr val="993333"/>
                </a:solidFill>
                <a:latin typeface="Palatino Linotype" pitchFamily="18" charset="0"/>
              </a:defRPr>
            </a:lvl8pPr>
            <a:lvl9pPr marL="1828800" algn="l" rtl="0" fontAlgn="base">
              <a:spcBef>
                <a:spcPct val="0"/>
              </a:spcBef>
              <a:spcAft>
                <a:spcPct val="0"/>
              </a:spcAft>
              <a:defRPr sz="2500">
                <a:solidFill>
                  <a:srgbClr val="993333"/>
                </a:solidFill>
                <a:latin typeface="Palatino Linotype" pitchFamily="18" charset="0"/>
              </a:defRPr>
            </a:lvl9pPr>
          </a:lstStyle>
          <a:p>
            <a:r>
              <a:rPr lang="en-US" sz="3600" dirty="0">
                <a:solidFill>
                  <a:schemeClr val="tx1"/>
                </a:solidFill>
                <a:latin typeface="+mn-lt"/>
                <a:ea typeface="+mn-ea"/>
                <a:cs typeface="+mn-cs"/>
              </a:rPr>
              <a:t>Contacting Patients (“Not Started” Status 4-28 Days Prior to Procedure)</a:t>
            </a:r>
            <a:r>
              <a:rPr lang="en-US" sz="2000" dirty="0">
                <a:solidFill>
                  <a:schemeClr val="tx1"/>
                </a:solidFill>
                <a:latin typeface="+mn-lt"/>
                <a:ea typeface="+mn-ea"/>
                <a:cs typeface="+mn-cs"/>
              </a:rPr>
              <a:t>, cont’d</a:t>
            </a:r>
          </a:p>
        </p:txBody>
      </p:sp>
      <p:sp>
        <p:nvSpPr>
          <p:cNvPr id="13" name="Rectangle 12">
            <a:extLst>
              <a:ext uri="{FF2B5EF4-FFF2-40B4-BE49-F238E27FC236}">
                <a16:creationId xmlns:a16="http://schemas.microsoft.com/office/drawing/2014/main" id="{5933A75E-677C-47B4-BC9D-BE5AB0E8E0A6}"/>
              </a:ext>
            </a:extLst>
          </p:cNvPr>
          <p:cNvSpPr/>
          <p:nvPr/>
        </p:nvSpPr>
        <p:spPr>
          <a:xfrm>
            <a:off x="677696" y="1195170"/>
            <a:ext cx="10691344" cy="1600438"/>
          </a:xfrm>
          <a:prstGeom prst="rect">
            <a:avLst/>
          </a:prstGeom>
        </p:spPr>
        <p:txBody>
          <a:bodyPr wrap="square">
            <a:spAutoFit/>
          </a:bodyPr>
          <a:lstStyle/>
          <a:p>
            <a:pPr marL="457200" marR="0" lvl="0" indent="-457200">
              <a:spcBef>
                <a:spcPts val="0"/>
              </a:spcBef>
              <a:spcAft>
                <a:spcPts val="600"/>
              </a:spcAft>
              <a:buFont typeface="+mj-lt"/>
              <a:buAutoNum type="arabicPeriod" startAt="11"/>
            </a:pPr>
            <a:r>
              <a:rPr lang="en-US" sz="2200" dirty="0"/>
              <a:t>Click </a:t>
            </a:r>
            <a:r>
              <a:rPr lang="en-US" sz="2200" b="1" dirty="0"/>
              <a:t>Associate Dx </a:t>
            </a:r>
            <a:r>
              <a:rPr lang="en-US" sz="2200" dirty="0"/>
              <a:t>from the order box on the bottom right of the screen.</a:t>
            </a:r>
          </a:p>
          <a:p>
            <a:pPr marL="457200" marR="0" lvl="0" indent="-457200">
              <a:spcBef>
                <a:spcPts val="0"/>
              </a:spcBef>
              <a:spcAft>
                <a:spcPts val="600"/>
              </a:spcAft>
              <a:buFont typeface="+mj-lt"/>
              <a:buAutoNum type="arabicPeriod" startAt="11"/>
            </a:pPr>
            <a:r>
              <a:rPr lang="en-US" sz="2200" dirty="0"/>
              <a:t>Search for “</a:t>
            </a:r>
            <a:r>
              <a:rPr lang="en-US" sz="2200" b="1" dirty="0"/>
              <a:t>Screening COVID</a:t>
            </a:r>
            <a:r>
              <a:rPr lang="en-US" sz="2200" dirty="0"/>
              <a:t>” and select “</a:t>
            </a:r>
            <a:r>
              <a:rPr lang="en-US" sz="2200" b="1" dirty="0"/>
              <a:t>Encounter for preoperative screening laboratory testing for COVID-19 virus</a:t>
            </a:r>
            <a:r>
              <a:rPr lang="en-US" sz="2200" dirty="0"/>
              <a:t>.” </a:t>
            </a:r>
          </a:p>
          <a:p>
            <a:pPr marL="457200" marR="0" lvl="0" indent="-457200">
              <a:spcBef>
                <a:spcPts val="0"/>
              </a:spcBef>
              <a:spcAft>
                <a:spcPts val="600"/>
              </a:spcAft>
              <a:buFont typeface="+mj-lt"/>
              <a:buAutoNum type="arabicPeriod" startAt="11"/>
            </a:pPr>
            <a:r>
              <a:rPr lang="en-US" sz="2200" dirty="0"/>
              <a:t>Click the checkbox to associate the order with the diagnosis.</a:t>
            </a:r>
          </a:p>
        </p:txBody>
      </p:sp>
      <p:pic>
        <p:nvPicPr>
          <p:cNvPr id="7" name="Picture 6">
            <a:extLst>
              <a:ext uri="{FF2B5EF4-FFF2-40B4-BE49-F238E27FC236}">
                <a16:creationId xmlns:a16="http://schemas.microsoft.com/office/drawing/2014/main" id="{134158F0-FBF2-4897-9815-7AF760D7F550}"/>
              </a:ext>
            </a:extLst>
          </p:cNvPr>
          <p:cNvPicPr/>
          <p:nvPr/>
        </p:nvPicPr>
        <p:blipFill>
          <a:blip r:embed="rId2">
            <a:extLst>
              <a:ext uri="{28A0092B-C50C-407E-A947-70E740481C1C}">
                <a14:useLocalDpi xmlns:a14="http://schemas.microsoft.com/office/drawing/2010/main" val="0"/>
              </a:ext>
            </a:extLst>
          </a:blip>
          <a:stretch>
            <a:fillRect/>
          </a:stretch>
        </p:blipFill>
        <p:spPr>
          <a:xfrm>
            <a:off x="1689614" y="2795608"/>
            <a:ext cx="8812772" cy="3178472"/>
          </a:xfrm>
          <a:prstGeom prst="rect">
            <a:avLst/>
          </a:prstGeom>
        </p:spPr>
      </p:pic>
    </p:spTree>
    <p:extLst>
      <p:ext uri="{BB962C8B-B14F-4D97-AF65-F5344CB8AC3E}">
        <p14:creationId xmlns:p14="http://schemas.microsoft.com/office/powerpoint/2010/main" val="3857116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BDDA06-60A6-46D5-9216-FACC67E039D8}"/>
              </a:ext>
            </a:extLst>
          </p:cNvPr>
          <p:cNvSpPr txBox="1">
            <a:spLocks/>
          </p:cNvSpPr>
          <p:nvPr/>
        </p:nvSpPr>
        <p:spPr bwMode="auto">
          <a:xfrm>
            <a:off x="677696" y="109736"/>
            <a:ext cx="9753600" cy="8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kern="1200">
                <a:solidFill>
                  <a:srgbClr val="008BB0"/>
                </a:solidFill>
                <a:latin typeface="Calibri Light" panose="020F0302020204030204" pitchFamily="34" charset="0"/>
                <a:ea typeface="+mj-ea"/>
                <a:cs typeface="+mj-cs"/>
              </a:defRPr>
            </a:lvl1pPr>
            <a:lvl2pPr algn="l" rtl="0" eaLnBrk="0" fontAlgn="base" hangingPunct="0">
              <a:spcBef>
                <a:spcPct val="0"/>
              </a:spcBef>
              <a:spcAft>
                <a:spcPct val="0"/>
              </a:spcAft>
              <a:defRPr sz="2500">
                <a:solidFill>
                  <a:srgbClr val="993333"/>
                </a:solidFill>
                <a:latin typeface="Palatino Linotype" pitchFamily="18" charset="0"/>
              </a:defRPr>
            </a:lvl2pPr>
            <a:lvl3pPr algn="l" rtl="0" eaLnBrk="0" fontAlgn="base" hangingPunct="0">
              <a:spcBef>
                <a:spcPct val="0"/>
              </a:spcBef>
              <a:spcAft>
                <a:spcPct val="0"/>
              </a:spcAft>
              <a:defRPr sz="2500">
                <a:solidFill>
                  <a:srgbClr val="993333"/>
                </a:solidFill>
                <a:latin typeface="Palatino Linotype" pitchFamily="18" charset="0"/>
              </a:defRPr>
            </a:lvl3pPr>
            <a:lvl4pPr algn="l" rtl="0" eaLnBrk="0" fontAlgn="base" hangingPunct="0">
              <a:spcBef>
                <a:spcPct val="0"/>
              </a:spcBef>
              <a:spcAft>
                <a:spcPct val="0"/>
              </a:spcAft>
              <a:defRPr sz="2500">
                <a:solidFill>
                  <a:srgbClr val="993333"/>
                </a:solidFill>
                <a:latin typeface="Palatino Linotype" pitchFamily="18" charset="0"/>
              </a:defRPr>
            </a:lvl4pPr>
            <a:lvl5pPr algn="l" rtl="0" eaLnBrk="0" fontAlgn="base" hangingPunct="0">
              <a:spcBef>
                <a:spcPct val="0"/>
              </a:spcBef>
              <a:spcAft>
                <a:spcPct val="0"/>
              </a:spcAft>
              <a:defRPr sz="2500">
                <a:solidFill>
                  <a:srgbClr val="993333"/>
                </a:solidFill>
                <a:latin typeface="Palatino Linotype" pitchFamily="18" charset="0"/>
              </a:defRPr>
            </a:lvl5pPr>
            <a:lvl6pPr marL="457200" algn="l" rtl="0" fontAlgn="base">
              <a:spcBef>
                <a:spcPct val="0"/>
              </a:spcBef>
              <a:spcAft>
                <a:spcPct val="0"/>
              </a:spcAft>
              <a:defRPr sz="2500">
                <a:solidFill>
                  <a:srgbClr val="993333"/>
                </a:solidFill>
                <a:latin typeface="Palatino Linotype" pitchFamily="18" charset="0"/>
              </a:defRPr>
            </a:lvl6pPr>
            <a:lvl7pPr marL="914400" algn="l" rtl="0" fontAlgn="base">
              <a:spcBef>
                <a:spcPct val="0"/>
              </a:spcBef>
              <a:spcAft>
                <a:spcPct val="0"/>
              </a:spcAft>
              <a:defRPr sz="2500">
                <a:solidFill>
                  <a:srgbClr val="993333"/>
                </a:solidFill>
                <a:latin typeface="Palatino Linotype" pitchFamily="18" charset="0"/>
              </a:defRPr>
            </a:lvl7pPr>
            <a:lvl8pPr marL="1371600" algn="l" rtl="0" fontAlgn="base">
              <a:spcBef>
                <a:spcPct val="0"/>
              </a:spcBef>
              <a:spcAft>
                <a:spcPct val="0"/>
              </a:spcAft>
              <a:defRPr sz="2500">
                <a:solidFill>
                  <a:srgbClr val="993333"/>
                </a:solidFill>
                <a:latin typeface="Palatino Linotype" pitchFamily="18" charset="0"/>
              </a:defRPr>
            </a:lvl8pPr>
            <a:lvl9pPr marL="1828800" algn="l" rtl="0" fontAlgn="base">
              <a:spcBef>
                <a:spcPct val="0"/>
              </a:spcBef>
              <a:spcAft>
                <a:spcPct val="0"/>
              </a:spcAft>
              <a:defRPr sz="2500">
                <a:solidFill>
                  <a:srgbClr val="993333"/>
                </a:solidFill>
                <a:latin typeface="Palatino Linotype" pitchFamily="18" charset="0"/>
              </a:defRPr>
            </a:lvl9pPr>
          </a:lstStyle>
          <a:p>
            <a:r>
              <a:rPr lang="en-US" sz="3600" dirty="0">
                <a:solidFill>
                  <a:schemeClr val="tx1"/>
                </a:solidFill>
                <a:latin typeface="+mn-lt"/>
                <a:ea typeface="+mn-ea"/>
                <a:cs typeface="+mn-cs"/>
              </a:rPr>
              <a:t>Contacting Patients (“Not Started” Status 4-28 Days Prior to Procedure)</a:t>
            </a:r>
            <a:r>
              <a:rPr lang="en-US" sz="2000" dirty="0">
                <a:solidFill>
                  <a:schemeClr val="tx1"/>
                </a:solidFill>
                <a:latin typeface="+mn-lt"/>
                <a:ea typeface="+mn-ea"/>
                <a:cs typeface="+mn-cs"/>
              </a:rPr>
              <a:t>, cont’d</a:t>
            </a:r>
          </a:p>
        </p:txBody>
      </p:sp>
      <p:sp>
        <p:nvSpPr>
          <p:cNvPr id="13" name="Rectangle 12">
            <a:extLst>
              <a:ext uri="{FF2B5EF4-FFF2-40B4-BE49-F238E27FC236}">
                <a16:creationId xmlns:a16="http://schemas.microsoft.com/office/drawing/2014/main" id="{5933A75E-677C-47B4-BC9D-BE5AB0E8E0A6}"/>
              </a:ext>
            </a:extLst>
          </p:cNvPr>
          <p:cNvSpPr/>
          <p:nvPr/>
        </p:nvSpPr>
        <p:spPr>
          <a:xfrm>
            <a:off x="677696" y="1195170"/>
            <a:ext cx="10904704" cy="3139321"/>
          </a:xfrm>
          <a:prstGeom prst="rect">
            <a:avLst/>
          </a:prstGeom>
        </p:spPr>
        <p:txBody>
          <a:bodyPr wrap="square">
            <a:spAutoFit/>
          </a:bodyPr>
          <a:lstStyle/>
          <a:p>
            <a:pPr marL="457200" lvl="0" indent="-457200" eaLnBrk="0" fontAlgn="base" hangingPunct="0">
              <a:spcBef>
                <a:spcPct val="0"/>
              </a:spcBef>
              <a:spcAft>
                <a:spcPct val="0"/>
              </a:spcAft>
              <a:buFont typeface="+mj-lt"/>
              <a:buAutoNum type="arabicPeriod" startAt="14"/>
            </a:pPr>
            <a:r>
              <a:rPr lang="en-US" altLang="en-US" sz="2200" dirty="0"/>
              <a:t>Click </a:t>
            </a:r>
            <a:r>
              <a:rPr lang="en-US" altLang="en-US" sz="2200" b="1" dirty="0"/>
              <a:t>Sign Orders</a:t>
            </a:r>
            <a:r>
              <a:rPr lang="en-US" altLang="en-US" sz="2200" dirty="0"/>
              <a:t>. </a:t>
            </a:r>
          </a:p>
          <a:p>
            <a:pPr marL="457200" lvl="0" indent="-457200" eaLnBrk="0" fontAlgn="base" hangingPunct="0">
              <a:spcBef>
                <a:spcPct val="0"/>
              </a:spcBef>
              <a:spcAft>
                <a:spcPct val="0"/>
              </a:spcAft>
              <a:buFont typeface="+mj-lt"/>
              <a:buAutoNum type="arabicPeriod" startAt="14"/>
            </a:pPr>
            <a:r>
              <a:rPr lang="en-US" altLang="en-US" sz="2200" dirty="0"/>
              <a:t>I</a:t>
            </a:r>
            <a:r>
              <a:rPr lang="en-US" altLang="en-US" sz="2200" dirty="0" bmk=""/>
              <a:t>n the </a:t>
            </a:r>
            <a:r>
              <a:rPr lang="en-US" altLang="en-US" sz="2200" b="1" i="1" dirty="0" bmk=""/>
              <a:t>Order mode </a:t>
            </a:r>
            <a:r>
              <a:rPr lang="en-US" altLang="en-US" sz="2200" dirty="0" bmk=""/>
              <a:t>field, select </a:t>
            </a:r>
            <a:r>
              <a:rPr lang="en-US" altLang="en-US" sz="2200" b="1" dirty="0" bmk=""/>
              <a:t>Per Protocol: no cosign required</a:t>
            </a:r>
            <a:r>
              <a:rPr lang="en-US" altLang="en-US" sz="2200" dirty="0" bmk=""/>
              <a:t>. </a:t>
            </a:r>
          </a:p>
          <a:p>
            <a:pPr lvl="1" eaLnBrk="0" fontAlgn="base" hangingPunct="0">
              <a:spcBef>
                <a:spcPct val="0"/>
              </a:spcBef>
              <a:spcAft>
                <a:spcPct val="0"/>
              </a:spcAft>
            </a:pPr>
            <a:r>
              <a:rPr lang="en-US" altLang="en-US" sz="2200" b="1" i="1" dirty="0" bmk="_Hlk49349076"/>
              <a:t>Note:  </a:t>
            </a:r>
            <a:r>
              <a:rPr lang="en-US" altLang="en-US" sz="2200" dirty="0" bmk="_Hlk49349076"/>
              <a:t>Both licensed clinicians and front desk staff can order with no co-sign required per MGB protocol. </a:t>
            </a:r>
          </a:p>
          <a:p>
            <a:pPr marL="457200" lvl="0" indent="-457200" eaLnBrk="0" fontAlgn="base" hangingPunct="0">
              <a:spcBef>
                <a:spcPct val="0"/>
              </a:spcBef>
              <a:spcAft>
                <a:spcPct val="0"/>
              </a:spcAft>
              <a:buFont typeface="+mj-lt"/>
              <a:buAutoNum type="arabicPeriod" startAt="14"/>
            </a:pPr>
            <a:r>
              <a:rPr lang="en-US" altLang="en-US" sz="2200" dirty="0" bmk="_Hlk49349076"/>
              <a:t>In the </a:t>
            </a:r>
            <a:r>
              <a:rPr lang="en-US" altLang="en-US" sz="2200" b="1" i="1" dirty="0" bmk="_Hlk49349076"/>
              <a:t>Ordering provider </a:t>
            </a:r>
            <a:r>
              <a:rPr lang="en-US" altLang="en-US" sz="2200" dirty="0" bmk="_Hlk49349076"/>
              <a:t>field, type the </a:t>
            </a:r>
            <a:r>
              <a:rPr lang="en-US" altLang="en-US" sz="2200" b="1" dirty="0" bmk="_Hlk49349076"/>
              <a:t>name of the procedural physician</a:t>
            </a:r>
            <a:r>
              <a:rPr lang="en-US" altLang="en-US" sz="2200" dirty="0" bmk="_Hlk49349076"/>
              <a:t>. This name will automatically default in the </a:t>
            </a:r>
            <a:r>
              <a:rPr lang="en-US" altLang="en-US" sz="2200" b="1" i="1" dirty="0" bmk="_Hlk49349076"/>
              <a:t>For procedures </a:t>
            </a:r>
            <a:r>
              <a:rPr lang="en-US" altLang="en-US" sz="2200" dirty="0" bmk="_Hlk49349076"/>
              <a:t>field.</a:t>
            </a:r>
          </a:p>
          <a:p>
            <a:pPr marL="457200" lvl="0" indent="-457200" eaLnBrk="0" fontAlgn="base" hangingPunct="0">
              <a:spcBef>
                <a:spcPct val="0"/>
              </a:spcBef>
              <a:spcAft>
                <a:spcPct val="0"/>
              </a:spcAft>
              <a:buFont typeface="+mj-lt"/>
              <a:buAutoNum type="arabicPeriod" startAt="14"/>
            </a:pPr>
            <a:r>
              <a:rPr lang="en-US" altLang="en-US" sz="2200" dirty="0" bmk="_Hlk49349076"/>
              <a:t>For non- clinical users, in the </a:t>
            </a:r>
            <a:r>
              <a:rPr lang="en-US" altLang="en-US" sz="2200" b="1" i="1" dirty="0" bmk="_Hlk49349076"/>
              <a:t>Entered by</a:t>
            </a:r>
            <a:r>
              <a:rPr lang="en-US" altLang="en-US" sz="2200" dirty="0" bmk="_Hlk49349076"/>
              <a:t> field, type “</a:t>
            </a:r>
            <a:r>
              <a:rPr lang="en-US" altLang="en-US" sz="2200" b="1" dirty="0" bmk="_Hlk49349076"/>
              <a:t>Support</a:t>
            </a:r>
            <a:r>
              <a:rPr lang="en-US" altLang="en-US" sz="2200" dirty="0" bmk="_Hlk49349076"/>
              <a:t>” and then select </a:t>
            </a:r>
            <a:r>
              <a:rPr lang="en-US" altLang="en-US" sz="2200" b="1" dirty="0" bmk="_Hlk49349076"/>
              <a:t>ORDER MODE, SUPPORT STAFF</a:t>
            </a:r>
            <a:r>
              <a:rPr lang="en-US" altLang="en-US" sz="2200" dirty="0" bmk="_Hlk49349076"/>
              <a:t>. </a:t>
            </a:r>
          </a:p>
          <a:p>
            <a:pPr marL="457200" lvl="0" indent="-457200" eaLnBrk="0" fontAlgn="base" hangingPunct="0">
              <a:spcBef>
                <a:spcPct val="0"/>
              </a:spcBef>
              <a:spcAft>
                <a:spcPct val="0"/>
              </a:spcAft>
              <a:buFont typeface="+mj-lt"/>
              <a:buAutoNum type="arabicPeriod" startAt="14"/>
            </a:pPr>
            <a:r>
              <a:rPr lang="en-US" sz="2200" dirty="0" bmk="_Hlk49349076"/>
              <a:t>Click </a:t>
            </a:r>
            <a:r>
              <a:rPr lang="en-US" sz="2200" b="1" dirty="0" bmk="_Hlk49349076"/>
              <a:t>Sign Encounter</a:t>
            </a:r>
            <a:r>
              <a:rPr lang="en-US" sz="2200" dirty="0" bmk="_Hlk49349076"/>
              <a:t>. </a:t>
            </a:r>
          </a:p>
        </p:txBody>
      </p:sp>
      <p:pic>
        <p:nvPicPr>
          <p:cNvPr id="9220" name="Picture 8">
            <a:extLst>
              <a:ext uri="{FF2B5EF4-FFF2-40B4-BE49-F238E27FC236}">
                <a16:creationId xmlns:a16="http://schemas.microsoft.com/office/drawing/2014/main" id="{5A847CFA-BF02-4E20-920D-53CF709283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4840" y="3865245"/>
            <a:ext cx="6228866" cy="282934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
            <a:extLst>
              <a:ext uri="{FF2B5EF4-FFF2-40B4-BE49-F238E27FC236}">
                <a16:creationId xmlns:a16="http://schemas.microsoft.com/office/drawing/2014/main" id="{95FC6E00-4D7A-4E1B-B69E-DEDF9E3E349C}"/>
              </a:ext>
            </a:extLst>
          </p:cNvPr>
          <p:cNvSpPr>
            <a:spLocks noChangeArrowheads="1"/>
          </p:cNvSpPr>
          <p:nvPr/>
        </p:nvSpPr>
        <p:spPr bwMode="auto">
          <a:xfrm>
            <a:off x="209550" y="2962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143251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BDDA06-60A6-46D5-9216-FACC67E039D8}"/>
              </a:ext>
            </a:extLst>
          </p:cNvPr>
          <p:cNvSpPr txBox="1">
            <a:spLocks/>
          </p:cNvSpPr>
          <p:nvPr/>
        </p:nvSpPr>
        <p:spPr bwMode="auto">
          <a:xfrm>
            <a:off x="677696" y="109736"/>
            <a:ext cx="9753600" cy="8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kern="1200">
                <a:solidFill>
                  <a:srgbClr val="008BB0"/>
                </a:solidFill>
                <a:latin typeface="Calibri Light" panose="020F0302020204030204" pitchFamily="34" charset="0"/>
                <a:ea typeface="+mj-ea"/>
                <a:cs typeface="+mj-cs"/>
              </a:defRPr>
            </a:lvl1pPr>
            <a:lvl2pPr algn="l" rtl="0" eaLnBrk="0" fontAlgn="base" hangingPunct="0">
              <a:spcBef>
                <a:spcPct val="0"/>
              </a:spcBef>
              <a:spcAft>
                <a:spcPct val="0"/>
              </a:spcAft>
              <a:defRPr sz="2500">
                <a:solidFill>
                  <a:srgbClr val="993333"/>
                </a:solidFill>
                <a:latin typeface="Palatino Linotype" pitchFamily="18" charset="0"/>
              </a:defRPr>
            </a:lvl2pPr>
            <a:lvl3pPr algn="l" rtl="0" eaLnBrk="0" fontAlgn="base" hangingPunct="0">
              <a:spcBef>
                <a:spcPct val="0"/>
              </a:spcBef>
              <a:spcAft>
                <a:spcPct val="0"/>
              </a:spcAft>
              <a:defRPr sz="2500">
                <a:solidFill>
                  <a:srgbClr val="993333"/>
                </a:solidFill>
                <a:latin typeface="Palatino Linotype" pitchFamily="18" charset="0"/>
              </a:defRPr>
            </a:lvl3pPr>
            <a:lvl4pPr algn="l" rtl="0" eaLnBrk="0" fontAlgn="base" hangingPunct="0">
              <a:spcBef>
                <a:spcPct val="0"/>
              </a:spcBef>
              <a:spcAft>
                <a:spcPct val="0"/>
              </a:spcAft>
              <a:defRPr sz="2500">
                <a:solidFill>
                  <a:srgbClr val="993333"/>
                </a:solidFill>
                <a:latin typeface="Palatino Linotype" pitchFamily="18" charset="0"/>
              </a:defRPr>
            </a:lvl4pPr>
            <a:lvl5pPr algn="l" rtl="0" eaLnBrk="0" fontAlgn="base" hangingPunct="0">
              <a:spcBef>
                <a:spcPct val="0"/>
              </a:spcBef>
              <a:spcAft>
                <a:spcPct val="0"/>
              </a:spcAft>
              <a:defRPr sz="2500">
                <a:solidFill>
                  <a:srgbClr val="993333"/>
                </a:solidFill>
                <a:latin typeface="Palatino Linotype" pitchFamily="18" charset="0"/>
              </a:defRPr>
            </a:lvl5pPr>
            <a:lvl6pPr marL="457200" algn="l" rtl="0" fontAlgn="base">
              <a:spcBef>
                <a:spcPct val="0"/>
              </a:spcBef>
              <a:spcAft>
                <a:spcPct val="0"/>
              </a:spcAft>
              <a:defRPr sz="2500">
                <a:solidFill>
                  <a:srgbClr val="993333"/>
                </a:solidFill>
                <a:latin typeface="Palatino Linotype" pitchFamily="18" charset="0"/>
              </a:defRPr>
            </a:lvl6pPr>
            <a:lvl7pPr marL="914400" algn="l" rtl="0" fontAlgn="base">
              <a:spcBef>
                <a:spcPct val="0"/>
              </a:spcBef>
              <a:spcAft>
                <a:spcPct val="0"/>
              </a:spcAft>
              <a:defRPr sz="2500">
                <a:solidFill>
                  <a:srgbClr val="993333"/>
                </a:solidFill>
                <a:latin typeface="Palatino Linotype" pitchFamily="18" charset="0"/>
              </a:defRPr>
            </a:lvl7pPr>
            <a:lvl8pPr marL="1371600" algn="l" rtl="0" fontAlgn="base">
              <a:spcBef>
                <a:spcPct val="0"/>
              </a:spcBef>
              <a:spcAft>
                <a:spcPct val="0"/>
              </a:spcAft>
              <a:defRPr sz="2500">
                <a:solidFill>
                  <a:srgbClr val="993333"/>
                </a:solidFill>
                <a:latin typeface="Palatino Linotype" pitchFamily="18" charset="0"/>
              </a:defRPr>
            </a:lvl8pPr>
            <a:lvl9pPr marL="1828800" algn="l" rtl="0" fontAlgn="base">
              <a:spcBef>
                <a:spcPct val="0"/>
              </a:spcBef>
              <a:spcAft>
                <a:spcPct val="0"/>
              </a:spcAft>
              <a:defRPr sz="2500">
                <a:solidFill>
                  <a:srgbClr val="993333"/>
                </a:solidFill>
                <a:latin typeface="Palatino Linotype" pitchFamily="18" charset="0"/>
              </a:defRPr>
            </a:lvl9pPr>
          </a:lstStyle>
          <a:p>
            <a:r>
              <a:rPr lang="en-US" sz="3600" dirty="0">
                <a:solidFill>
                  <a:schemeClr val="tx1"/>
                </a:solidFill>
                <a:latin typeface="+mn-lt"/>
                <a:ea typeface="+mn-ea"/>
                <a:cs typeface="+mn-cs"/>
              </a:rPr>
              <a:t>Scheduling COVID Testing Orders</a:t>
            </a:r>
            <a:endParaRPr lang="en-US" sz="2000" dirty="0">
              <a:solidFill>
                <a:schemeClr val="tx1"/>
              </a:solidFill>
              <a:latin typeface="+mn-lt"/>
              <a:ea typeface="+mn-ea"/>
              <a:cs typeface="+mn-cs"/>
            </a:endParaRPr>
          </a:p>
        </p:txBody>
      </p:sp>
      <p:sp>
        <p:nvSpPr>
          <p:cNvPr id="13" name="Rectangle 12">
            <a:extLst>
              <a:ext uri="{FF2B5EF4-FFF2-40B4-BE49-F238E27FC236}">
                <a16:creationId xmlns:a16="http://schemas.microsoft.com/office/drawing/2014/main" id="{5933A75E-677C-47B4-BC9D-BE5AB0E8E0A6}"/>
              </a:ext>
            </a:extLst>
          </p:cNvPr>
          <p:cNvSpPr/>
          <p:nvPr/>
        </p:nvSpPr>
        <p:spPr>
          <a:xfrm>
            <a:off x="677696" y="1195170"/>
            <a:ext cx="11133304" cy="3816429"/>
          </a:xfrm>
          <a:prstGeom prst="rect">
            <a:avLst/>
          </a:prstGeom>
        </p:spPr>
        <p:txBody>
          <a:bodyPr wrap="square">
            <a:spAutoFit/>
          </a:bodyPr>
          <a:lstStyle/>
          <a:p>
            <a:pPr marL="457200" lvl="0" indent="-457200" eaLnBrk="0" fontAlgn="base" hangingPunct="0">
              <a:spcBef>
                <a:spcPct val="0"/>
              </a:spcBef>
              <a:spcAft>
                <a:spcPct val="0"/>
              </a:spcAft>
              <a:buFont typeface="+mj-lt"/>
              <a:buAutoNum type="arabicPeriod"/>
            </a:pPr>
            <a:r>
              <a:rPr lang="en-US" sz="2200" dirty="0" bmk="_Hlk49349076"/>
              <a:t>Click </a:t>
            </a:r>
            <a:r>
              <a:rPr lang="en-US" sz="2200" b="1" dirty="0" bmk="_Hlk49349076"/>
              <a:t>Appts</a:t>
            </a:r>
            <a:r>
              <a:rPr lang="en-US" sz="2200" dirty="0" bmk="_Hlk49349076"/>
              <a:t> on the work list toolbar.</a:t>
            </a:r>
          </a:p>
          <a:p>
            <a:pPr lvl="0" eaLnBrk="0" fontAlgn="base" hangingPunct="0">
              <a:spcBef>
                <a:spcPct val="0"/>
              </a:spcBef>
              <a:spcAft>
                <a:spcPct val="0"/>
              </a:spcAft>
            </a:pPr>
            <a:endParaRPr lang="en-US" sz="2200" dirty="0" bmk="_Hlk49349076"/>
          </a:p>
          <a:p>
            <a:pPr lvl="0" eaLnBrk="0" fontAlgn="base" hangingPunct="0">
              <a:spcBef>
                <a:spcPct val="0"/>
              </a:spcBef>
              <a:spcAft>
                <a:spcPct val="0"/>
              </a:spcAft>
            </a:pPr>
            <a:endParaRPr lang="en-US" sz="2200" dirty="0" bmk="_Hlk49349076"/>
          </a:p>
          <a:p>
            <a:pPr lvl="0" eaLnBrk="0" fontAlgn="base" hangingPunct="0">
              <a:spcBef>
                <a:spcPct val="0"/>
              </a:spcBef>
              <a:spcAft>
                <a:spcPct val="0"/>
              </a:spcAft>
            </a:pPr>
            <a:endParaRPr lang="en-US" sz="2200" dirty="0" bmk="_Hlk49349076"/>
          </a:p>
          <a:p>
            <a:pPr lvl="0" eaLnBrk="0" fontAlgn="base" hangingPunct="0">
              <a:spcBef>
                <a:spcPct val="0"/>
              </a:spcBef>
              <a:spcAft>
                <a:spcPct val="0"/>
              </a:spcAft>
            </a:pPr>
            <a:endParaRPr lang="en-US" sz="2200" dirty="0" bmk="_Hlk49349076"/>
          </a:p>
          <a:p>
            <a:pPr marL="457200" lvl="0" indent="-457200" eaLnBrk="0" fontAlgn="base" hangingPunct="0">
              <a:spcBef>
                <a:spcPct val="0"/>
              </a:spcBef>
              <a:spcAft>
                <a:spcPct val="0"/>
              </a:spcAft>
              <a:buFont typeface="+mj-lt"/>
              <a:buAutoNum type="arabicPeriod" startAt="2"/>
            </a:pPr>
            <a:endParaRPr lang="en-US" altLang="en-US" sz="2200" dirty="0" bmk="_Hlk49349076"/>
          </a:p>
          <a:p>
            <a:pPr marL="457200" lvl="0" indent="-457200" eaLnBrk="0" fontAlgn="base" hangingPunct="0">
              <a:spcBef>
                <a:spcPct val="0"/>
              </a:spcBef>
              <a:spcAft>
                <a:spcPct val="0"/>
              </a:spcAft>
              <a:buFont typeface="+mj-lt"/>
              <a:buAutoNum type="arabicPeriod" startAt="2"/>
            </a:pPr>
            <a:endParaRPr lang="en-US" altLang="en-US" sz="1500" dirty="0" bmk="_Hlk49349076"/>
          </a:p>
          <a:p>
            <a:pPr marL="457200" lvl="0" indent="-457200" eaLnBrk="0" fontAlgn="base" hangingPunct="0">
              <a:spcBef>
                <a:spcPct val="0"/>
              </a:spcBef>
              <a:spcAft>
                <a:spcPct val="0"/>
              </a:spcAft>
              <a:buFont typeface="+mj-lt"/>
              <a:buAutoNum type="arabicPeriod" startAt="2"/>
            </a:pPr>
            <a:r>
              <a:rPr lang="en-US" altLang="en-US" sz="2200" dirty="0" bmk="_Hlk49349076"/>
              <a:t>Click the </a:t>
            </a:r>
            <a:r>
              <a:rPr lang="en-US" altLang="en-US" sz="2200" b="1" dirty="0" bmk="_Hlk49349076"/>
              <a:t>Active Requests </a:t>
            </a:r>
            <a:r>
              <a:rPr lang="en-US" altLang="en-US" sz="2200" dirty="0" bmk="_Hlk49349076"/>
              <a:t>tab.</a:t>
            </a:r>
          </a:p>
          <a:p>
            <a:pPr marL="457200" lvl="0" indent="-457200" eaLnBrk="0" fontAlgn="base" hangingPunct="0">
              <a:spcBef>
                <a:spcPct val="0"/>
              </a:spcBef>
              <a:spcAft>
                <a:spcPct val="0"/>
              </a:spcAft>
              <a:buFont typeface="+mj-lt"/>
              <a:buAutoNum type="arabicPeriod" startAt="2"/>
            </a:pPr>
            <a:r>
              <a:rPr lang="en-US" altLang="en-US" sz="2200" dirty="0" bmk="_Hlk49349076"/>
              <a:t>Select the COVID testing order and take note of the </a:t>
            </a:r>
            <a:r>
              <a:rPr lang="en-US" altLang="en-US" sz="2200" b="1" i="1" dirty="0" bmk="_Hlk49349076"/>
              <a:t>Ordering Provider</a:t>
            </a:r>
            <a:r>
              <a:rPr lang="en-US" altLang="en-US" sz="2200" dirty="0" bmk="_Hlk49349076"/>
              <a:t>. You may need this later for scheduling. Then, click </a:t>
            </a:r>
            <a:r>
              <a:rPr lang="en-US" altLang="en-US" sz="2200" b="1" dirty="0" bmk="_Hlk49349076"/>
              <a:t>Schedule</a:t>
            </a:r>
            <a:r>
              <a:rPr lang="en-US" altLang="en-US" sz="2200" dirty="0" bmk="_Hlk49349076"/>
              <a:t> or </a:t>
            </a:r>
            <a:r>
              <a:rPr lang="en-US" altLang="en-US" sz="2200" b="1" dirty="0" bmk="_Hlk49349076"/>
              <a:t>Order Up </a:t>
            </a:r>
            <a:r>
              <a:rPr lang="en-US" altLang="en-US" sz="2200" dirty="0" bmk="_Hlk49349076"/>
              <a:t>on the bottom toolbar.</a:t>
            </a:r>
          </a:p>
          <a:p>
            <a:pPr marL="457200" lvl="0" indent="-457200" eaLnBrk="0" fontAlgn="base" hangingPunct="0">
              <a:spcBef>
                <a:spcPct val="0"/>
              </a:spcBef>
              <a:spcAft>
                <a:spcPct val="0"/>
              </a:spcAft>
              <a:buFont typeface="+mj-lt"/>
              <a:buAutoNum type="arabicPeriod" startAt="2"/>
            </a:pPr>
            <a:endParaRPr lang="en-US" altLang="en-US" sz="2200" dirty="0"/>
          </a:p>
        </p:txBody>
      </p:sp>
      <p:sp>
        <p:nvSpPr>
          <p:cNvPr id="4" name="Rectangle 6">
            <a:extLst>
              <a:ext uri="{FF2B5EF4-FFF2-40B4-BE49-F238E27FC236}">
                <a16:creationId xmlns:a16="http://schemas.microsoft.com/office/drawing/2014/main" id="{95FC6E00-4D7A-4E1B-B69E-DEDF9E3E349C}"/>
              </a:ext>
            </a:extLst>
          </p:cNvPr>
          <p:cNvSpPr>
            <a:spLocks noChangeArrowheads="1"/>
          </p:cNvSpPr>
          <p:nvPr/>
        </p:nvSpPr>
        <p:spPr bwMode="auto">
          <a:xfrm>
            <a:off x="209550" y="2962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a:extLst>
              <a:ext uri="{FF2B5EF4-FFF2-40B4-BE49-F238E27FC236}">
                <a16:creationId xmlns:a16="http://schemas.microsoft.com/office/drawing/2014/main" id="{4BD62191-23FE-43FB-B1ED-4826A2C9FD44}"/>
              </a:ext>
            </a:extLst>
          </p:cNvPr>
          <p:cNvPicPr>
            <a:picLocks noChangeAspect="1"/>
          </p:cNvPicPr>
          <p:nvPr/>
        </p:nvPicPr>
        <p:blipFill>
          <a:blip r:embed="rId2"/>
          <a:stretch>
            <a:fillRect/>
          </a:stretch>
        </p:blipFill>
        <p:spPr>
          <a:xfrm>
            <a:off x="1164213" y="4586639"/>
            <a:ext cx="7980952" cy="2152381"/>
          </a:xfrm>
          <a:prstGeom prst="rect">
            <a:avLst/>
          </a:prstGeom>
        </p:spPr>
      </p:pic>
      <p:pic>
        <p:nvPicPr>
          <p:cNvPr id="3" name="Picture 2">
            <a:extLst>
              <a:ext uri="{FF2B5EF4-FFF2-40B4-BE49-F238E27FC236}">
                <a16:creationId xmlns:a16="http://schemas.microsoft.com/office/drawing/2014/main" id="{81F6231B-8F15-4B71-87D2-310F33E549A6}"/>
              </a:ext>
            </a:extLst>
          </p:cNvPr>
          <p:cNvPicPr>
            <a:picLocks noChangeAspect="1"/>
          </p:cNvPicPr>
          <p:nvPr/>
        </p:nvPicPr>
        <p:blipFill>
          <a:blip r:embed="rId3"/>
          <a:stretch>
            <a:fillRect/>
          </a:stretch>
        </p:blipFill>
        <p:spPr>
          <a:xfrm>
            <a:off x="1164213" y="1658312"/>
            <a:ext cx="9838025" cy="1450647"/>
          </a:xfrm>
          <a:prstGeom prst="rect">
            <a:avLst/>
          </a:prstGeom>
        </p:spPr>
      </p:pic>
    </p:spTree>
    <p:extLst>
      <p:ext uri="{BB962C8B-B14F-4D97-AF65-F5344CB8AC3E}">
        <p14:creationId xmlns:p14="http://schemas.microsoft.com/office/powerpoint/2010/main" val="2087224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BDDA06-60A6-46D5-9216-FACC67E039D8}"/>
              </a:ext>
            </a:extLst>
          </p:cNvPr>
          <p:cNvSpPr txBox="1">
            <a:spLocks/>
          </p:cNvSpPr>
          <p:nvPr/>
        </p:nvSpPr>
        <p:spPr bwMode="auto">
          <a:xfrm>
            <a:off x="677696" y="109736"/>
            <a:ext cx="9753600" cy="8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kern="1200">
                <a:solidFill>
                  <a:srgbClr val="008BB0"/>
                </a:solidFill>
                <a:latin typeface="Calibri Light" panose="020F0302020204030204" pitchFamily="34" charset="0"/>
                <a:ea typeface="+mj-ea"/>
                <a:cs typeface="+mj-cs"/>
              </a:defRPr>
            </a:lvl1pPr>
            <a:lvl2pPr algn="l" rtl="0" eaLnBrk="0" fontAlgn="base" hangingPunct="0">
              <a:spcBef>
                <a:spcPct val="0"/>
              </a:spcBef>
              <a:spcAft>
                <a:spcPct val="0"/>
              </a:spcAft>
              <a:defRPr sz="2500">
                <a:solidFill>
                  <a:srgbClr val="993333"/>
                </a:solidFill>
                <a:latin typeface="Palatino Linotype" pitchFamily="18" charset="0"/>
              </a:defRPr>
            </a:lvl2pPr>
            <a:lvl3pPr algn="l" rtl="0" eaLnBrk="0" fontAlgn="base" hangingPunct="0">
              <a:spcBef>
                <a:spcPct val="0"/>
              </a:spcBef>
              <a:spcAft>
                <a:spcPct val="0"/>
              </a:spcAft>
              <a:defRPr sz="2500">
                <a:solidFill>
                  <a:srgbClr val="993333"/>
                </a:solidFill>
                <a:latin typeface="Palatino Linotype" pitchFamily="18" charset="0"/>
              </a:defRPr>
            </a:lvl3pPr>
            <a:lvl4pPr algn="l" rtl="0" eaLnBrk="0" fontAlgn="base" hangingPunct="0">
              <a:spcBef>
                <a:spcPct val="0"/>
              </a:spcBef>
              <a:spcAft>
                <a:spcPct val="0"/>
              </a:spcAft>
              <a:defRPr sz="2500">
                <a:solidFill>
                  <a:srgbClr val="993333"/>
                </a:solidFill>
                <a:latin typeface="Palatino Linotype" pitchFamily="18" charset="0"/>
              </a:defRPr>
            </a:lvl4pPr>
            <a:lvl5pPr algn="l" rtl="0" eaLnBrk="0" fontAlgn="base" hangingPunct="0">
              <a:spcBef>
                <a:spcPct val="0"/>
              </a:spcBef>
              <a:spcAft>
                <a:spcPct val="0"/>
              </a:spcAft>
              <a:defRPr sz="2500">
                <a:solidFill>
                  <a:srgbClr val="993333"/>
                </a:solidFill>
                <a:latin typeface="Palatino Linotype" pitchFamily="18" charset="0"/>
              </a:defRPr>
            </a:lvl5pPr>
            <a:lvl6pPr marL="457200" algn="l" rtl="0" fontAlgn="base">
              <a:spcBef>
                <a:spcPct val="0"/>
              </a:spcBef>
              <a:spcAft>
                <a:spcPct val="0"/>
              </a:spcAft>
              <a:defRPr sz="2500">
                <a:solidFill>
                  <a:srgbClr val="993333"/>
                </a:solidFill>
                <a:latin typeface="Palatino Linotype" pitchFamily="18" charset="0"/>
              </a:defRPr>
            </a:lvl6pPr>
            <a:lvl7pPr marL="914400" algn="l" rtl="0" fontAlgn="base">
              <a:spcBef>
                <a:spcPct val="0"/>
              </a:spcBef>
              <a:spcAft>
                <a:spcPct val="0"/>
              </a:spcAft>
              <a:defRPr sz="2500">
                <a:solidFill>
                  <a:srgbClr val="993333"/>
                </a:solidFill>
                <a:latin typeface="Palatino Linotype" pitchFamily="18" charset="0"/>
              </a:defRPr>
            </a:lvl7pPr>
            <a:lvl8pPr marL="1371600" algn="l" rtl="0" fontAlgn="base">
              <a:spcBef>
                <a:spcPct val="0"/>
              </a:spcBef>
              <a:spcAft>
                <a:spcPct val="0"/>
              </a:spcAft>
              <a:defRPr sz="2500">
                <a:solidFill>
                  <a:srgbClr val="993333"/>
                </a:solidFill>
                <a:latin typeface="Palatino Linotype" pitchFamily="18" charset="0"/>
              </a:defRPr>
            </a:lvl8pPr>
            <a:lvl9pPr marL="1828800" algn="l" rtl="0" fontAlgn="base">
              <a:spcBef>
                <a:spcPct val="0"/>
              </a:spcBef>
              <a:spcAft>
                <a:spcPct val="0"/>
              </a:spcAft>
              <a:defRPr sz="2500">
                <a:solidFill>
                  <a:srgbClr val="993333"/>
                </a:solidFill>
                <a:latin typeface="Palatino Linotype" pitchFamily="18" charset="0"/>
              </a:defRPr>
            </a:lvl9pPr>
          </a:lstStyle>
          <a:p>
            <a:r>
              <a:rPr lang="en-US" sz="3600" dirty="0">
                <a:solidFill>
                  <a:schemeClr val="tx1"/>
                </a:solidFill>
                <a:latin typeface="+mn-lt"/>
                <a:ea typeface="+mn-ea"/>
                <a:cs typeface="+mn-cs"/>
              </a:rPr>
              <a:t>Scheduling COVID Testing</a:t>
            </a:r>
            <a:r>
              <a:rPr lang="en-US" sz="2000" dirty="0">
                <a:solidFill>
                  <a:schemeClr val="tx1"/>
                </a:solidFill>
                <a:latin typeface="+mn-lt"/>
                <a:ea typeface="+mn-ea"/>
                <a:cs typeface="+mn-cs"/>
              </a:rPr>
              <a:t>, cont’d</a:t>
            </a:r>
          </a:p>
        </p:txBody>
      </p:sp>
      <p:sp>
        <p:nvSpPr>
          <p:cNvPr id="13" name="Rectangle 12">
            <a:extLst>
              <a:ext uri="{FF2B5EF4-FFF2-40B4-BE49-F238E27FC236}">
                <a16:creationId xmlns:a16="http://schemas.microsoft.com/office/drawing/2014/main" id="{5933A75E-677C-47B4-BC9D-BE5AB0E8E0A6}"/>
              </a:ext>
            </a:extLst>
          </p:cNvPr>
          <p:cNvSpPr/>
          <p:nvPr/>
        </p:nvSpPr>
        <p:spPr>
          <a:xfrm>
            <a:off x="677696" y="2894111"/>
            <a:ext cx="11304754" cy="2123658"/>
          </a:xfrm>
          <a:prstGeom prst="rect">
            <a:avLst/>
          </a:prstGeom>
        </p:spPr>
        <p:txBody>
          <a:bodyPr wrap="square">
            <a:spAutoFit/>
          </a:bodyPr>
          <a:lstStyle/>
          <a:p>
            <a:pPr marL="457200" lvl="0" indent="-457200" eaLnBrk="0" fontAlgn="base" hangingPunct="0">
              <a:spcBef>
                <a:spcPct val="0"/>
              </a:spcBef>
              <a:spcAft>
                <a:spcPct val="0"/>
              </a:spcAft>
              <a:buFont typeface="+mj-lt"/>
              <a:buAutoNum type="arabicPeriod" startAt="5"/>
            </a:pPr>
            <a:r>
              <a:rPr lang="en-US" altLang="en-US" sz="2000" dirty="0" bmk="_Hlk49349076"/>
              <a:t>From the Make Appointment activity, enter any appropriate </a:t>
            </a:r>
            <a:r>
              <a:rPr lang="en-US" altLang="en-US" sz="2000" b="1" dirty="0" bmk="_Hlk49349076"/>
              <a:t>Appt Notes</a:t>
            </a:r>
            <a:r>
              <a:rPr lang="en-US" altLang="en-US" sz="2000" dirty="0" bmk="_Hlk49349076"/>
              <a:t>.</a:t>
            </a:r>
          </a:p>
          <a:p>
            <a:pPr marL="457200" lvl="0" indent="-457200" eaLnBrk="0" fontAlgn="base" hangingPunct="0">
              <a:spcBef>
                <a:spcPct val="0"/>
              </a:spcBef>
              <a:spcAft>
                <a:spcPct val="0"/>
              </a:spcAft>
              <a:buFont typeface="+mj-lt"/>
              <a:buAutoNum type="arabicPeriod" startAt="5"/>
            </a:pPr>
            <a:r>
              <a:rPr lang="en-US" altLang="en-US" sz="2000" dirty="0" bmk="_Hlk49349076"/>
              <a:t>Leave </a:t>
            </a:r>
            <a:r>
              <a:rPr lang="en-US" altLang="en-US" sz="2000" b="1" dirty="0" bmk="_Hlk49349076"/>
              <a:t>PHS COVID TESTING [555067] </a:t>
            </a:r>
            <a:r>
              <a:rPr lang="en-US" altLang="en-US" sz="2000" dirty="0" bmk="_Hlk49349076"/>
              <a:t>in </a:t>
            </a:r>
            <a:r>
              <a:rPr lang="en-US" altLang="en-US" sz="2000" b="1" i="1" dirty="0" bmk="_Hlk49349076"/>
              <a:t>Visit type </a:t>
            </a:r>
            <a:r>
              <a:rPr lang="en-US" altLang="en-US" sz="2000" dirty="0" bmk="_Hlk49349076"/>
              <a:t>field. Do NOT remove/change this visit type.</a:t>
            </a:r>
          </a:p>
          <a:p>
            <a:pPr marL="457200" lvl="0" indent="-457200" eaLnBrk="0" fontAlgn="base" hangingPunct="0">
              <a:spcBef>
                <a:spcPct val="0"/>
              </a:spcBef>
              <a:spcAft>
                <a:spcPct val="0"/>
              </a:spcAft>
              <a:buFont typeface="+mj-lt"/>
              <a:buAutoNum type="arabicPeriod" startAt="5"/>
            </a:pPr>
            <a:r>
              <a:rPr lang="en-US" altLang="en-US" sz="2000" dirty="0" bmk="_Hlk49349076"/>
              <a:t>Testing locations appear in the </a:t>
            </a:r>
            <a:r>
              <a:rPr lang="en-US" altLang="en-US" sz="2000" b="1" i="1" dirty="0" bmk="_Hlk49349076"/>
              <a:t>Provider or resource </a:t>
            </a:r>
            <a:r>
              <a:rPr lang="en-US" altLang="en-US" sz="2000" dirty="0" bmk="_Hlk49349076"/>
              <a:t>field. Say to the patient:</a:t>
            </a:r>
          </a:p>
          <a:p>
            <a:pPr lvl="0" eaLnBrk="0" fontAlgn="base" hangingPunct="0">
              <a:spcBef>
                <a:spcPct val="0"/>
              </a:spcBef>
              <a:spcAft>
                <a:spcPct val="0"/>
              </a:spcAft>
            </a:pPr>
            <a:endParaRPr lang="en-US" altLang="en-US" sz="1000" dirty="0" bmk="_Hlk49349076"/>
          </a:p>
          <a:p>
            <a:pPr lvl="0" algn="ctr" eaLnBrk="0" fontAlgn="base" hangingPunct="0">
              <a:spcBef>
                <a:spcPct val="0"/>
              </a:spcBef>
              <a:spcAft>
                <a:spcPct val="0"/>
              </a:spcAft>
            </a:pPr>
            <a:r>
              <a:rPr lang="en-US" altLang="en-US" sz="2000" i="1" dirty="0" bmk="_Hlk49349076">
                <a:solidFill>
                  <a:srgbClr val="0070C0"/>
                </a:solidFill>
              </a:rPr>
              <a:t>“We are offering COVID testing at various Mass General Brigham locations, some have more availability than others. Would you prefer the first available slot or rather a specific location?”</a:t>
            </a:r>
          </a:p>
          <a:p>
            <a:pPr marL="457200" lvl="0" indent="-457200" eaLnBrk="0" fontAlgn="base" hangingPunct="0">
              <a:spcBef>
                <a:spcPct val="0"/>
              </a:spcBef>
              <a:spcAft>
                <a:spcPct val="0"/>
              </a:spcAft>
              <a:buFont typeface="+mj-lt"/>
              <a:buAutoNum type="arabicPeriod"/>
            </a:pPr>
            <a:endParaRPr lang="en-US" altLang="en-US" sz="2200" dirty="0"/>
          </a:p>
        </p:txBody>
      </p:sp>
      <p:sp>
        <p:nvSpPr>
          <p:cNvPr id="4" name="Rectangle 6">
            <a:extLst>
              <a:ext uri="{FF2B5EF4-FFF2-40B4-BE49-F238E27FC236}">
                <a16:creationId xmlns:a16="http://schemas.microsoft.com/office/drawing/2014/main" id="{95FC6E00-4D7A-4E1B-B69E-DEDF9E3E349C}"/>
              </a:ext>
            </a:extLst>
          </p:cNvPr>
          <p:cNvSpPr>
            <a:spLocks noChangeArrowheads="1"/>
          </p:cNvSpPr>
          <p:nvPr/>
        </p:nvSpPr>
        <p:spPr bwMode="auto">
          <a:xfrm>
            <a:off x="209550" y="2962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a:extLst>
              <a:ext uri="{FF2B5EF4-FFF2-40B4-BE49-F238E27FC236}">
                <a16:creationId xmlns:a16="http://schemas.microsoft.com/office/drawing/2014/main" id="{5AD03211-50B7-4306-A339-17CD09672276}"/>
              </a:ext>
            </a:extLst>
          </p:cNvPr>
          <p:cNvPicPr>
            <a:picLocks noChangeAspect="1"/>
          </p:cNvPicPr>
          <p:nvPr/>
        </p:nvPicPr>
        <p:blipFill>
          <a:blip r:embed="rId2"/>
          <a:stretch>
            <a:fillRect/>
          </a:stretch>
        </p:blipFill>
        <p:spPr>
          <a:xfrm>
            <a:off x="2833435" y="4706575"/>
            <a:ext cx="6935406" cy="2144047"/>
          </a:xfrm>
          <a:prstGeom prst="rect">
            <a:avLst/>
          </a:prstGeom>
        </p:spPr>
      </p:pic>
      <p:pic>
        <p:nvPicPr>
          <p:cNvPr id="7" name="Picture 6">
            <a:extLst>
              <a:ext uri="{FF2B5EF4-FFF2-40B4-BE49-F238E27FC236}">
                <a16:creationId xmlns:a16="http://schemas.microsoft.com/office/drawing/2014/main" id="{C707F85B-4124-4647-A0C0-6C72B8D365AD}"/>
              </a:ext>
            </a:extLst>
          </p:cNvPr>
          <p:cNvPicPr>
            <a:picLocks noChangeAspect="1"/>
          </p:cNvPicPr>
          <p:nvPr/>
        </p:nvPicPr>
        <p:blipFill>
          <a:blip r:embed="rId3"/>
          <a:stretch>
            <a:fillRect/>
          </a:stretch>
        </p:blipFill>
        <p:spPr>
          <a:xfrm>
            <a:off x="6096000" y="861036"/>
            <a:ext cx="5437473" cy="2018276"/>
          </a:xfrm>
          <a:prstGeom prst="rect">
            <a:avLst/>
          </a:prstGeom>
        </p:spPr>
      </p:pic>
      <p:sp>
        <p:nvSpPr>
          <p:cNvPr id="3" name="Rectangle 2">
            <a:extLst>
              <a:ext uri="{FF2B5EF4-FFF2-40B4-BE49-F238E27FC236}">
                <a16:creationId xmlns:a16="http://schemas.microsoft.com/office/drawing/2014/main" id="{EDBAF227-259C-44C3-82A0-F53951362EE7}"/>
              </a:ext>
            </a:extLst>
          </p:cNvPr>
          <p:cNvSpPr/>
          <p:nvPr/>
        </p:nvSpPr>
        <p:spPr>
          <a:xfrm>
            <a:off x="677696" y="1119288"/>
            <a:ext cx="5738344" cy="1323439"/>
          </a:xfrm>
          <a:prstGeom prst="rect">
            <a:avLst/>
          </a:prstGeom>
        </p:spPr>
        <p:txBody>
          <a:bodyPr wrap="square">
            <a:spAutoFit/>
          </a:bodyPr>
          <a:lstStyle/>
          <a:p>
            <a:pPr marL="457200" indent="-457200">
              <a:buFont typeface="+mj-lt"/>
              <a:buAutoNum type="arabicPeriod" startAt="4"/>
            </a:pPr>
            <a:r>
              <a:rPr lang="en-US" altLang="en-US" sz="2000" dirty="0" bmk="_Hlk49349076"/>
              <a:t>For scheduling pre-procedure COVID testing, a Decision Tree window opens. Follow the instructions to schedule the testing 2-3 days before the date of procedure listed Click </a:t>
            </a:r>
            <a:r>
              <a:rPr lang="en-US" altLang="en-US" sz="2000" b="1" dirty="0" bmk="_Hlk49349076"/>
              <a:t>Apply</a:t>
            </a:r>
            <a:endParaRPr lang="en-US" sz="2000" dirty="0"/>
          </a:p>
        </p:txBody>
      </p:sp>
    </p:spTree>
    <p:extLst>
      <p:ext uri="{BB962C8B-B14F-4D97-AF65-F5344CB8AC3E}">
        <p14:creationId xmlns:p14="http://schemas.microsoft.com/office/powerpoint/2010/main" val="265145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BDDA06-60A6-46D5-9216-FACC67E039D8}"/>
              </a:ext>
            </a:extLst>
          </p:cNvPr>
          <p:cNvSpPr txBox="1">
            <a:spLocks/>
          </p:cNvSpPr>
          <p:nvPr/>
        </p:nvSpPr>
        <p:spPr bwMode="auto">
          <a:xfrm>
            <a:off x="677696" y="109736"/>
            <a:ext cx="9753600" cy="8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kern="1200">
                <a:solidFill>
                  <a:srgbClr val="008BB0"/>
                </a:solidFill>
                <a:latin typeface="Calibri Light" panose="020F0302020204030204" pitchFamily="34" charset="0"/>
                <a:ea typeface="+mj-ea"/>
                <a:cs typeface="+mj-cs"/>
              </a:defRPr>
            </a:lvl1pPr>
            <a:lvl2pPr algn="l" rtl="0" eaLnBrk="0" fontAlgn="base" hangingPunct="0">
              <a:spcBef>
                <a:spcPct val="0"/>
              </a:spcBef>
              <a:spcAft>
                <a:spcPct val="0"/>
              </a:spcAft>
              <a:defRPr sz="2500">
                <a:solidFill>
                  <a:srgbClr val="993333"/>
                </a:solidFill>
                <a:latin typeface="Palatino Linotype" pitchFamily="18" charset="0"/>
              </a:defRPr>
            </a:lvl2pPr>
            <a:lvl3pPr algn="l" rtl="0" eaLnBrk="0" fontAlgn="base" hangingPunct="0">
              <a:spcBef>
                <a:spcPct val="0"/>
              </a:spcBef>
              <a:spcAft>
                <a:spcPct val="0"/>
              </a:spcAft>
              <a:defRPr sz="2500">
                <a:solidFill>
                  <a:srgbClr val="993333"/>
                </a:solidFill>
                <a:latin typeface="Palatino Linotype" pitchFamily="18" charset="0"/>
              </a:defRPr>
            </a:lvl3pPr>
            <a:lvl4pPr algn="l" rtl="0" eaLnBrk="0" fontAlgn="base" hangingPunct="0">
              <a:spcBef>
                <a:spcPct val="0"/>
              </a:spcBef>
              <a:spcAft>
                <a:spcPct val="0"/>
              </a:spcAft>
              <a:defRPr sz="2500">
                <a:solidFill>
                  <a:srgbClr val="993333"/>
                </a:solidFill>
                <a:latin typeface="Palatino Linotype" pitchFamily="18" charset="0"/>
              </a:defRPr>
            </a:lvl4pPr>
            <a:lvl5pPr algn="l" rtl="0" eaLnBrk="0" fontAlgn="base" hangingPunct="0">
              <a:spcBef>
                <a:spcPct val="0"/>
              </a:spcBef>
              <a:spcAft>
                <a:spcPct val="0"/>
              </a:spcAft>
              <a:defRPr sz="2500">
                <a:solidFill>
                  <a:srgbClr val="993333"/>
                </a:solidFill>
                <a:latin typeface="Palatino Linotype" pitchFamily="18" charset="0"/>
              </a:defRPr>
            </a:lvl5pPr>
            <a:lvl6pPr marL="457200" algn="l" rtl="0" fontAlgn="base">
              <a:spcBef>
                <a:spcPct val="0"/>
              </a:spcBef>
              <a:spcAft>
                <a:spcPct val="0"/>
              </a:spcAft>
              <a:defRPr sz="2500">
                <a:solidFill>
                  <a:srgbClr val="993333"/>
                </a:solidFill>
                <a:latin typeface="Palatino Linotype" pitchFamily="18" charset="0"/>
              </a:defRPr>
            </a:lvl6pPr>
            <a:lvl7pPr marL="914400" algn="l" rtl="0" fontAlgn="base">
              <a:spcBef>
                <a:spcPct val="0"/>
              </a:spcBef>
              <a:spcAft>
                <a:spcPct val="0"/>
              </a:spcAft>
              <a:defRPr sz="2500">
                <a:solidFill>
                  <a:srgbClr val="993333"/>
                </a:solidFill>
                <a:latin typeface="Palatino Linotype" pitchFamily="18" charset="0"/>
              </a:defRPr>
            </a:lvl7pPr>
            <a:lvl8pPr marL="1371600" algn="l" rtl="0" fontAlgn="base">
              <a:spcBef>
                <a:spcPct val="0"/>
              </a:spcBef>
              <a:spcAft>
                <a:spcPct val="0"/>
              </a:spcAft>
              <a:defRPr sz="2500">
                <a:solidFill>
                  <a:srgbClr val="993333"/>
                </a:solidFill>
                <a:latin typeface="Palatino Linotype" pitchFamily="18" charset="0"/>
              </a:defRPr>
            </a:lvl8pPr>
            <a:lvl9pPr marL="1828800" algn="l" rtl="0" fontAlgn="base">
              <a:spcBef>
                <a:spcPct val="0"/>
              </a:spcBef>
              <a:spcAft>
                <a:spcPct val="0"/>
              </a:spcAft>
              <a:defRPr sz="2500">
                <a:solidFill>
                  <a:srgbClr val="993333"/>
                </a:solidFill>
                <a:latin typeface="Palatino Linotype" pitchFamily="18" charset="0"/>
              </a:defRPr>
            </a:lvl9pPr>
          </a:lstStyle>
          <a:p>
            <a:r>
              <a:rPr lang="en-US" sz="3600" dirty="0">
                <a:solidFill>
                  <a:schemeClr val="tx1"/>
                </a:solidFill>
                <a:latin typeface="+mn-lt"/>
                <a:ea typeface="+mn-ea"/>
                <a:cs typeface="+mn-cs"/>
              </a:rPr>
              <a:t>Scheduling COVID Testing</a:t>
            </a:r>
            <a:r>
              <a:rPr lang="en-US" sz="2000" dirty="0">
                <a:solidFill>
                  <a:schemeClr val="tx1"/>
                </a:solidFill>
                <a:latin typeface="+mn-lt"/>
                <a:ea typeface="+mn-ea"/>
                <a:cs typeface="+mn-cs"/>
              </a:rPr>
              <a:t>, cont’d</a:t>
            </a:r>
          </a:p>
        </p:txBody>
      </p:sp>
      <p:sp>
        <p:nvSpPr>
          <p:cNvPr id="13" name="Rectangle 12">
            <a:extLst>
              <a:ext uri="{FF2B5EF4-FFF2-40B4-BE49-F238E27FC236}">
                <a16:creationId xmlns:a16="http://schemas.microsoft.com/office/drawing/2014/main" id="{5933A75E-677C-47B4-BC9D-BE5AB0E8E0A6}"/>
              </a:ext>
            </a:extLst>
          </p:cNvPr>
          <p:cNvSpPr/>
          <p:nvPr/>
        </p:nvSpPr>
        <p:spPr>
          <a:xfrm>
            <a:off x="677696" y="936090"/>
            <a:ext cx="10904704" cy="2462213"/>
          </a:xfrm>
          <a:prstGeom prst="rect">
            <a:avLst/>
          </a:prstGeom>
        </p:spPr>
        <p:txBody>
          <a:bodyPr wrap="square">
            <a:spAutoFit/>
          </a:bodyPr>
          <a:lstStyle/>
          <a:p>
            <a:pPr marL="457200" lvl="0" indent="-457200" eaLnBrk="0" fontAlgn="base" hangingPunct="0">
              <a:spcBef>
                <a:spcPct val="0"/>
              </a:spcBef>
              <a:spcAft>
                <a:spcPct val="0"/>
              </a:spcAft>
              <a:buFont typeface="+mj-lt"/>
              <a:buAutoNum type="arabicPeriod" startAt="8"/>
            </a:pPr>
            <a:r>
              <a:rPr lang="en-US" sz="2200" dirty="0" bmk="_Hlk49349076"/>
              <a:t>If patient requests the first available appt at any location, leave all locations defaulted. To select a specific testing location based on the patient’s preference, right-click on the location and select </a:t>
            </a:r>
            <a:r>
              <a:rPr lang="en-US" sz="2200" b="1" dirty="0" bmk="_Hlk49349076"/>
              <a:t>Only Use This Provider</a:t>
            </a:r>
            <a:r>
              <a:rPr lang="en-US" sz="2200" dirty="0" bmk="_Hlk49349076"/>
              <a:t>.</a:t>
            </a:r>
          </a:p>
          <a:p>
            <a:pPr marL="914400" lvl="1" indent="-457200" eaLnBrk="0" fontAlgn="base" hangingPunct="0">
              <a:spcBef>
                <a:spcPct val="0"/>
              </a:spcBef>
              <a:spcAft>
                <a:spcPct val="0"/>
              </a:spcAft>
              <a:buFont typeface="Arial" panose="020B0604020202020204" pitchFamily="34" charset="0"/>
              <a:buChar char="•"/>
            </a:pPr>
            <a:r>
              <a:rPr lang="en-US" sz="2200" dirty="0" bmk="_Hlk49349076"/>
              <a:t>To select multiple locations, use </a:t>
            </a:r>
            <a:r>
              <a:rPr lang="en-US" sz="2200" b="1" dirty="0" err="1" bmk="_Hlk49349076"/>
              <a:t>Ctrl+click</a:t>
            </a:r>
            <a:r>
              <a:rPr lang="en-US" sz="2200" b="1" dirty="0" bmk="_Hlk49349076"/>
              <a:t> </a:t>
            </a:r>
            <a:r>
              <a:rPr lang="en-US" sz="2200" dirty="0" bmk="_Hlk49349076"/>
              <a:t>to multi-select locations, then right-click on one of the locations and select </a:t>
            </a:r>
            <a:r>
              <a:rPr lang="en-US" sz="2200" b="1" dirty="0" bmk="_Hlk49349076"/>
              <a:t>Use Selected Providers</a:t>
            </a:r>
            <a:r>
              <a:rPr lang="en-US" sz="2200" dirty="0" bmk="_Hlk49349076"/>
              <a:t>.</a:t>
            </a:r>
          </a:p>
          <a:p>
            <a:pPr marL="457200" lvl="0" indent="-457200" eaLnBrk="0" fontAlgn="base" hangingPunct="0">
              <a:spcBef>
                <a:spcPct val="0"/>
              </a:spcBef>
              <a:spcAft>
                <a:spcPct val="0"/>
              </a:spcAft>
              <a:buFont typeface="+mj-lt"/>
              <a:buAutoNum type="arabicPeriod" startAt="8"/>
            </a:pPr>
            <a:r>
              <a:rPr lang="en-US" sz="2200" dirty="0" bmk="_Hlk49349076"/>
              <a:t>Review any scheduling instructions with the patient. Instructions are location-specific and it is important to communicate this information to patients. </a:t>
            </a:r>
          </a:p>
        </p:txBody>
      </p:sp>
      <p:sp>
        <p:nvSpPr>
          <p:cNvPr id="4" name="Rectangle 6">
            <a:extLst>
              <a:ext uri="{FF2B5EF4-FFF2-40B4-BE49-F238E27FC236}">
                <a16:creationId xmlns:a16="http://schemas.microsoft.com/office/drawing/2014/main" id="{95FC6E00-4D7A-4E1B-B69E-DEDF9E3E349C}"/>
              </a:ext>
            </a:extLst>
          </p:cNvPr>
          <p:cNvSpPr>
            <a:spLocks noChangeArrowheads="1"/>
          </p:cNvSpPr>
          <p:nvPr/>
        </p:nvSpPr>
        <p:spPr bwMode="auto">
          <a:xfrm>
            <a:off x="209550" y="2962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a:extLst>
              <a:ext uri="{FF2B5EF4-FFF2-40B4-BE49-F238E27FC236}">
                <a16:creationId xmlns:a16="http://schemas.microsoft.com/office/drawing/2014/main" id="{760C7840-FFD2-4AD8-B35D-8EF4488937A9}"/>
              </a:ext>
            </a:extLst>
          </p:cNvPr>
          <p:cNvPicPr>
            <a:picLocks noChangeAspect="1"/>
          </p:cNvPicPr>
          <p:nvPr/>
        </p:nvPicPr>
        <p:blipFill>
          <a:blip r:embed="rId2"/>
          <a:stretch>
            <a:fillRect/>
          </a:stretch>
        </p:blipFill>
        <p:spPr>
          <a:xfrm>
            <a:off x="1195827" y="3458305"/>
            <a:ext cx="8215383" cy="3060312"/>
          </a:xfrm>
          <a:prstGeom prst="rect">
            <a:avLst/>
          </a:prstGeom>
        </p:spPr>
      </p:pic>
      <p:sp>
        <p:nvSpPr>
          <p:cNvPr id="7" name="Rectangle 6">
            <a:extLst>
              <a:ext uri="{FF2B5EF4-FFF2-40B4-BE49-F238E27FC236}">
                <a16:creationId xmlns:a16="http://schemas.microsoft.com/office/drawing/2014/main" id="{D6277663-52DB-4B14-B376-39A3DA2016B0}"/>
              </a:ext>
            </a:extLst>
          </p:cNvPr>
          <p:cNvSpPr/>
          <p:nvPr/>
        </p:nvSpPr>
        <p:spPr>
          <a:xfrm>
            <a:off x="9601226" y="4295521"/>
            <a:ext cx="2423134" cy="1785104"/>
          </a:xfrm>
          <a:prstGeom prst="rect">
            <a:avLst/>
          </a:prstGeom>
        </p:spPr>
        <p:txBody>
          <a:bodyPr wrap="square">
            <a:spAutoFit/>
          </a:bodyPr>
          <a:lstStyle/>
          <a:p>
            <a:pPr eaLnBrk="0" fontAlgn="base" hangingPunct="0">
              <a:spcBef>
                <a:spcPct val="0"/>
              </a:spcBef>
              <a:spcAft>
                <a:spcPct val="0"/>
              </a:spcAft>
            </a:pPr>
            <a:r>
              <a:rPr lang="en-US" altLang="en-US" sz="2200" b="1" i="1" dirty="0" bmk="_Hlk49349076">
                <a:solidFill>
                  <a:srgbClr val="FF0000"/>
                </a:solidFill>
              </a:rPr>
              <a:t>Reminder:  </a:t>
            </a:r>
          </a:p>
          <a:p>
            <a:pPr eaLnBrk="0" fontAlgn="base" hangingPunct="0">
              <a:spcBef>
                <a:spcPct val="0"/>
              </a:spcBef>
              <a:spcAft>
                <a:spcPct val="0"/>
              </a:spcAft>
            </a:pPr>
            <a:r>
              <a:rPr lang="en-US" altLang="en-US" sz="2200" dirty="0" bmk="_Hlk49349076"/>
              <a:t>Schedule the appt 2-3 days before the procedure date listed.</a:t>
            </a:r>
            <a:endParaRPr lang="en-US" altLang="en-US" sz="2200" dirty="0"/>
          </a:p>
        </p:txBody>
      </p:sp>
    </p:spTree>
    <p:extLst>
      <p:ext uri="{BB962C8B-B14F-4D97-AF65-F5344CB8AC3E}">
        <p14:creationId xmlns:p14="http://schemas.microsoft.com/office/powerpoint/2010/main" val="3905218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BDDA06-60A6-46D5-9216-FACC67E039D8}"/>
              </a:ext>
            </a:extLst>
          </p:cNvPr>
          <p:cNvSpPr txBox="1">
            <a:spLocks/>
          </p:cNvSpPr>
          <p:nvPr/>
        </p:nvSpPr>
        <p:spPr bwMode="auto">
          <a:xfrm>
            <a:off x="677696" y="109736"/>
            <a:ext cx="9753600" cy="8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kern="1200">
                <a:solidFill>
                  <a:srgbClr val="008BB0"/>
                </a:solidFill>
                <a:latin typeface="Calibri Light" panose="020F0302020204030204" pitchFamily="34" charset="0"/>
                <a:ea typeface="+mj-ea"/>
                <a:cs typeface="+mj-cs"/>
              </a:defRPr>
            </a:lvl1pPr>
            <a:lvl2pPr algn="l" rtl="0" eaLnBrk="0" fontAlgn="base" hangingPunct="0">
              <a:spcBef>
                <a:spcPct val="0"/>
              </a:spcBef>
              <a:spcAft>
                <a:spcPct val="0"/>
              </a:spcAft>
              <a:defRPr sz="2500">
                <a:solidFill>
                  <a:srgbClr val="993333"/>
                </a:solidFill>
                <a:latin typeface="Palatino Linotype" pitchFamily="18" charset="0"/>
              </a:defRPr>
            </a:lvl2pPr>
            <a:lvl3pPr algn="l" rtl="0" eaLnBrk="0" fontAlgn="base" hangingPunct="0">
              <a:spcBef>
                <a:spcPct val="0"/>
              </a:spcBef>
              <a:spcAft>
                <a:spcPct val="0"/>
              </a:spcAft>
              <a:defRPr sz="2500">
                <a:solidFill>
                  <a:srgbClr val="993333"/>
                </a:solidFill>
                <a:latin typeface="Palatino Linotype" pitchFamily="18" charset="0"/>
              </a:defRPr>
            </a:lvl3pPr>
            <a:lvl4pPr algn="l" rtl="0" eaLnBrk="0" fontAlgn="base" hangingPunct="0">
              <a:spcBef>
                <a:spcPct val="0"/>
              </a:spcBef>
              <a:spcAft>
                <a:spcPct val="0"/>
              </a:spcAft>
              <a:defRPr sz="2500">
                <a:solidFill>
                  <a:srgbClr val="993333"/>
                </a:solidFill>
                <a:latin typeface="Palatino Linotype" pitchFamily="18" charset="0"/>
              </a:defRPr>
            </a:lvl4pPr>
            <a:lvl5pPr algn="l" rtl="0" eaLnBrk="0" fontAlgn="base" hangingPunct="0">
              <a:spcBef>
                <a:spcPct val="0"/>
              </a:spcBef>
              <a:spcAft>
                <a:spcPct val="0"/>
              </a:spcAft>
              <a:defRPr sz="2500">
                <a:solidFill>
                  <a:srgbClr val="993333"/>
                </a:solidFill>
                <a:latin typeface="Palatino Linotype" pitchFamily="18" charset="0"/>
              </a:defRPr>
            </a:lvl5pPr>
            <a:lvl6pPr marL="457200" algn="l" rtl="0" fontAlgn="base">
              <a:spcBef>
                <a:spcPct val="0"/>
              </a:spcBef>
              <a:spcAft>
                <a:spcPct val="0"/>
              </a:spcAft>
              <a:defRPr sz="2500">
                <a:solidFill>
                  <a:srgbClr val="993333"/>
                </a:solidFill>
                <a:latin typeface="Palatino Linotype" pitchFamily="18" charset="0"/>
              </a:defRPr>
            </a:lvl6pPr>
            <a:lvl7pPr marL="914400" algn="l" rtl="0" fontAlgn="base">
              <a:spcBef>
                <a:spcPct val="0"/>
              </a:spcBef>
              <a:spcAft>
                <a:spcPct val="0"/>
              </a:spcAft>
              <a:defRPr sz="2500">
                <a:solidFill>
                  <a:srgbClr val="993333"/>
                </a:solidFill>
                <a:latin typeface="Palatino Linotype" pitchFamily="18" charset="0"/>
              </a:defRPr>
            </a:lvl7pPr>
            <a:lvl8pPr marL="1371600" algn="l" rtl="0" fontAlgn="base">
              <a:spcBef>
                <a:spcPct val="0"/>
              </a:spcBef>
              <a:spcAft>
                <a:spcPct val="0"/>
              </a:spcAft>
              <a:defRPr sz="2500">
                <a:solidFill>
                  <a:srgbClr val="993333"/>
                </a:solidFill>
                <a:latin typeface="Palatino Linotype" pitchFamily="18" charset="0"/>
              </a:defRPr>
            </a:lvl8pPr>
            <a:lvl9pPr marL="1828800" algn="l" rtl="0" fontAlgn="base">
              <a:spcBef>
                <a:spcPct val="0"/>
              </a:spcBef>
              <a:spcAft>
                <a:spcPct val="0"/>
              </a:spcAft>
              <a:defRPr sz="2500">
                <a:solidFill>
                  <a:srgbClr val="993333"/>
                </a:solidFill>
                <a:latin typeface="Palatino Linotype" pitchFamily="18" charset="0"/>
              </a:defRPr>
            </a:lvl9pPr>
          </a:lstStyle>
          <a:p>
            <a:r>
              <a:rPr lang="en-US" sz="3600" dirty="0">
                <a:solidFill>
                  <a:schemeClr val="tx1"/>
                </a:solidFill>
                <a:latin typeface="+mn-lt"/>
                <a:ea typeface="+mn-ea"/>
                <a:cs typeface="+mn-cs"/>
              </a:rPr>
              <a:t>Scheduling COVID Testing</a:t>
            </a:r>
            <a:r>
              <a:rPr lang="en-US" sz="2000" dirty="0">
                <a:solidFill>
                  <a:schemeClr val="tx1"/>
                </a:solidFill>
                <a:latin typeface="+mn-lt"/>
                <a:ea typeface="+mn-ea"/>
                <a:cs typeface="+mn-cs"/>
              </a:rPr>
              <a:t>, cont’d</a:t>
            </a:r>
          </a:p>
        </p:txBody>
      </p:sp>
      <p:sp>
        <p:nvSpPr>
          <p:cNvPr id="13" name="Rectangle 12">
            <a:extLst>
              <a:ext uri="{FF2B5EF4-FFF2-40B4-BE49-F238E27FC236}">
                <a16:creationId xmlns:a16="http://schemas.microsoft.com/office/drawing/2014/main" id="{5933A75E-677C-47B4-BC9D-BE5AB0E8E0A6}"/>
              </a:ext>
            </a:extLst>
          </p:cNvPr>
          <p:cNvSpPr/>
          <p:nvPr/>
        </p:nvSpPr>
        <p:spPr>
          <a:xfrm>
            <a:off x="677696" y="936090"/>
            <a:ext cx="10904704" cy="1785104"/>
          </a:xfrm>
          <a:prstGeom prst="rect">
            <a:avLst/>
          </a:prstGeom>
        </p:spPr>
        <p:txBody>
          <a:bodyPr wrap="square">
            <a:spAutoFit/>
          </a:bodyPr>
          <a:lstStyle/>
          <a:p>
            <a:pPr marL="457200" indent="-457200" eaLnBrk="0" fontAlgn="base" hangingPunct="0">
              <a:spcBef>
                <a:spcPct val="0"/>
              </a:spcBef>
              <a:spcAft>
                <a:spcPct val="0"/>
              </a:spcAft>
              <a:buFont typeface="+mj-lt"/>
              <a:buAutoNum type="arabicPeriod" startAt="10"/>
            </a:pPr>
            <a:r>
              <a:rPr lang="en-US" sz="2200" dirty="0" bmk="_Hlk49349076"/>
              <a:t>Continue the normal scheduling process. </a:t>
            </a:r>
          </a:p>
          <a:p>
            <a:pPr marL="457200" lvl="0" indent="-457200" eaLnBrk="0" fontAlgn="base" hangingPunct="0">
              <a:spcBef>
                <a:spcPct val="0"/>
              </a:spcBef>
              <a:spcAft>
                <a:spcPct val="0"/>
              </a:spcAft>
              <a:buFont typeface="+mj-lt"/>
              <a:buAutoNum type="arabicPeriod" startAt="10"/>
            </a:pPr>
            <a:r>
              <a:rPr lang="en-US" sz="2200" dirty="0" bmk="_Hlk49349076"/>
              <a:t>To complete the Registration activity, the </a:t>
            </a:r>
            <a:r>
              <a:rPr lang="en-US" sz="2200" b="1" i="1" dirty="0" bmk="_Hlk49349076"/>
              <a:t>Attending provider </a:t>
            </a:r>
            <a:r>
              <a:rPr lang="en-US" sz="2200" dirty="0" bmk="_Hlk49349076"/>
              <a:t>field in the Encounter Info form must be populated. If not defaulted, enter the ordering provider.</a:t>
            </a:r>
          </a:p>
          <a:p>
            <a:pPr marL="914400" lvl="1" indent="-457200" eaLnBrk="0" fontAlgn="base" hangingPunct="0">
              <a:spcBef>
                <a:spcPct val="0"/>
              </a:spcBef>
              <a:spcAft>
                <a:spcPct val="0"/>
              </a:spcAft>
              <a:buFont typeface="Arial" panose="020B0604020202020204" pitchFamily="34" charset="0"/>
              <a:buChar char="•"/>
            </a:pPr>
            <a:r>
              <a:rPr lang="en-US" sz="2200" dirty="0" bmk="_Hlk49349076"/>
              <a:t>You can also find the ordering provider by clicking the </a:t>
            </a:r>
            <a:r>
              <a:rPr lang="en-US" sz="2200" b="1" dirty="0" err="1" bmk="_Hlk49349076"/>
              <a:t>Add’l</a:t>
            </a:r>
            <a:r>
              <a:rPr lang="en-US" sz="2200" b="1" dirty="0" bmk="_Hlk49349076"/>
              <a:t> Provider Info </a:t>
            </a:r>
            <a:r>
              <a:rPr lang="en-US" sz="2200" dirty="0" bmk="_Hlk49349076"/>
              <a:t>form and view the </a:t>
            </a:r>
            <a:r>
              <a:rPr lang="en-US" sz="2200" b="1" i="1" dirty="0" bmk="_Hlk49349076"/>
              <a:t>Referring provider </a:t>
            </a:r>
            <a:r>
              <a:rPr lang="en-US" sz="2200" dirty="0" bmk="_Hlk49349076"/>
              <a:t>field.</a:t>
            </a:r>
          </a:p>
        </p:txBody>
      </p:sp>
      <p:pic>
        <p:nvPicPr>
          <p:cNvPr id="8" name="Picture 7">
            <a:extLst>
              <a:ext uri="{FF2B5EF4-FFF2-40B4-BE49-F238E27FC236}">
                <a16:creationId xmlns:a16="http://schemas.microsoft.com/office/drawing/2014/main" id="{3EF9741E-9375-42B8-B0B7-82DF9EC8039F}"/>
              </a:ext>
            </a:extLst>
          </p:cNvPr>
          <p:cNvPicPr/>
          <p:nvPr/>
        </p:nvPicPr>
        <p:blipFill>
          <a:blip r:embed="rId2"/>
          <a:stretch>
            <a:fillRect/>
          </a:stretch>
        </p:blipFill>
        <p:spPr>
          <a:xfrm>
            <a:off x="1687194" y="2849946"/>
            <a:ext cx="7304405" cy="1750674"/>
          </a:xfrm>
          <a:prstGeom prst="rect">
            <a:avLst/>
          </a:prstGeom>
        </p:spPr>
      </p:pic>
    </p:spTree>
    <p:extLst>
      <p:ext uri="{BB962C8B-B14F-4D97-AF65-F5344CB8AC3E}">
        <p14:creationId xmlns:p14="http://schemas.microsoft.com/office/powerpoint/2010/main" val="489719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BDDA06-60A6-46D5-9216-FACC67E039D8}"/>
              </a:ext>
            </a:extLst>
          </p:cNvPr>
          <p:cNvSpPr txBox="1">
            <a:spLocks/>
          </p:cNvSpPr>
          <p:nvPr/>
        </p:nvSpPr>
        <p:spPr bwMode="auto">
          <a:xfrm>
            <a:off x="677696" y="109736"/>
            <a:ext cx="9753600" cy="8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kern="1200">
                <a:solidFill>
                  <a:srgbClr val="008BB0"/>
                </a:solidFill>
                <a:latin typeface="Calibri Light" panose="020F0302020204030204" pitchFamily="34" charset="0"/>
                <a:ea typeface="+mj-ea"/>
                <a:cs typeface="+mj-cs"/>
              </a:defRPr>
            </a:lvl1pPr>
            <a:lvl2pPr algn="l" rtl="0" eaLnBrk="0" fontAlgn="base" hangingPunct="0">
              <a:spcBef>
                <a:spcPct val="0"/>
              </a:spcBef>
              <a:spcAft>
                <a:spcPct val="0"/>
              </a:spcAft>
              <a:defRPr sz="2500">
                <a:solidFill>
                  <a:srgbClr val="993333"/>
                </a:solidFill>
                <a:latin typeface="Palatino Linotype" pitchFamily="18" charset="0"/>
              </a:defRPr>
            </a:lvl2pPr>
            <a:lvl3pPr algn="l" rtl="0" eaLnBrk="0" fontAlgn="base" hangingPunct="0">
              <a:spcBef>
                <a:spcPct val="0"/>
              </a:spcBef>
              <a:spcAft>
                <a:spcPct val="0"/>
              </a:spcAft>
              <a:defRPr sz="2500">
                <a:solidFill>
                  <a:srgbClr val="993333"/>
                </a:solidFill>
                <a:latin typeface="Palatino Linotype" pitchFamily="18" charset="0"/>
              </a:defRPr>
            </a:lvl3pPr>
            <a:lvl4pPr algn="l" rtl="0" eaLnBrk="0" fontAlgn="base" hangingPunct="0">
              <a:spcBef>
                <a:spcPct val="0"/>
              </a:spcBef>
              <a:spcAft>
                <a:spcPct val="0"/>
              </a:spcAft>
              <a:defRPr sz="2500">
                <a:solidFill>
                  <a:srgbClr val="993333"/>
                </a:solidFill>
                <a:latin typeface="Palatino Linotype" pitchFamily="18" charset="0"/>
              </a:defRPr>
            </a:lvl4pPr>
            <a:lvl5pPr algn="l" rtl="0" eaLnBrk="0" fontAlgn="base" hangingPunct="0">
              <a:spcBef>
                <a:spcPct val="0"/>
              </a:spcBef>
              <a:spcAft>
                <a:spcPct val="0"/>
              </a:spcAft>
              <a:defRPr sz="2500">
                <a:solidFill>
                  <a:srgbClr val="993333"/>
                </a:solidFill>
                <a:latin typeface="Palatino Linotype" pitchFamily="18" charset="0"/>
              </a:defRPr>
            </a:lvl5pPr>
            <a:lvl6pPr marL="457200" algn="l" rtl="0" fontAlgn="base">
              <a:spcBef>
                <a:spcPct val="0"/>
              </a:spcBef>
              <a:spcAft>
                <a:spcPct val="0"/>
              </a:spcAft>
              <a:defRPr sz="2500">
                <a:solidFill>
                  <a:srgbClr val="993333"/>
                </a:solidFill>
                <a:latin typeface="Palatino Linotype" pitchFamily="18" charset="0"/>
              </a:defRPr>
            </a:lvl6pPr>
            <a:lvl7pPr marL="914400" algn="l" rtl="0" fontAlgn="base">
              <a:spcBef>
                <a:spcPct val="0"/>
              </a:spcBef>
              <a:spcAft>
                <a:spcPct val="0"/>
              </a:spcAft>
              <a:defRPr sz="2500">
                <a:solidFill>
                  <a:srgbClr val="993333"/>
                </a:solidFill>
                <a:latin typeface="Palatino Linotype" pitchFamily="18" charset="0"/>
              </a:defRPr>
            </a:lvl7pPr>
            <a:lvl8pPr marL="1371600" algn="l" rtl="0" fontAlgn="base">
              <a:spcBef>
                <a:spcPct val="0"/>
              </a:spcBef>
              <a:spcAft>
                <a:spcPct val="0"/>
              </a:spcAft>
              <a:defRPr sz="2500">
                <a:solidFill>
                  <a:srgbClr val="993333"/>
                </a:solidFill>
                <a:latin typeface="Palatino Linotype" pitchFamily="18" charset="0"/>
              </a:defRPr>
            </a:lvl8pPr>
            <a:lvl9pPr marL="1828800" algn="l" rtl="0" fontAlgn="base">
              <a:spcBef>
                <a:spcPct val="0"/>
              </a:spcBef>
              <a:spcAft>
                <a:spcPct val="0"/>
              </a:spcAft>
              <a:defRPr sz="2500">
                <a:solidFill>
                  <a:srgbClr val="993333"/>
                </a:solidFill>
                <a:latin typeface="Palatino Linotype" pitchFamily="18" charset="0"/>
              </a:defRPr>
            </a:lvl9pPr>
          </a:lstStyle>
          <a:p>
            <a:r>
              <a:rPr lang="en-US" sz="3600" dirty="0">
                <a:solidFill>
                  <a:schemeClr val="tx1"/>
                </a:solidFill>
                <a:latin typeface="+mn-lt"/>
                <a:ea typeface="+mn-ea"/>
                <a:cs typeface="+mn-cs"/>
              </a:rPr>
              <a:t>Contacting Patients (“Not Started” Status 4-28 Days Prior to Procedure) &amp; Unable to Reach</a:t>
            </a:r>
            <a:endParaRPr lang="en-US" sz="2000" dirty="0">
              <a:solidFill>
                <a:schemeClr val="tx1"/>
              </a:solidFill>
              <a:latin typeface="+mn-lt"/>
              <a:ea typeface="+mn-ea"/>
              <a:cs typeface="+mn-cs"/>
            </a:endParaRPr>
          </a:p>
        </p:txBody>
      </p:sp>
      <p:sp>
        <p:nvSpPr>
          <p:cNvPr id="13" name="Rectangle 12">
            <a:extLst>
              <a:ext uri="{FF2B5EF4-FFF2-40B4-BE49-F238E27FC236}">
                <a16:creationId xmlns:a16="http://schemas.microsoft.com/office/drawing/2014/main" id="{5933A75E-677C-47B4-BC9D-BE5AB0E8E0A6}"/>
              </a:ext>
            </a:extLst>
          </p:cNvPr>
          <p:cNvSpPr/>
          <p:nvPr/>
        </p:nvSpPr>
        <p:spPr>
          <a:xfrm>
            <a:off x="677696" y="1195170"/>
            <a:ext cx="10904704" cy="4154984"/>
          </a:xfrm>
          <a:prstGeom prst="rect">
            <a:avLst/>
          </a:prstGeom>
        </p:spPr>
        <p:txBody>
          <a:bodyPr wrap="square">
            <a:spAutoFit/>
          </a:bodyPr>
          <a:lstStyle/>
          <a:p>
            <a:pPr marL="457200" lvl="0" indent="-457200" eaLnBrk="0" fontAlgn="base" hangingPunct="0">
              <a:spcBef>
                <a:spcPct val="0"/>
              </a:spcBef>
              <a:spcAft>
                <a:spcPct val="0"/>
              </a:spcAft>
              <a:buFont typeface="+mj-lt"/>
              <a:buAutoNum type="arabicPeriod"/>
            </a:pPr>
            <a:r>
              <a:rPr lang="en-US" altLang="en-US" sz="2200" dirty="0"/>
              <a:t>Click </a:t>
            </a:r>
            <a:r>
              <a:rPr lang="en-US" altLang="en-US" sz="2200" b="1" dirty="0"/>
              <a:t>Call Attempt </a:t>
            </a:r>
            <a:r>
              <a:rPr lang="en-US" altLang="en-US" sz="2200" dirty="0"/>
              <a:t>on the toolbar.</a:t>
            </a:r>
          </a:p>
          <a:p>
            <a:pPr marL="457200" lvl="0" indent="-457200" eaLnBrk="0" fontAlgn="base" hangingPunct="0">
              <a:spcBef>
                <a:spcPct val="0"/>
              </a:spcBef>
              <a:spcAft>
                <a:spcPct val="0"/>
              </a:spcAft>
              <a:buFont typeface="+mj-lt"/>
              <a:buAutoNum type="arabicPeriod"/>
            </a:pPr>
            <a:endParaRPr lang="en-US" altLang="en-US" sz="2200" dirty="0"/>
          </a:p>
          <a:p>
            <a:pPr marL="457200" lvl="0" indent="-457200" eaLnBrk="0" fontAlgn="base" hangingPunct="0">
              <a:spcBef>
                <a:spcPct val="0"/>
              </a:spcBef>
              <a:spcAft>
                <a:spcPct val="0"/>
              </a:spcAft>
              <a:buFont typeface="+mj-lt"/>
              <a:buAutoNum type="arabicPeriod"/>
            </a:pPr>
            <a:endParaRPr lang="en-US" altLang="en-US" sz="2200" dirty="0"/>
          </a:p>
          <a:p>
            <a:pPr marL="457200" lvl="0" indent="-457200" eaLnBrk="0" fontAlgn="base" hangingPunct="0">
              <a:spcBef>
                <a:spcPct val="0"/>
              </a:spcBef>
              <a:spcAft>
                <a:spcPct val="0"/>
              </a:spcAft>
              <a:buFont typeface="+mj-lt"/>
              <a:buAutoNum type="arabicPeriod"/>
            </a:pPr>
            <a:endParaRPr lang="en-US" altLang="en-US" sz="2200" dirty="0"/>
          </a:p>
          <a:p>
            <a:pPr marL="457200" lvl="0" indent="-457200" eaLnBrk="0" fontAlgn="base" hangingPunct="0">
              <a:spcBef>
                <a:spcPct val="0"/>
              </a:spcBef>
              <a:spcAft>
                <a:spcPct val="0"/>
              </a:spcAft>
              <a:buFont typeface="+mj-lt"/>
              <a:buAutoNum type="arabicPeriod"/>
            </a:pPr>
            <a:endParaRPr lang="en-US" altLang="en-US" sz="2200" dirty="0"/>
          </a:p>
          <a:p>
            <a:pPr marL="457200" lvl="0" indent="-457200" eaLnBrk="0" fontAlgn="base" hangingPunct="0">
              <a:spcBef>
                <a:spcPct val="0"/>
              </a:spcBef>
              <a:spcAft>
                <a:spcPct val="0"/>
              </a:spcAft>
              <a:buFont typeface="+mj-lt"/>
              <a:buAutoNum type="arabicPeriod"/>
            </a:pPr>
            <a:r>
              <a:rPr lang="en-US" altLang="en-US" sz="2200" dirty="0"/>
              <a:t>Click the </a:t>
            </a:r>
            <a:r>
              <a:rPr lang="en-US" altLang="en-US" sz="2200" b="1" dirty="0"/>
              <a:t>First Attempt </a:t>
            </a:r>
            <a:r>
              <a:rPr lang="en-US" altLang="en-US" sz="2200" dirty="0"/>
              <a:t>or </a:t>
            </a:r>
            <a:r>
              <a:rPr lang="en-US" altLang="en-US" sz="2200" b="1" dirty="0"/>
              <a:t>Second Attempt </a:t>
            </a:r>
            <a:r>
              <a:rPr lang="en-US" altLang="en-US" sz="2200" dirty="0"/>
              <a:t>button, as appropriate.</a:t>
            </a:r>
          </a:p>
          <a:p>
            <a:pPr marL="457200" lvl="0" indent="-457200" eaLnBrk="0" fontAlgn="base" hangingPunct="0">
              <a:spcBef>
                <a:spcPct val="0"/>
              </a:spcBef>
              <a:spcAft>
                <a:spcPct val="0"/>
              </a:spcAft>
              <a:buFont typeface="+mj-lt"/>
              <a:buAutoNum type="arabicPeriod"/>
            </a:pPr>
            <a:endParaRPr lang="en-US" altLang="en-US" sz="2200" dirty="0"/>
          </a:p>
          <a:p>
            <a:pPr marL="457200" lvl="0" indent="-457200" eaLnBrk="0" fontAlgn="base" hangingPunct="0">
              <a:spcBef>
                <a:spcPct val="0"/>
              </a:spcBef>
              <a:spcAft>
                <a:spcPct val="0"/>
              </a:spcAft>
              <a:buFont typeface="+mj-lt"/>
              <a:buAutoNum type="arabicPeriod"/>
            </a:pPr>
            <a:endParaRPr lang="en-US" altLang="en-US" sz="2200" dirty="0"/>
          </a:p>
          <a:p>
            <a:pPr marL="457200" lvl="0" indent="-457200" eaLnBrk="0" fontAlgn="base" hangingPunct="0">
              <a:spcBef>
                <a:spcPct val="0"/>
              </a:spcBef>
              <a:spcAft>
                <a:spcPct val="0"/>
              </a:spcAft>
              <a:buFont typeface="+mj-lt"/>
              <a:buAutoNum type="arabicPeriod"/>
            </a:pPr>
            <a:endParaRPr lang="en-US" altLang="en-US" sz="2200" dirty="0"/>
          </a:p>
          <a:p>
            <a:pPr marL="457200" lvl="0" indent="-457200" eaLnBrk="0" fontAlgn="base" hangingPunct="0">
              <a:spcBef>
                <a:spcPct val="0"/>
              </a:spcBef>
              <a:spcAft>
                <a:spcPct val="0"/>
              </a:spcAft>
              <a:buFont typeface="+mj-lt"/>
              <a:buAutoNum type="arabicPeriod"/>
            </a:pPr>
            <a:endParaRPr lang="en-US" altLang="en-US" sz="2200" dirty="0"/>
          </a:p>
          <a:p>
            <a:pPr lvl="0" eaLnBrk="0" fontAlgn="base" hangingPunct="0">
              <a:spcBef>
                <a:spcPct val="0"/>
              </a:spcBef>
              <a:spcAft>
                <a:spcPct val="0"/>
              </a:spcAft>
            </a:pPr>
            <a:endParaRPr lang="en-US" altLang="en-US" sz="2200" dirty="0"/>
          </a:p>
          <a:p>
            <a:pPr marL="457200" lvl="0" indent="-457200" eaLnBrk="0" fontAlgn="base" hangingPunct="0">
              <a:spcBef>
                <a:spcPct val="0"/>
              </a:spcBef>
              <a:spcAft>
                <a:spcPct val="0"/>
              </a:spcAft>
              <a:buFont typeface="+mj-lt"/>
              <a:buAutoNum type="arabicPeriod" startAt="3"/>
            </a:pPr>
            <a:r>
              <a:rPr lang="en-US" altLang="en-US" sz="2200" dirty="0"/>
              <a:t>Click </a:t>
            </a:r>
            <a:r>
              <a:rPr lang="en-US" altLang="en-US" sz="2200" b="1" dirty="0"/>
              <a:t>Accept</a:t>
            </a:r>
            <a:r>
              <a:rPr lang="en-US" altLang="en-US" sz="2200" dirty="0"/>
              <a:t>. Call attempts can be viewed via the ‘Call Attempt’ column on the work list.</a:t>
            </a:r>
          </a:p>
        </p:txBody>
      </p:sp>
      <p:sp>
        <p:nvSpPr>
          <p:cNvPr id="4" name="Rectangle 6">
            <a:extLst>
              <a:ext uri="{FF2B5EF4-FFF2-40B4-BE49-F238E27FC236}">
                <a16:creationId xmlns:a16="http://schemas.microsoft.com/office/drawing/2014/main" id="{95FC6E00-4D7A-4E1B-B69E-DEDF9E3E349C}"/>
              </a:ext>
            </a:extLst>
          </p:cNvPr>
          <p:cNvSpPr>
            <a:spLocks noChangeArrowheads="1"/>
          </p:cNvSpPr>
          <p:nvPr/>
        </p:nvSpPr>
        <p:spPr bwMode="auto">
          <a:xfrm>
            <a:off x="209550" y="2962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46" name="Picture 6">
            <a:extLst>
              <a:ext uri="{FF2B5EF4-FFF2-40B4-BE49-F238E27FC236}">
                <a16:creationId xmlns:a16="http://schemas.microsoft.com/office/drawing/2014/main" id="{804142A4-CB82-440E-A47A-DDC8633AC9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048" y="1599070"/>
            <a:ext cx="5638800" cy="1152525"/>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7">
            <a:extLst>
              <a:ext uri="{FF2B5EF4-FFF2-40B4-BE49-F238E27FC236}">
                <a16:creationId xmlns:a16="http://schemas.microsoft.com/office/drawing/2014/main" id="{87E78291-E39C-4409-90F8-105E77E484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825" y="3348256"/>
            <a:ext cx="5038725" cy="138112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10">
            <a:extLst>
              <a:ext uri="{FF2B5EF4-FFF2-40B4-BE49-F238E27FC236}">
                <a16:creationId xmlns:a16="http://schemas.microsoft.com/office/drawing/2014/main" id="{9031859A-DB90-4AA4-A37D-231B958333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6825" y="5367338"/>
            <a:ext cx="6645009" cy="911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325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BDDA06-60A6-46D5-9216-FACC67E039D8}"/>
              </a:ext>
            </a:extLst>
          </p:cNvPr>
          <p:cNvSpPr txBox="1">
            <a:spLocks/>
          </p:cNvSpPr>
          <p:nvPr/>
        </p:nvSpPr>
        <p:spPr bwMode="auto">
          <a:xfrm>
            <a:off x="677696" y="109736"/>
            <a:ext cx="9753600" cy="8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kern="1200">
                <a:solidFill>
                  <a:srgbClr val="008BB0"/>
                </a:solidFill>
                <a:latin typeface="Calibri Light" panose="020F0302020204030204" pitchFamily="34" charset="0"/>
                <a:ea typeface="+mj-ea"/>
                <a:cs typeface="+mj-cs"/>
              </a:defRPr>
            </a:lvl1pPr>
            <a:lvl2pPr algn="l" rtl="0" eaLnBrk="0" fontAlgn="base" hangingPunct="0">
              <a:spcBef>
                <a:spcPct val="0"/>
              </a:spcBef>
              <a:spcAft>
                <a:spcPct val="0"/>
              </a:spcAft>
              <a:defRPr sz="2500">
                <a:solidFill>
                  <a:srgbClr val="993333"/>
                </a:solidFill>
                <a:latin typeface="Palatino Linotype" pitchFamily="18" charset="0"/>
              </a:defRPr>
            </a:lvl2pPr>
            <a:lvl3pPr algn="l" rtl="0" eaLnBrk="0" fontAlgn="base" hangingPunct="0">
              <a:spcBef>
                <a:spcPct val="0"/>
              </a:spcBef>
              <a:spcAft>
                <a:spcPct val="0"/>
              </a:spcAft>
              <a:defRPr sz="2500">
                <a:solidFill>
                  <a:srgbClr val="993333"/>
                </a:solidFill>
                <a:latin typeface="Palatino Linotype" pitchFamily="18" charset="0"/>
              </a:defRPr>
            </a:lvl3pPr>
            <a:lvl4pPr algn="l" rtl="0" eaLnBrk="0" fontAlgn="base" hangingPunct="0">
              <a:spcBef>
                <a:spcPct val="0"/>
              </a:spcBef>
              <a:spcAft>
                <a:spcPct val="0"/>
              </a:spcAft>
              <a:defRPr sz="2500">
                <a:solidFill>
                  <a:srgbClr val="993333"/>
                </a:solidFill>
                <a:latin typeface="Palatino Linotype" pitchFamily="18" charset="0"/>
              </a:defRPr>
            </a:lvl4pPr>
            <a:lvl5pPr algn="l" rtl="0" eaLnBrk="0" fontAlgn="base" hangingPunct="0">
              <a:spcBef>
                <a:spcPct val="0"/>
              </a:spcBef>
              <a:spcAft>
                <a:spcPct val="0"/>
              </a:spcAft>
              <a:defRPr sz="2500">
                <a:solidFill>
                  <a:srgbClr val="993333"/>
                </a:solidFill>
                <a:latin typeface="Palatino Linotype" pitchFamily="18" charset="0"/>
              </a:defRPr>
            </a:lvl5pPr>
            <a:lvl6pPr marL="457200" algn="l" rtl="0" fontAlgn="base">
              <a:spcBef>
                <a:spcPct val="0"/>
              </a:spcBef>
              <a:spcAft>
                <a:spcPct val="0"/>
              </a:spcAft>
              <a:defRPr sz="2500">
                <a:solidFill>
                  <a:srgbClr val="993333"/>
                </a:solidFill>
                <a:latin typeface="Palatino Linotype" pitchFamily="18" charset="0"/>
              </a:defRPr>
            </a:lvl6pPr>
            <a:lvl7pPr marL="914400" algn="l" rtl="0" fontAlgn="base">
              <a:spcBef>
                <a:spcPct val="0"/>
              </a:spcBef>
              <a:spcAft>
                <a:spcPct val="0"/>
              </a:spcAft>
              <a:defRPr sz="2500">
                <a:solidFill>
                  <a:srgbClr val="993333"/>
                </a:solidFill>
                <a:latin typeface="Palatino Linotype" pitchFamily="18" charset="0"/>
              </a:defRPr>
            </a:lvl7pPr>
            <a:lvl8pPr marL="1371600" algn="l" rtl="0" fontAlgn="base">
              <a:spcBef>
                <a:spcPct val="0"/>
              </a:spcBef>
              <a:spcAft>
                <a:spcPct val="0"/>
              </a:spcAft>
              <a:defRPr sz="2500">
                <a:solidFill>
                  <a:srgbClr val="993333"/>
                </a:solidFill>
                <a:latin typeface="Palatino Linotype" pitchFamily="18" charset="0"/>
              </a:defRPr>
            </a:lvl8pPr>
            <a:lvl9pPr marL="1828800" algn="l" rtl="0" fontAlgn="base">
              <a:spcBef>
                <a:spcPct val="0"/>
              </a:spcBef>
              <a:spcAft>
                <a:spcPct val="0"/>
              </a:spcAft>
              <a:defRPr sz="2500">
                <a:solidFill>
                  <a:srgbClr val="993333"/>
                </a:solidFill>
                <a:latin typeface="Palatino Linotype" pitchFamily="18" charset="0"/>
              </a:defRPr>
            </a:lvl9pPr>
          </a:lstStyle>
          <a:p>
            <a:r>
              <a:rPr lang="en-US" sz="3600" dirty="0">
                <a:solidFill>
                  <a:schemeClr val="tx1"/>
                </a:solidFill>
                <a:latin typeface="+mn-lt"/>
                <a:ea typeface="+mn-ea"/>
                <a:cs typeface="+mn-cs"/>
              </a:rPr>
              <a:t>Patients Without COVID Testing / Positive Test / Add On (≤ 3 days of Procedure)</a:t>
            </a:r>
            <a:endParaRPr lang="en-US" sz="2000" dirty="0">
              <a:solidFill>
                <a:schemeClr val="tx1"/>
              </a:solidFill>
              <a:latin typeface="+mn-lt"/>
              <a:ea typeface="+mn-ea"/>
              <a:cs typeface="+mn-cs"/>
            </a:endParaRPr>
          </a:p>
        </p:txBody>
      </p:sp>
      <p:sp>
        <p:nvSpPr>
          <p:cNvPr id="13" name="Rectangle 12">
            <a:extLst>
              <a:ext uri="{FF2B5EF4-FFF2-40B4-BE49-F238E27FC236}">
                <a16:creationId xmlns:a16="http://schemas.microsoft.com/office/drawing/2014/main" id="{5933A75E-677C-47B4-BC9D-BE5AB0E8E0A6}"/>
              </a:ext>
            </a:extLst>
          </p:cNvPr>
          <p:cNvSpPr/>
          <p:nvPr/>
        </p:nvSpPr>
        <p:spPr>
          <a:xfrm>
            <a:off x="677696" y="1195170"/>
            <a:ext cx="10904704" cy="3477875"/>
          </a:xfrm>
          <a:prstGeom prst="rect">
            <a:avLst/>
          </a:prstGeom>
        </p:spPr>
        <p:txBody>
          <a:bodyPr wrap="square">
            <a:spAutoFit/>
          </a:bodyPr>
          <a:lstStyle/>
          <a:p>
            <a:r>
              <a:rPr lang="en-US" sz="2200" dirty="0"/>
              <a:t>If patient remains unscheduled, is COVID positive, and/or is an add on, the procedure area should manage according to local guidelines to get patient tested, make decision on PPE, or cancel procedure. </a:t>
            </a:r>
          </a:p>
          <a:p>
            <a:endParaRPr lang="en-US" sz="2200" dirty="0"/>
          </a:p>
          <a:p>
            <a:pPr marL="457200" lvl="0" indent="-457200">
              <a:buFont typeface="+mj-lt"/>
              <a:buAutoNum type="arabicPeriod"/>
            </a:pPr>
            <a:r>
              <a:rPr lang="en-US" sz="2200" dirty="0"/>
              <a:t>Run drill-down report from dashboard.</a:t>
            </a:r>
          </a:p>
          <a:p>
            <a:pPr marL="457200" lvl="0" indent="-457200">
              <a:buFont typeface="+mj-lt"/>
              <a:buAutoNum type="arabicPeriod"/>
            </a:pPr>
            <a:r>
              <a:rPr lang="en-US" sz="2200" dirty="0"/>
              <a:t>Filter/sort patients without COVID Testing, a positive test, or are an add on.</a:t>
            </a:r>
          </a:p>
          <a:p>
            <a:pPr marL="457200" lvl="0" indent="-457200">
              <a:buFont typeface="+mj-lt"/>
              <a:buAutoNum type="arabicPeriod"/>
            </a:pPr>
            <a:r>
              <a:rPr lang="en-US" sz="2200" dirty="0"/>
              <a:t>Review with department clinical leadership to determine next steps. </a:t>
            </a:r>
          </a:p>
          <a:p>
            <a:pPr marL="914400" lvl="1" indent="-457200">
              <a:buFont typeface="+mj-lt"/>
              <a:buAutoNum type="alphaLcPeriod"/>
            </a:pPr>
            <a:r>
              <a:rPr lang="en-US" sz="2200" dirty="0"/>
              <a:t>Get patient tested</a:t>
            </a:r>
          </a:p>
          <a:p>
            <a:pPr marL="914400" lvl="1" indent="-457200">
              <a:buFont typeface="+mj-lt"/>
              <a:buAutoNum type="alphaLcPeriod"/>
            </a:pPr>
            <a:r>
              <a:rPr lang="en-US" sz="2200" dirty="0"/>
              <a:t>Make decision on PPE</a:t>
            </a:r>
          </a:p>
          <a:p>
            <a:pPr marL="914400" lvl="1" indent="-457200">
              <a:buFont typeface="+mj-lt"/>
              <a:buAutoNum type="alphaLcPeriod"/>
            </a:pPr>
            <a:r>
              <a:rPr lang="en-US" sz="2200" dirty="0"/>
              <a:t>Cancel procedure</a:t>
            </a:r>
          </a:p>
        </p:txBody>
      </p:sp>
      <p:sp>
        <p:nvSpPr>
          <p:cNvPr id="4" name="Rectangle 6">
            <a:extLst>
              <a:ext uri="{FF2B5EF4-FFF2-40B4-BE49-F238E27FC236}">
                <a16:creationId xmlns:a16="http://schemas.microsoft.com/office/drawing/2014/main" id="{95FC6E00-4D7A-4E1B-B69E-DEDF9E3E349C}"/>
              </a:ext>
            </a:extLst>
          </p:cNvPr>
          <p:cNvSpPr>
            <a:spLocks noChangeArrowheads="1"/>
          </p:cNvSpPr>
          <p:nvPr/>
        </p:nvSpPr>
        <p:spPr bwMode="auto">
          <a:xfrm>
            <a:off x="209550" y="2962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a:extLst>
              <a:ext uri="{FF2B5EF4-FFF2-40B4-BE49-F238E27FC236}">
                <a16:creationId xmlns:a16="http://schemas.microsoft.com/office/drawing/2014/main" id="{7C80C721-237E-4492-B564-CDCBED5D11D0}"/>
              </a:ext>
            </a:extLst>
          </p:cNvPr>
          <p:cNvSpPr/>
          <p:nvPr/>
        </p:nvSpPr>
        <p:spPr>
          <a:xfrm>
            <a:off x="447077" y="5524860"/>
            <a:ext cx="11297845" cy="430887"/>
          </a:xfrm>
          <a:prstGeom prst="rect">
            <a:avLst/>
          </a:prstGeom>
        </p:spPr>
        <p:txBody>
          <a:bodyPr wrap="square">
            <a:spAutoFit/>
          </a:bodyPr>
          <a:lstStyle/>
          <a:p>
            <a:pPr>
              <a:spcAft>
                <a:spcPts val="600"/>
              </a:spcAft>
            </a:pPr>
            <a:r>
              <a:rPr lang="en-US" sz="2200" b="1" dirty="0">
                <a:solidFill>
                  <a:srgbClr val="FF0000"/>
                </a:solidFill>
              </a:rPr>
              <a:t>Note:  </a:t>
            </a:r>
            <a:r>
              <a:rPr lang="en-US" sz="2200" dirty="0"/>
              <a:t>When surgical dates change, practices must cancel/reschedule the patient’s COVID testing. </a:t>
            </a:r>
          </a:p>
        </p:txBody>
      </p:sp>
    </p:spTree>
    <p:extLst>
      <p:ext uri="{BB962C8B-B14F-4D97-AF65-F5344CB8AC3E}">
        <p14:creationId xmlns:p14="http://schemas.microsoft.com/office/powerpoint/2010/main" val="1834494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BDDA06-60A6-46D5-9216-FACC67E039D8}"/>
              </a:ext>
            </a:extLst>
          </p:cNvPr>
          <p:cNvSpPr txBox="1">
            <a:spLocks/>
          </p:cNvSpPr>
          <p:nvPr/>
        </p:nvSpPr>
        <p:spPr bwMode="auto">
          <a:xfrm>
            <a:off x="677696" y="109736"/>
            <a:ext cx="9753600" cy="8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kern="1200">
                <a:solidFill>
                  <a:srgbClr val="008BB0"/>
                </a:solidFill>
                <a:latin typeface="Calibri Light" panose="020F0302020204030204" pitchFamily="34" charset="0"/>
                <a:ea typeface="+mj-ea"/>
                <a:cs typeface="+mj-cs"/>
              </a:defRPr>
            </a:lvl1pPr>
            <a:lvl2pPr algn="l" rtl="0" eaLnBrk="0" fontAlgn="base" hangingPunct="0">
              <a:spcBef>
                <a:spcPct val="0"/>
              </a:spcBef>
              <a:spcAft>
                <a:spcPct val="0"/>
              </a:spcAft>
              <a:defRPr sz="2500">
                <a:solidFill>
                  <a:srgbClr val="993333"/>
                </a:solidFill>
                <a:latin typeface="Palatino Linotype" pitchFamily="18" charset="0"/>
              </a:defRPr>
            </a:lvl2pPr>
            <a:lvl3pPr algn="l" rtl="0" eaLnBrk="0" fontAlgn="base" hangingPunct="0">
              <a:spcBef>
                <a:spcPct val="0"/>
              </a:spcBef>
              <a:spcAft>
                <a:spcPct val="0"/>
              </a:spcAft>
              <a:defRPr sz="2500">
                <a:solidFill>
                  <a:srgbClr val="993333"/>
                </a:solidFill>
                <a:latin typeface="Palatino Linotype" pitchFamily="18" charset="0"/>
              </a:defRPr>
            </a:lvl3pPr>
            <a:lvl4pPr algn="l" rtl="0" eaLnBrk="0" fontAlgn="base" hangingPunct="0">
              <a:spcBef>
                <a:spcPct val="0"/>
              </a:spcBef>
              <a:spcAft>
                <a:spcPct val="0"/>
              </a:spcAft>
              <a:defRPr sz="2500">
                <a:solidFill>
                  <a:srgbClr val="993333"/>
                </a:solidFill>
                <a:latin typeface="Palatino Linotype" pitchFamily="18" charset="0"/>
              </a:defRPr>
            </a:lvl4pPr>
            <a:lvl5pPr algn="l" rtl="0" eaLnBrk="0" fontAlgn="base" hangingPunct="0">
              <a:spcBef>
                <a:spcPct val="0"/>
              </a:spcBef>
              <a:spcAft>
                <a:spcPct val="0"/>
              </a:spcAft>
              <a:defRPr sz="2500">
                <a:solidFill>
                  <a:srgbClr val="993333"/>
                </a:solidFill>
                <a:latin typeface="Palatino Linotype" pitchFamily="18" charset="0"/>
              </a:defRPr>
            </a:lvl5pPr>
            <a:lvl6pPr marL="457200" algn="l" rtl="0" fontAlgn="base">
              <a:spcBef>
                <a:spcPct val="0"/>
              </a:spcBef>
              <a:spcAft>
                <a:spcPct val="0"/>
              </a:spcAft>
              <a:defRPr sz="2500">
                <a:solidFill>
                  <a:srgbClr val="993333"/>
                </a:solidFill>
                <a:latin typeface="Palatino Linotype" pitchFamily="18" charset="0"/>
              </a:defRPr>
            </a:lvl6pPr>
            <a:lvl7pPr marL="914400" algn="l" rtl="0" fontAlgn="base">
              <a:spcBef>
                <a:spcPct val="0"/>
              </a:spcBef>
              <a:spcAft>
                <a:spcPct val="0"/>
              </a:spcAft>
              <a:defRPr sz="2500">
                <a:solidFill>
                  <a:srgbClr val="993333"/>
                </a:solidFill>
                <a:latin typeface="Palatino Linotype" pitchFamily="18" charset="0"/>
              </a:defRPr>
            </a:lvl7pPr>
            <a:lvl8pPr marL="1371600" algn="l" rtl="0" fontAlgn="base">
              <a:spcBef>
                <a:spcPct val="0"/>
              </a:spcBef>
              <a:spcAft>
                <a:spcPct val="0"/>
              </a:spcAft>
              <a:defRPr sz="2500">
                <a:solidFill>
                  <a:srgbClr val="993333"/>
                </a:solidFill>
                <a:latin typeface="Palatino Linotype" pitchFamily="18" charset="0"/>
              </a:defRPr>
            </a:lvl8pPr>
            <a:lvl9pPr marL="1828800" algn="l" rtl="0" fontAlgn="base">
              <a:spcBef>
                <a:spcPct val="0"/>
              </a:spcBef>
              <a:spcAft>
                <a:spcPct val="0"/>
              </a:spcAft>
              <a:defRPr sz="2500">
                <a:solidFill>
                  <a:srgbClr val="993333"/>
                </a:solidFill>
                <a:latin typeface="Palatino Linotype" pitchFamily="18" charset="0"/>
              </a:defRPr>
            </a:lvl9pPr>
          </a:lstStyle>
          <a:p>
            <a:r>
              <a:rPr lang="en-US" sz="3600" dirty="0">
                <a:solidFill>
                  <a:schemeClr val="tx1"/>
                </a:solidFill>
                <a:latin typeface="+mn-lt"/>
                <a:ea typeface="+mn-ea"/>
                <a:cs typeface="+mn-cs"/>
              </a:rPr>
              <a:t>What is Procedure Pass?</a:t>
            </a:r>
          </a:p>
        </p:txBody>
      </p:sp>
      <p:sp>
        <p:nvSpPr>
          <p:cNvPr id="8" name="Rectangle 7">
            <a:extLst>
              <a:ext uri="{FF2B5EF4-FFF2-40B4-BE49-F238E27FC236}">
                <a16:creationId xmlns:a16="http://schemas.microsoft.com/office/drawing/2014/main" id="{1F22C4E8-6F50-4F11-890A-770CB651F815}"/>
              </a:ext>
            </a:extLst>
          </p:cNvPr>
          <p:cNvSpPr/>
          <p:nvPr/>
        </p:nvSpPr>
        <p:spPr>
          <a:xfrm>
            <a:off x="677696" y="1144727"/>
            <a:ext cx="10889464" cy="5004447"/>
          </a:xfrm>
          <a:prstGeom prst="rect">
            <a:avLst/>
          </a:prstGeom>
        </p:spPr>
        <p:txBody>
          <a:bodyPr wrap="square">
            <a:spAutoFit/>
          </a:bodyPr>
          <a:lstStyle/>
          <a:p>
            <a:pPr eaLnBrk="0" fontAlgn="base" hangingPunct="0">
              <a:spcBef>
                <a:spcPct val="20000"/>
              </a:spcBef>
              <a:spcAft>
                <a:spcPct val="0"/>
              </a:spcAft>
            </a:pPr>
            <a:r>
              <a:rPr lang="en-US" sz="2400" dirty="0"/>
              <a:t>A tool for tracking and performing many of the tasks that need to be completed prior to a patient having surgery (e.g., COVID-19 testing prior to the procedure). </a:t>
            </a:r>
          </a:p>
          <a:p>
            <a:pPr eaLnBrk="0" fontAlgn="base" hangingPunct="0">
              <a:spcBef>
                <a:spcPct val="20000"/>
              </a:spcBef>
              <a:spcAft>
                <a:spcPct val="0"/>
              </a:spcAft>
            </a:pPr>
            <a:endParaRPr lang="en-US" sz="1000" dirty="0"/>
          </a:p>
          <a:p>
            <a:pPr eaLnBrk="0" fontAlgn="base" hangingPunct="0">
              <a:spcBef>
                <a:spcPct val="20000"/>
              </a:spcBef>
              <a:spcAft>
                <a:spcPct val="0"/>
              </a:spcAft>
            </a:pPr>
            <a:r>
              <a:rPr lang="en-US" sz="2400" dirty="0"/>
              <a:t>When a case request is submitted by an ordering provider practice, the case files into Procedure Pass.</a:t>
            </a:r>
          </a:p>
          <a:p>
            <a:pPr eaLnBrk="0" fontAlgn="base" hangingPunct="0">
              <a:spcBef>
                <a:spcPct val="20000"/>
              </a:spcBef>
              <a:spcAft>
                <a:spcPct val="0"/>
              </a:spcAft>
            </a:pPr>
            <a:endParaRPr lang="en-US" sz="2400" dirty="0"/>
          </a:p>
          <a:p>
            <a:pPr eaLnBrk="0" fontAlgn="base" hangingPunct="0">
              <a:spcBef>
                <a:spcPct val="20000"/>
              </a:spcBef>
              <a:spcAft>
                <a:spcPct val="0"/>
              </a:spcAft>
            </a:pPr>
            <a:r>
              <a:rPr lang="en-US" sz="2400" u="sng" dirty="0"/>
              <a:t>Prior to 10/13/20</a:t>
            </a:r>
          </a:p>
          <a:p>
            <a:pPr lvl="0" eaLnBrk="0" fontAlgn="base" hangingPunct="0">
              <a:spcBef>
                <a:spcPct val="0"/>
              </a:spcBef>
              <a:spcAft>
                <a:spcPct val="0"/>
              </a:spcAft>
            </a:pPr>
            <a:r>
              <a:rPr lang="en-US" altLang="en-US" sz="2400" dirty="0"/>
              <a:t>COVID testing scheduling was centrally managed by the Center for Ambulatory Services.</a:t>
            </a:r>
          </a:p>
          <a:p>
            <a:pPr lvl="0" eaLnBrk="0" fontAlgn="base" hangingPunct="0">
              <a:spcBef>
                <a:spcPct val="0"/>
              </a:spcBef>
              <a:spcAft>
                <a:spcPct val="0"/>
              </a:spcAft>
            </a:pPr>
            <a:endParaRPr lang="en-US" sz="2400" dirty="0">
              <a:solidFill>
                <a:srgbClr val="000000"/>
              </a:solidFill>
              <a:latin typeface="Segoe UI" panose="020B0502040204020203" pitchFamily="34" charset="0"/>
              <a:cs typeface="Segoe UI" panose="020B0502040204020203" pitchFamily="34" charset="0"/>
            </a:endParaRPr>
          </a:p>
          <a:p>
            <a:pPr lvl="0" eaLnBrk="0" fontAlgn="base" hangingPunct="0">
              <a:spcBef>
                <a:spcPct val="0"/>
              </a:spcBef>
              <a:spcAft>
                <a:spcPct val="0"/>
              </a:spcAft>
            </a:pPr>
            <a:r>
              <a:rPr lang="en-US" sz="2400" u="sng" dirty="0">
                <a:latin typeface="Calibri" panose="020F0502020204030204" pitchFamily="34" charset="0"/>
                <a:cs typeface="Calibri" panose="020F0502020204030204" pitchFamily="34" charset="0"/>
              </a:rPr>
              <a:t>As of 10/13/20</a:t>
            </a:r>
          </a:p>
          <a:p>
            <a:pPr lvl="0" eaLnBrk="0" fontAlgn="base" hangingPunct="0">
              <a:spcBef>
                <a:spcPct val="0"/>
              </a:spcBef>
              <a:spcAft>
                <a:spcPct val="0"/>
              </a:spcAft>
            </a:pPr>
            <a:r>
              <a:rPr lang="en-US" sz="2400" dirty="0">
                <a:latin typeface="Calibri" panose="020F0502020204030204" pitchFamily="34" charset="0"/>
                <a:cs typeface="Calibri" panose="020F0502020204030204" pitchFamily="34" charset="0"/>
              </a:rPr>
              <a:t>COVID testing scheduling is handled by procedural areas by leveraging Procedure Pass.</a:t>
            </a:r>
          </a:p>
          <a:p>
            <a:pPr eaLnBrk="0" fontAlgn="base" hangingPunct="0">
              <a:spcBef>
                <a:spcPct val="20000"/>
              </a:spcBef>
              <a:spcAft>
                <a:spcPct val="0"/>
              </a:spcAft>
            </a:pPr>
            <a:endParaRPr lang="en-US" sz="2400" dirty="0"/>
          </a:p>
        </p:txBody>
      </p:sp>
      <p:sp>
        <p:nvSpPr>
          <p:cNvPr id="3" name="Rectangle 6">
            <a:extLst>
              <a:ext uri="{FF2B5EF4-FFF2-40B4-BE49-F238E27FC236}">
                <a16:creationId xmlns:a16="http://schemas.microsoft.com/office/drawing/2014/main" id="{AF404FBF-AB38-4AA3-932B-484CF0266481}"/>
              </a:ext>
            </a:extLst>
          </p:cNvPr>
          <p:cNvSpPr>
            <a:spLocks noChangeArrowheads="1"/>
          </p:cNvSpPr>
          <p:nvPr/>
        </p:nvSpPr>
        <p:spPr bwMode="auto">
          <a:xfrm>
            <a:off x="0"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7">
            <a:extLst>
              <a:ext uri="{FF2B5EF4-FFF2-40B4-BE49-F238E27FC236}">
                <a16:creationId xmlns:a16="http://schemas.microsoft.com/office/drawing/2014/main" id="{1D26A93A-E748-471F-A9DC-4AAFBCBC796C}"/>
              </a:ext>
            </a:extLst>
          </p:cNvPr>
          <p:cNvSpPr>
            <a:spLocks noChangeArrowheads="1"/>
          </p:cNvSpPr>
          <p:nvPr/>
        </p:nvSpPr>
        <p:spPr bwMode="auto">
          <a:xfrm>
            <a:off x="159656" y="31691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b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9">
            <a:extLst>
              <a:ext uri="{FF2B5EF4-FFF2-40B4-BE49-F238E27FC236}">
                <a16:creationId xmlns:a16="http://schemas.microsoft.com/office/drawing/2014/main" id="{972CDF03-8ACA-400B-A9BF-952AE2E912FA}"/>
              </a:ext>
            </a:extLst>
          </p:cNvPr>
          <p:cNvSpPr>
            <a:spLocks noChangeArrowheads="1"/>
          </p:cNvSpPr>
          <p:nvPr/>
        </p:nvSpPr>
        <p:spPr bwMode="auto">
          <a:xfrm>
            <a:off x="159656" y="563607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554513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BDDA06-60A6-46D5-9216-FACC67E039D8}"/>
              </a:ext>
            </a:extLst>
          </p:cNvPr>
          <p:cNvSpPr txBox="1">
            <a:spLocks/>
          </p:cNvSpPr>
          <p:nvPr/>
        </p:nvSpPr>
        <p:spPr bwMode="auto">
          <a:xfrm>
            <a:off x="657738" y="109736"/>
            <a:ext cx="9753600" cy="8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kern="1200">
                <a:solidFill>
                  <a:srgbClr val="008BB0"/>
                </a:solidFill>
                <a:latin typeface="Calibri Light" panose="020F0302020204030204" pitchFamily="34" charset="0"/>
                <a:ea typeface="+mj-ea"/>
                <a:cs typeface="+mj-cs"/>
              </a:defRPr>
            </a:lvl1pPr>
            <a:lvl2pPr algn="l" rtl="0" eaLnBrk="0" fontAlgn="base" hangingPunct="0">
              <a:spcBef>
                <a:spcPct val="0"/>
              </a:spcBef>
              <a:spcAft>
                <a:spcPct val="0"/>
              </a:spcAft>
              <a:defRPr sz="2500">
                <a:solidFill>
                  <a:srgbClr val="993333"/>
                </a:solidFill>
                <a:latin typeface="Palatino Linotype" pitchFamily="18" charset="0"/>
              </a:defRPr>
            </a:lvl2pPr>
            <a:lvl3pPr algn="l" rtl="0" eaLnBrk="0" fontAlgn="base" hangingPunct="0">
              <a:spcBef>
                <a:spcPct val="0"/>
              </a:spcBef>
              <a:spcAft>
                <a:spcPct val="0"/>
              </a:spcAft>
              <a:defRPr sz="2500">
                <a:solidFill>
                  <a:srgbClr val="993333"/>
                </a:solidFill>
                <a:latin typeface="Palatino Linotype" pitchFamily="18" charset="0"/>
              </a:defRPr>
            </a:lvl3pPr>
            <a:lvl4pPr algn="l" rtl="0" eaLnBrk="0" fontAlgn="base" hangingPunct="0">
              <a:spcBef>
                <a:spcPct val="0"/>
              </a:spcBef>
              <a:spcAft>
                <a:spcPct val="0"/>
              </a:spcAft>
              <a:defRPr sz="2500">
                <a:solidFill>
                  <a:srgbClr val="993333"/>
                </a:solidFill>
                <a:latin typeface="Palatino Linotype" pitchFamily="18" charset="0"/>
              </a:defRPr>
            </a:lvl4pPr>
            <a:lvl5pPr algn="l" rtl="0" eaLnBrk="0" fontAlgn="base" hangingPunct="0">
              <a:spcBef>
                <a:spcPct val="0"/>
              </a:spcBef>
              <a:spcAft>
                <a:spcPct val="0"/>
              </a:spcAft>
              <a:defRPr sz="2500">
                <a:solidFill>
                  <a:srgbClr val="993333"/>
                </a:solidFill>
                <a:latin typeface="Palatino Linotype" pitchFamily="18" charset="0"/>
              </a:defRPr>
            </a:lvl5pPr>
            <a:lvl6pPr marL="457200" algn="l" rtl="0" fontAlgn="base">
              <a:spcBef>
                <a:spcPct val="0"/>
              </a:spcBef>
              <a:spcAft>
                <a:spcPct val="0"/>
              </a:spcAft>
              <a:defRPr sz="2500">
                <a:solidFill>
                  <a:srgbClr val="993333"/>
                </a:solidFill>
                <a:latin typeface="Palatino Linotype" pitchFamily="18" charset="0"/>
              </a:defRPr>
            </a:lvl6pPr>
            <a:lvl7pPr marL="914400" algn="l" rtl="0" fontAlgn="base">
              <a:spcBef>
                <a:spcPct val="0"/>
              </a:spcBef>
              <a:spcAft>
                <a:spcPct val="0"/>
              </a:spcAft>
              <a:defRPr sz="2500">
                <a:solidFill>
                  <a:srgbClr val="993333"/>
                </a:solidFill>
                <a:latin typeface="Palatino Linotype" pitchFamily="18" charset="0"/>
              </a:defRPr>
            </a:lvl7pPr>
            <a:lvl8pPr marL="1371600" algn="l" rtl="0" fontAlgn="base">
              <a:spcBef>
                <a:spcPct val="0"/>
              </a:spcBef>
              <a:spcAft>
                <a:spcPct val="0"/>
              </a:spcAft>
              <a:defRPr sz="2500">
                <a:solidFill>
                  <a:srgbClr val="993333"/>
                </a:solidFill>
                <a:latin typeface="Palatino Linotype" pitchFamily="18" charset="0"/>
              </a:defRPr>
            </a:lvl8pPr>
            <a:lvl9pPr marL="1828800" algn="l" rtl="0" fontAlgn="base">
              <a:spcBef>
                <a:spcPct val="0"/>
              </a:spcBef>
              <a:spcAft>
                <a:spcPct val="0"/>
              </a:spcAft>
              <a:defRPr sz="2500">
                <a:solidFill>
                  <a:srgbClr val="993333"/>
                </a:solidFill>
                <a:latin typeface="Palatino Linotype" pitchFamily="18" charset="0"/>
              </a:defRPr>
            </a:lvl9pPr>
          </a:lstStyle>
          <a:p>
            <a:r>
              <a:rPr lang="en-US" sz="3600" dirty="0">
                <a:solidFill>
                  <a:schemeClr val="tx1"/>
                </a:solidFill>
                <a:latin typeface="+mn-lt"/>
                <a:ea typeface="+mn-ea"/>
                <a:cs typeface="+mn-cs"/>
              </a:rPr>
              <a:t>Training &amp; Support Resources</a:t>
            </a:r>
          </a:p>
        </p:txBody>
      </p:sp>
      <p:sp>
        <p:nvSpPr>
          <p:cNvPr id="8" name="Rectangle 7">
            <a:extLst>
              <a:ext uri="{FF2B5EF4-FFF2-40B4-BE49-F238E27FC236}">
                <a16:creationId xmlns:a16="http://schemas.microsoft.com/office/drawing/2014/main" id="{1F22C4E8-6F50-4F11-890A-770CB651F815}"/>
              </a:ext>
            </a:extLst>
          </p:cNvPr>
          <p:cNvSpPr/>
          <p:nvPr/>
        </p:nvSpPr>
        <p:spPr>
          <a:xfrm>
            <a:off x="838200" y="1143000"/>
            <a:ext cx="10739604" cy="3564053"/>
          </a:xfrm>
          <a:prstGeom prst="rect">
            <a:avLst/>
          </a:prstGeom>
        </p:spPr>
        <p:txBody>
          <a:bodyPr wrap="square">
            <a:spAutoFit/>
          </a:bodyPr>
          <a:lstStyle/>
          <a:p>
            <a:pPr eaLnBrk="0" fontAlgn="base" hangingPunct="0">
              <a:spcAft>
                <a:spcPct val="0"/>
              </a:spcAft>
            </a:pPr>
            <a:r>
              <a:rPr lang="en-US" sz="2400" b="1" dirty="0"/>
              <a:t>Training</a:t>
            </a:r>
          </a:p>
          <a:p>
            <a:pPr marL="342900" indent="-342900" eaLnBrk="0" fontAlgn="base" hangingPunct="0">
              <a:spcBef>
                <a:spcPct val="20000"/>
              </a:spcBef>
              <a:spcAft>
                <a:spcPct val="0"/>
              </a:spcAft>
              <a:buClr>
                <a:schemeClr val="tx1"/>
              </a:buClr>
              <a:buFont typeface="Arial" panose="020B0604020202020204" pitchFamily="34" charset="0"/>
              <a:buChar char="•"/>
            </a:pPr>
            <a:r>
              <a:rPr lang="en-US" sz="2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Procedure Pass &amp; Procedural COVID Tracking Dashboard Tip Sheet</a:t>
            </a:r>
            <a:endParaRPr lang="en-US" sz="2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endParaRPr>
          </a:p>
          <a:p>
            <a:pPr marL="342900" indent="-342900" eaLnBrk="0" fontAlgn="base" hangingPunct="0">
              <a:spcBef>
                <a:spcPct val="20000"/>
              </a:spcBef>
              <a:spcAft>
                <a:spcPct val="0"/>
              </a:spcAft>
              <a:buClr>
                <a:schemeClr val="tx1"/>
              </a:buClr>
              <a:buFont typeface="Arial" panose="020B0604020202020204" pitchFamily="34" charset="0"/>
              <a:buChar char="•"/>
            </a:pPr>
            <a:r>
              <a:rPr lang="en-US" sz="2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Scheduling an Order for COVID Testing Tip Sheet</a:t>
            </a:r>
            <a:r>
              <a:rPr lang="en-US" sz="2400" dirty="0">
                <a:latin typeface="Calibri" panose="020F0502020204030204" pitchFamily="34" charset="0"/>
                <a:ea typeface="Calibri" panose="020F0502020204030204" pitchFamily="34" charset="0"/>
                <a:cs typeface="Times New Roman" panose="02020603050405020304" pitchFamily="18" charset="0"/>
              </a:rPr>
              <a:t> </a:t>
            </a:r>
          </a:p>
          <a:p>
            <a:pPr marL="342900" indent="-342900" eaLnBrk="0" fontAlgn="base" hangingPunct="0">
              <a:spcBef>
                <a:spcPct val="20000"/>
              </a:spcBef>
              <a:spcAft>
                <a:spcPct val="0"/>
              </a:spcAft>
              <a:buClr>
                <a:schemeClr val="tx1"/>
              </a:buClr>
              <a:buFont typeface="Arial" panose="020B0604020202020204" pitchFamily="34" charset="0"/>
              <a:buChar char="•"/>
            </a:pPr>
            <a:r>
              <a:rPr lang="en-US" sz="2400" dirty="0">
                <a:latin typeface="Calibri" panose="020F0502020204030204" pitchFamily="34" charset="0"/>
                <a:cs typeface="Times New Roman" panose="02020603050405020304" pitchFamily="18" charset="0"/>
                <a:hlinkClick r:id="rId4"/>
              </a:rPr>
              <a:t>COVID-19 Testing Toolkit </a:t>
            </a:r>
            <a:endParaRPr lang="en-US" sz="2400" dirty="0">
              <a:latin typeface="Calibri" panose="020F0502020204030204" pitchFamily="34" charset="0"/>
              <a:cs typeface="Times New Roman" panose="02020603050405020304" pitchFamily="18" charset="0"/>
            </a:endParaRPr>
          </a:p>
          <a:p>
            <a:pPr marL="342900" indent="-342900" eaLnBrk="0" fontAlgn="base" hangingPunct="0">
              <a:spcBef>
                <a:spcPct val="20000"/>
              </a:spcBef>
              <a:spcAft>
                <a:spcPct val="0"/>
              </a:spcAft>
              <a:buClr>
                <a:schemeClr val="tx1"/>
              </a:buClr>
              <a:buFont typeface="Arial" panose="020B0604020202020204" pitchFamily="34" charset="0"/>
              <a:buChar char="•"/>
            </a:pPr>
            <a:endParaRPr lang="en-US" sz="2400" dirty="0">
              <a:latin typeface="Calibri" panose="020F0502020204030204" pitchFamily="34" charset="0"/>
              <a:cs typeface="Times New Roman" panose="02020603050405020304" pitchFamily="18" charset="0"/>
            </a:endParaRPr>
          </a:p>
          <a:p>
            <a:pPr eaLnBrk="0" fontAlgn="base" hangingPunct="0">
              <a:spcBef>
                <a:spcPct val="20000"/>
              </a:spcBef>
              <a:spcAft>
                <a:spcPct val="0"/>
              </a:spcAft>
              <a:buClr>
                <a:schemeClr val="tx1"/>
              </a:buClr>
            </a:pPr>
            <a:r>
              <a:rPr lang="en-US" sz="2400" b="1" dirty="0">
                <a:latin typeface="Calibri" panose="020F0502020204030204" pitchFamily="34" charset="0"/>
                <a:cs typeface="Times New Roman" panose="02020603050405020304" pitchFamily="18" charset="0"/>
              </a:rPr>
              <a:t>Support</a:t>
            </a:r>
          </a:p>
          <a:p>
            <a:pPr marL="342900" indent="-342900" eaLnBrk="0" fontAlgn="base" hangingPunct="0">
              <a:spcBef>
                <a:spcPct val="20000"/>
              </a:spcBef>
              <a:spcAft>
                <a:spcPct val="0"/>
              </a:spcAft>
              <a:buClr>
                <a:schemeClr val="tx1"/>
              </a:buClr>
              <a:buFont typeface="Arial" panose="020B0604020202020204" pitchFamily="34" charset="0"/>
              <a:buChar char="•"/>
            </a:pPr>
            <a:r>
              <a:rPr lang="en-US" sz="2400" dirty="0">
                <a:latin typeface="Calibri" panose="020F0502020204030204" pitchFamily="34" charset="0"/>
                <a:cs typeface="Times New Roman" panose="02020603050405020304" pitchFamily="18" charset="0"/>
              </a:rPr>
              <a:t>Break-fix issues, open a Help Desk ticket</a:t>
            </a:r>
          </a:p>
          <a:p>
            <a:pPr marL="342900" indent="-342900" eaLnBrk="0" fontAlgn="base" hangingPunct="0">
              <a:spcBef>
                <a:spcPct val="20000"/>
              </a:spcBef>
              <a:spcAft>
                <a:spcPct val="0"/>
              </a:spcAft>
              <a:buClr>
                <a:schemeClr val="tx1"/>
              </a:buClr>
              <a:buFont typeface="Arial" panose="020B0604020202020204" pitchFamily="34" charset="0"/>
              <a:buChar char="•"/>
            </a:pPr>
            <a:r>
              <a:rPr lang="en-US" sz="2400" dirty="0">
                <a:latin typeface="Calibri" panose="020F0502020204030204" pitchFamily="34" charset="0"/>
                <a:cs typeface="Times New Roman" panose="02020603050405020304" pitchFamily="18" charset="0"/>
              </a:rPr>
              <a:t>For training-related questions, please email </a:t>
            </a:r>
            <a:r>
              <a:rPr lang="en-US" sz="2400" dirty="0">
                <a:latin typeface="Calibri" panose="020F0502020204030204" pitchFamily="34" charset="0"/>
                <a:cs typeface="Times New Roman" panose="02020603050405020304" pitchFamily="18" charset="0"/>
                <a:hlinkClick r:id="rId5"/>
              </a:rPr>
              <a:t>MGH eCare Training</a:t>
            </a:r>
            <a:endParaRPr lang="en-US" sz="2400" dirty="0"/>
          </a:p>
        </p:txBody>
      </p:sp>
    </p:spTree>
    <p:extLst>
      <p:ext uri="{BB962C8B-B14F-4D97-AF65-F5344CB8AC3E}">
        <p14:creationId xmlns:p14="http://schemas.microsoft.com/office/powerpoint/2010/main" val="1101824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355E5D52-BFFD-4900-B333-E2B2146240C9}"/>
              </a:ext>
            </a:extLst>
          </p:cNvPr>
          <p:cNvSpPr>
            <a:spLocks noGrp="1"/>
          </p:cNvSpPr>
          <p:nvPr>
            <p:ph idx="1"/>
          </p:nvPr>
        </p:nvSpPr>
        <p:spPr>
          <a:xfrm>
            <a:off x="609600" y="1371600"/>
            <a:ext cx="10972800" cy="4525963"/>
          </a:xfrm>
        </p:spPr>
        <p:txBody>
          <a:bodyPr/>
          <a:lstStyle/>
          <a:p>
            <a:pPr marL="0" indent="0" algn="ctr">
              <a:buNone/>
            </a:pPr>
            <a:r>
              <a:rPr lang="en-US" sz="3600" dirty="0"/>
              <a:t>Please chat in your Questions.</a:t>
            </a:r>
          </a:p>
        </p:txBody>
      </p:sp>
    </p:spTree>
    <p:custDataLst>
      <p:tags r:id="rId1"/>
    </p:custDataLst>
    <p:extLst>
      <p:ext uri="{BB962C8B-B14F-4D97-AF65-F5344CB8AC3E}">
        <p14:creationId xmlns:p14="http://schemas.microsoft.com/office/powerpoint/2010/main" val="2918235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BDDA06-60A6-46D5-9216-FACC67E039D8}"/>
              </a:ext>
            </a:extLst>
          </p:cNvPr>
          <p:cNvSpPr txBox="1">
            <a:spLocks/>
          </p:cNvSpPr>
          <p:nvPr/>
        </p:nvSpPr>
        <p:spPr bwMode="auto">
          <a:xfrm>
            <a:off x="677696" y="109736"/>
            <a:ext cx="9753600" cy="8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kern="1200">
                <a:solidFill>
                  <a:srgbClr val="008BB0"/>
                </a:solidFill>
                <a:latin typeface="Calibri Light" panose="020F0302020204030204" pitchFamily="34" charset="0"/>
                <a:ea typeface="+mj-ea"/>
                <a:cs typeface="+mj-cs"/>
              </a:defRPr>
            </a:lvl1pPr>
            <a:lvl2pPr algn="l" rtl="0" eaLnBrk="0" fontAlgn="base" hangingPunct="0">
              <a:spcBef>
                <a:spcPct val="0"/>
              </a:spcBef>
              <a:spcAft>
                <a:spcPct val="0"/>
              </a:spcAft>
              <a:defRPr sz="2500">
                <a:solidFill>
                  <a:srgbClr val="993333"/>
                </a:solidFill>
                <a:latin typeface="Palatino Linotype" pitchFamily="18" charset="0"/>
              </a:defRPr>
            </a:lvl2pPr>
            <a:lvl3pPr algn="l" rtl="0" eaLnBrk="0" fontAlgn="base" hangingPunct="0">
              <a:spcBef>
                <a:spcPct val="0"/>
              </a:spcBef>
              <a:spcAft>
                <a:spcPct val="0"/>
              </a:spcAft>
              <a:defRPr sz="2500">
                <a:solidFill>
                  <a:srgbClr val="993333"/>
                </a:solidFill>
                <a:latin typeface="Palatino Linotype" pitchFamily="18" charset="0"/>
              </a:defRPr>
            </a:lvl3pPr>
            <a:lvl4pPr algn="l" rtl="0" eaLnBrk="0" fontAlgn="base" hangingPunct="0">
              <a:spcBef>
                <a:spcPct val="0"/>
              </a:spcBef>
              <a:spcAft>
                <a:spcPct val="0"/>
              </a:spcAft>
              <a:defRPr sz="2500">
                <a:solidFill>
                  <a:srgbClr val="993333"/>
                </a:solidFill>
                <a:latin typeface="Palatino Linotype" pitchFamily="18" charset="0"/>
              </a:defRPr>
            </a:lvl4pPr>
            <a:lvl5pPr algn="l" rtl="0" eaLnBrk="0" fontAlgn="base" hangingPunct="0">
              <a:spcBef>
                <a:spcPct val="0"/>
              </a:spcBef>
              <a:spcAft>
                <a:spcPct val="0"/>
              </a:spcAft>
              <a:defRPr sz="2500">
                <a:solidFill>
                  <a:srgbClr val="993333"/>
                </a:solidFill>
                <a:latin typeface="Palatino Linotype" pitchFamily="18" charset="0"/>
              </a:defRPr>
            </a:lvl5pPr>
            <a:lvl6pPr marL="457200" algn="l" rtl="0" fontAlgn="base">
              <a:spcBef>
                <a:spcPct val="0"/>
              </a:spcBef>
              <a:spcAft>
                <a:spcPct val="0"/>
              </a:spcAft>
              <a:defRPr sz="2500">
                <a:solidFill>
                  <a:srgbClr val="993333"/>
                </a:solidFill>
                <a:latin typeface="Palatino Linotype" pitchFamily="18" charset="0"/>
              </a:defRPr>
            </a:lvl6pPr>
            <a:lvl7pPr marL="914400" algn="l" rtl="0" fontAlgn="base">
              <a:spcBef>
                <a:spcPct val="0"/>
              </a:spcBef>
              <a:spcAft>
                <a:spcPct val="0"/>
              </a:spcAft>
              <a:defRPr sz="2500">
                <a:solidFill>
                  <a:srgbClr val="993333"/>
                </a:solidFill>
                <a:latin typeface="Palatino Linotype" pitchFamily="18" charset="0"/>
              </a:defRPr>
            </a:lvl7pPr>
            <a:lvl8pPr marL="1371600" algn="l" rtl="0" fontAlgn="base">
              <a:spcBef>
                <a:spcPct val="0"/>
              </a:spcBef>
              <a:spcAft>
                <a:spcPct val="0"/>
              </a:spcAft>
              <a:defRPr sz="2500">
                <a:solidFill>
                  <a:srgbClr val="993333"/>
                </a:solidFill>
                <a:latin typeface="Palatino Linotype" pitchFamily="18" charset="0"/>
              </a:defRPr>
            </a:lvl8pPr>
            <a:lvl9pPr marL="1828800" algn="l" rtl="0" fontAlgn="base">
              <a:spcBef>
                <a:spcPct val="0"/>
              </a:spcBef>
              <a:spcAft>
                <a:spcPct val="0"/>
              </a:spcAft>
              <a:defRPr sz="2500">
                <a:solidFill>
                  <a:srgbClr val="993333"/>
                </a:solidFill>
                <a:latin typeface="Palatino Linotype" pitchFamily="18" charset="0"/>
              </a:defRPr>
            </a:lvl9pPr>
          </a:lstStyle>
          <a:p>
            <a:r>
              <a:rPr lang="en-US" sz="3600" dirty="0">
                <a:solidFill>
                  <a:schemeClr val="tx1"/>
                </a:solidFill>
                <a:latin typeface="+mn-lt"/>
                <a:ea typeface="+mn-ea"/>
                <a:cs typeface="+mn-cs"/>
              </a:rPr>
              <a:t>Procedural COVID-19 Tracking Dashboard</a:t>
            </a:r>
          </a:p>
        </p:txBody>
      </p:sp>
      <p:sp>
        <p:nvSpPr>
          <p:cNvPr id="8" name="Rectangle 7">
            <a:extLst>
              <a:ext uri="{FF2B5EF4-FFF2-40B4-BE49-F238E27FC236}">
                <a16:creationId xmlns:a16="http://schemas.microsoft.com/office/drawing/2014/main" id="{1F22C4E8-6F50-4F11-890A-770CB651F815}"/>
              </a:ext>
            </a:extLst>
          </p:cNvPr>
          <p:cNvSpPr/>
          <p:nvPr/>
        </p:nvSpPr>
        <p:spPr>
          <a:xfrm>
            <a:off x="677696" y="1022807"/>
            <a:ext cx="10889464" cy="1446550"/>
          </a:xfrm>
          <a:prstGeom prst="rect">
            <a:avLst/>
          </a:prstGeom>
        </p:spPr>
        <p:txBody>
          <a:bodyPr wrap="square">
            <a:spAutoFit/>
          </a:bodyPr>
          <a:lstStyle/>
          <a:p>
            <a:pPr eaLnBrk="0" fontAlgn="base" hangingPunct="0">
              <a:spcBef>
                <a:spcPct val="20000"/>
              </a:spcBef>
              <a:spcAft>
                <a:spcPct val="0"/>
              </a:spcAft>
            </a:pPr>
            <a:r>
              <a:rPr lang="en-US" sz="2200" dirty="0"/>
              <a:t>The </a:t>
            </a:r>
            <a:r>
              <a:rPr lang="en-US" sz="2200" b="1" i="1" dirty="0"/>
              <a:t>Procedural COVID-19 Tracking Dashboard </a:t>
            </a:r>
            <a:r>
              <a:rPr lang="en-US" sz="2200" dirty="0"/>
              <a:t>utilizes cases identified by Procedure Pass to track COVID testing progress. It shows an overview of the COVID testing statuses for patients with cases (OR and Endo only in current state) scheduled in the next 28 days by surgeon, location, or service. </a:t>
            </a:r>
          </a:p>
        </p:txBody>
      </p:sp>
      <p:sp>
        <p:nvSpPr>
          <p:cNvPr id="3" name="Rectangle 6">
            <a:extLst>
              <a:ext uri="{FF2B5EF4-FFF2-40B4-BE49-F238E27FC236}">
                <a16:creationId xmlns:a16="http://schemas.microsoft.com/office/drawing/2014/main" id="{AF404FBF-AB38-4AA3-932B-484CF0266481}"/>
              </a:ext>
            </a:extLst>
          </p:cNvPr>
          <p:cNvSpPr>
            <a:spLocks noChangeArrowheads="1"/>
          </p:cNvSpPr>
          <p:nvPr/>
        </p:nvSpPr>
        <p:spPr bwMode="auto">
          <a:xfrm>
            <a:off x="0"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7">
            <a:extLst>
              <a:ext uri="{FF2B5EF4-FFF2-40B4-BE49-F238E27FC236}">
                <a16:creationId xmlns:a16="http://schemas.microsoft.com/office/drawing/2014/main" id="{1D26A93A-E748-471F-A9DC-4AAFBCBC796C}"/>
              </a:ext>
            </a:extLst>
          </p:cNvPr>
          <p:cNvSpPr>
            <a:spLocks noChangeArrowheads="1"/>
          </p:cNvSpPr>
          <p:nvPr/>
        </p:nvSpPr>
        <p:spPr bwMode="auto">
          <a:xfrm>
            <a:off x="159656" y="31691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b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D376BCA1-27AE-4785-9B55-55CC2EEA109B}"/>
              </a:ext>
            </a:extLst>
          </p:cNvPr>
          <p:cNvSpPr/>
          <p:nvPr/>
        </p:nvSpPr>
        <p:spPr>
          <a:xfrm>
            <a:off x="677696" y="3248722"/>
            <a:ext cx="4543096" cy="2123658"/>
          </a:xfrm>
          <a:prstGeom prst="rect">
            <a:avLst/>
          </a:prstGeom>
        </p:spPr>
        <p:txBody>
          <a:bodyPr wrap="square">
            <a:spAutoFit/>
          </a:bodyPr>
          <a:lstStyle/>
          <a:p>
            <a:pPr eaLnBrk="0" fontAlgn="base" hangingPunct="0">
              <a:spcBef>
                <a:spcPct val="20000"/>
              </a:spcBef>
              <a:spcAft>
                <a:spcPct val="0"/>
              </a:spcAft>
            </a:pPr>
            <a:r>
              <a:rPr lang="en-US" sz="2200" dirty="0"/>
              <a:t>At a high-level, site-based Procedural Scheduling teams can routinely review the Procedure Pass dashboard filtered by location and then order, schedule, and monitor COVID testing for all upcoming cases. </a:t>
            </a:r>
          </a:p>
        </p:txBody>
      </p:sp>
      <p:pic>
        <p:nvPicPr>
          <p:cNvPr id="9" name="Picture 8">
            <a:extLst>
              <a:ext uri="{FF2B5EF4-FFF2-40B4-BE49-F238E27FC236}">
                <a16:creationId xmlns:a16="http://schemas.microsoft.com/office/drawing/2014/main" id="{C3226FD8-5CD4-45C9-BE92-E964213C01D9}"/>
              </a:ext>
            </a:extLst>
          </p:cNvPr>
          <p:cNvPicPr/>
          <p:nvPr/>
        </p:nvPicPr>
        <p:blipFill>
          <a:blip r:embed="rId2"/>
          <a:stretch>
            <a:fillRect/>
          </a:stretch>
        </p:blipFill>
        <p:spPr>
          <a:xfrm>
            <a:off x="5220792" y="2577765"/>
            <a:ext cx="6825944" cy="4219276"/>
          </a:xfrm>
          <a:prstGeom prst="rect">
            <a:avLst/>
          </a:prstGeom>
        </p:spPr>
      </p:pic>
    </p:spTree>
    <p:extLst>
      <p:ext uri="{BB962C8B-B14F-4D97-AF65-F5344CB8AC3E}">
        <p14:creationId xmlns:p14="http://schemas.microsoft.com/office/powerpoint/2010/main" val="1631832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BDDA06-60A6-46D5-9216-FACC67E039D8}"/>
              </a:ext>
            </a:extLst>
          </p:cNvPr>
          <p:cNvSpPr txBox="1">
            <a:spLocks/>
          </p:cNvSpPr>
          <p:nvPr/>
        </p:nvSpPr>
        <p:spPr bwMode="auto">
          <a:xfrm>
            <a:off x="677696" y="109736"/>
            <a:ext cx="9753600" cy="8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kern="1200">
                <a:solidFill>
                  <a:srgbClr val="008BB0"/>
                </a:solidFill>
                <a:latin typeface="Calibri Light" panose="020F0302020204030204" pitchFamily="34" charset="0"/>
                <a:ea typeface="+mj-ea"/>
                <a:cs typeface="+mj-cs"/>
              </a:defRPr>
            </a:lvl1pPr>
            <a:lvl2pPr algn="l" rtl="0" eaLnBrk="0" fontAlgn="base" hangingPunct="0">
              <a:spcBef>
                <a:spcPct val="0"/>
              </a:spcBef>
              <a:spcAft>
                <a:spcPct val="0"/>
              </a:spcAft>
              <a:defRPr sz="2500">
                <a:solidFill>
                  <a:srgbClr val="993333"/>
                </a:solidFill>
                <a:latin typeface="Palatino Linotype" pitchFamily="18" charset="0"/>
              </a:defRPr>
            </a:lvl2pPr>
            <a:lvl3pPr algn="l" rtl="0" eaLnBrk="0" fontAlgn="base" hangingPunct="0">
              <a:spcBef>
                <a:spcPct val="0"/>
              </a:spcBef>
              <a:spcAft>
                <a:spcPct val="0"/>
              </a:spcAft>
              <a:defRPr sz="2500">
                <a:solidFill>
                  <a:srgbClr val="993333"/>
                </a:solidFill>
                <a:latin typeface="Palatino Linotype" pitchFamily="18" charset="0"/>
              </a:defRPr>
            </a:lvl3pPr>
            <a:lvl4pPr algn="l" rtl="0" eaLnBrk="0" fontAlgn="base" hangingPunct="0">
              <a:spcBef>
                <a:spcPct val="0"/>
              </a:spcBef>
              <a:spcAft>
                <a:spcPct val="0"/>
              </a:spcAft>
              <a:defRPr sz="2500">
                <a:solidFill>
                  <a:srgbClr val="993333"/>
                </a:solidFill>
                <a:latin typeface="Palatino Linotype" pitchFamily="18" charset="0"/>
              </a:defRPr>
            </a:lvl4pPr>
            <a:lvl5pPr algn="l" rtl="0" eaLnBrk="0" fontAlgn="base" hangingPunct="0">
              <a:spcBef>
                <a:spcPct val="0"/>
              </a:spcBef>
              <a:spcAft>
                <a:spcPct val="0"/>
              </a:spcAft>
              <a:defRPr sz="2500">
                <a:solidFill>
                  <a:srgbClr val="993333"/>
                </a:solidFill>
                <a:latin typeface="Palatino Linotype" pitchFamily="18" charset="0"/>
              </a:defRPr>
            </a:lvl5pPr>
            <a:lvl6pPr marL="457200" algn="l" rtl="0" fontAlgn="base">
              <a:spcBef>
                <a:spcPct val="0"/>
              </a:spcBef>
              <a:spcAft>
                <a:spcPct val="0"/>
              </a:spcAft>
              <a:defRPr sz="2500">
                <a:solidFill>
                  <a:srgbClr val="993333"/>
                </a:solidFill>
                <a:latin typeface="Palatino Linotype" pitchFamily="18" charset="0"/>
              </a:defRPr>
            </a:lvl6pPr>
            <a:lvl7pPr marL="914400" algn="l" rtl="0" fontAlgn="base">
              <a:spcBef>
                <a:spcPct val="0"/>
              </a:spcBef>
              <a:spcAft>
                <a:spcPct val="0"/>
              </a:spcAft>
              <a:defRPr sz="2500">
                <a:solidFill>
                  <a:srgbClr val="993333"/>
                </a:solidFill>
                <a:latin typeface="Palatino Linotype" pitchFamily="18" charset="0"/>
              </a:defRPr>
            </a:lvl7pPr>
            <a:lvl8pPr marL="1371600" algn="l" rtl="0" fontAlgn="base">
              <a:spcBef>
                <a:spcPct val="0"/>
              </a:spcBef>
              <a:spcAft>
                <a:spcPct val="0"/>
              </a:spcAft>
              <a:defRPr sz="2500">
                <a:solidFill>
                  <a:srgbClr val="993333"/>
                </a:solidFill>
                <a:latin typeface="Palatino Linotype" pitchFamily="18" charset="0"/>
              </a:defRPr>
            </a:lvl8pPr>
            <a:lvl9pPr marL="1828800" algn="l" rtl="0" fontAlgn="base">
              <a:spcBef>
                <a:spcPct val="0"/>
              </a:spcBef>
              <a:spcAft>
                <a:spcPct val="0"/>
              </a:spcAft>
              <a:defRPr sz="2500">
                <a:solidFill>
                  <a:srgbClr val="993333"/>
                </a:solidFill>
                <a:latin typeface="Palatino Linotype" pitchFamily="18" charset="0"/>
              </a:defRPr>
            </a:lvl9pPr>
          </a:lstStyle>
          <a:p>
            <a:r>
              <a:rPr lang="en-US" sz="3600" dirty="0">
                <a:solidFill>
                  <a:schemeClr val="tx1"/>
                </a:solidFill>
                <a:latin typeface="+mn-lt"/>
                <a:ea typeface="+mn-ea"/>
                <a:cs typeface="+mn-cs"/>
              </a:rPr>
              <a:t>Procedural COVID-19 Tracking Dashboard Tools</a:t>
            </a:r>
          </a:p>
        </p:txBody>
      </p:sp>
      <p:sp>
        <p:nvSpPr>
          <p:cNvPr id="8" name="Rectangle 7">
            <a:extLst>
              <a:ext uri="{FF2B5EF4-FFF2-40B4-BE49-F238E27FC236}">
                <a16:creationId xmlns:a16="http://schemas.microsoft.com/office/drawing/2014/main" id="{1F22C4E8-6F50-4F11-890A-770CB651F815}"/>
              </a:ext>
            </a:extLst>
          </p:cNvPr>
          <p:cNvSpPr/>
          <p:nvPr/>
        </p:nvSpPr>
        <p:spPr>
          <a:xfrm>
            <a:off x="533400" y="620546"/>
            <a:ext cx="6492240" cy="4222694"/>
          </a:xfrm>
          <a:prstGeom prst="rect">
            <a:avLst/>
          </a:prstGeom>
        </p:spPr>
        <p:txBody>
          <a:bodyPr wrap="square">
            <a:spAutoFit/>
          </a:bodyPr>
          <a:lstStyle/>
          <a:p>
            <a:pPr eaLnBrk="0" fontAlgn="base" hangingPunct="0">
              <a:spcBef>
                <a:spcPct val="20000"/>
              </a:spcBef>
              <a:spcAft>
                <a:spcPct val="0"/>
              </a:spcAft>
            </a:pPr>
            <a:endParaRPr lang="en-US" sz="2200" dirty="0"/>
          </a:p>
          <a:p>
            <a:pPr eaLnBrk="0" fontAlgn="base" hangingPunct="0">
              <a:spcBef>
                <a:spcPct val="20000"/>
              </a:spcBef>
              <a:spcAft>
                <a:spcPct val="0"/>
              </a:spcAft>
            </a:pPr>
            <a:r>
              <a:rPr lang="en-US" sz="2200" dirty="0"/>
              <a:t>Dashboard Tools: </a:t>
            </a:r>
          </a:p>
          <a:p>
            <a:pPr marL="342900" indent="-342900" eaLnBrk="0" fontAlgn="base" hangingPunct="0">
              <a:spcBef>
                <a:spcPct val="20000"/>
              </a:spcBef>
              <a:spcAft>
                <a:spcPct val="0"/>
              </a:spcAft>
              <a:buFont typeface="Arial" panose="020B0604020202020204" pitchFamily="34" charset="0"/>
              <a:buChar char="•"/>
            </a:pPr>
            <a:r>
              <a:rPr lang="en-US" sz="2200" dirty="0"/>
              <a:t>Summaries by date for COVID test Ordering, Collection, and Resulting </a:t>
            </a:r>
          </a:p>
          <a:p>
            <a:pPr marL="342900" indent="-342900" eaLnBrk="0" fontAlgn="base" hangingPunct="0">
              <a:spcBef>
                <a:spcPct val="20000"/>
              </a:spcBef>
              <a:spcAft>
                <a:spcPct val="0"/>
              </a:spcAft>
              <a:buFont typeface="Arial" panose="020B0604020202020204" pitchFamily="34" charset="0"/>
              <a:buChar char="•"/>
            </a:pPr>
            <a:r>
              <a:rPr lang="en-US" sz="2200" dirty="0"/>
              <a:t>Drilldown reports by date with filters to use as a work list for the Site-based Procedural Scheduling teams. Work list allows you to quickly access:</a:t>
            </a:r>
          </a:p>
          <a:p>
            <a:pPr marL="800100" lvl="1" indent="-342900" eaLnBrk="0" fontAlgn="base" hangingPunct="0">
              <a:spcBef>
                <a:spcPct val="20000"/>
              </a:spcBef>
              <a:spcAft>
                <a:spcPct val="0"/>
              </a:spcAft>
              <a:buFont typeface="Courier New" panose="02070309020205020404" pitchFamily="49" charset="0"/>
              <a:buChar char="o"/>
            </a:pPr>
            <a:r>
              <a:rPr lang="en-US" sz="2200" dirty="0"/>
              <a:t>Procedure Pass</a:t>
            </a:r>
          </a:p>
          <a:p>
            <a:pPr marL="800100" lvl="1" indent="-342900" eaLnBrk="0" fontAlgn="base" hangingPunct="0">
              <a:spcBef>
                <a:spcPct val="20000"/>
              </a:spcBef>
              <a:spcAft>
                <a:spcPct val="0"/>
              </a:spcAft>
              <a:buFont typeface="Courier New" panose="02070309020205020404" pitchFamily="49" charset="0"/>
              <a:buChar char="o"/>
            </a:pPr>
            <a:r>
              <a:rPr lang="en-US" sz="2200" dirty="0"/>
              <a:t>Orders Only encounters (for outpatient COVID testing ordering)</a:t>
            </a:r>
          </a:p>
          <a:p>
            <a:pPr marL="800100" lvl="1" indent="-342900" eaLnBrk="0" fontAlgn="base" hangingPunct="0">
              <a:spcBef>
                <a:spcPct val="20000"/>
              </a:spcBef>
              <a:spcAft>
                <a:spcPct val="0"/>
              </a:spcAft>
              <a:buFont typeface="Courier New" panose="02070309020205020404" pitchFamily="49" charset="0"/>
              <a:buChar char="o"/>
            </a:pPr>
            <a:r>
              <a:rPr lang="en-US" sz="2200" dirty="0"/>
              <a:t>Document Call Attempts to patients.</a:t>
            </a:r>
          </a:p>
        </p:txBody>
      </p:sp>
      <p:pic>
        <p:nvPicPr>
          <p:cNvPr id="10" name="Picture 9">
            <a:extLst>
              <a:ext uri="{FF2B5EF4-FFF2-40B4-BE49-F238E27FC236}">
                <a16:creationId xmlns:a16="http://schemas.microsoft.com/office/drawing/2014/main" id="{B1976FFE-7CC3-4049-B11C-72D54927C6DD}"/>
              </a:ext>
            </a:extLst>
          </p:cNvPr>
          <p:cNvPicPr/>
          <p:nvPr/>
        </p:nvPicPr>
        <p:blipFill>
          <a:blip r:embed="rId2"/>
          <a:stretch>
            <a:fillRect/>
          </a:stretch>
        </p:blipFill>
        <p:spPr>
          <a:xfrm>
            <a:off x="7025640" y="1374799"/>
            <a:ext cx="5124450" cy="2586355"/>
          </a:xfrm>
          <a:prstGeom prst="rect">
            <a:avLst/>
          </a:prstGeom>
        </p:spPr>
      </p:pic>
      <p:pic>
        <p:nvPicPr>
          <p:cNvPr id="11" name="Picture 10">
            <a:extLst>
              <a:ext uri="{FF2B5EF4-FFF2-40B4-BE49-F238E27FC236}">
                <a16:creationId xmlns:a16="http://schemas.microsoft.com/office/drawing/2014/main" id="{D3971083-5BC1-47AA-A156-8DA153921658}"/>
              </a:ext>
            </a:extLst>
          </p:cNvPr>
          <p:cNvPicPr>
            <a:picLocks noChangeAspect="1"/>
          </p:cNvPicPr>
          <p:nvPr/>
        </p:nvPicPr>
        <p:blipFill>
          <a:blip r:embed="rId3"/>
          <a:stretch>
            <a:fillRect/>
          </a:stretch>
        </p:blipFill>
        <p:spPr>
          <a:xfrm>
            <a:off x="1389438" y="4844760"/>
            <a:ext cx="7476190" cy="1809524"/>
          </a:xfrm>
          <a:prstGeom prst="rect">
            <a:avLst/>
          </a:prstGeom>
        </p:spPr>
      </p:pic>
    </p:spTree>
    <p:extLst>
      <p:ext uri="{BB962C8B-B14F-4D97-AF65-F5344CB8AC3E}">
        <p14:creationId xmlns:p14="http://schemas.microsoft.com/office/powerpoint/2010/main" val="2003813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9219C11-57E3-4899-BA00-0A1AE9A39D39}"/>
              </a:ext>
            </a:extLst>
          </p:cNvPr>
          <p:cNvPicPr>
            <a:picLocks noChangeAspect="1"/>
          </p:cNvPicPr>
          <p:nvPr/>
        </p:nvPicPr>
        <p:blipFill>
          <a:blip r:embed="rId2"/>
          <a:stretch>
            <a:fillRect/>
          </a:stretch>
        </p:blipFill>
        <p:spPr>
          <a:xfrm>
            <a:off x="2163911" y="3514721"/>
            <a:ext cx="7864178" cy="2505071"/>
          </a:xfrm>
          <a:prstGeom prst="rect">
            <a:avLst/>
          </a:prstGeom>
        </p:spPr>
      </p:pic>
      <p:sp>
        <p:nvSpPr>
          <p:cNvPr id="6" name="Title 1">
            <a:extLst>
              <a:ext uri="{FF2B5EF4-FFF2-40B4-BE49-F238E27FC236}">
                <a16:creationId xmlns:a16="http://schemas.microsoft.com/office/drawing/2014/main" id="{41BDDA06-60A6-46D5-9216-FACC67E039D8}"/>
              </a:ext>
            </a:extLst>
          </p:cNvPr>
          <p:cNvSpPr txBox="1">
            <a:spLocks/>
          </p:cNvSpPr>
          <p:nvPr/>
        </p:nvSpPr>
        <p:spPr bwMode="auto">
          <a:xfrm>
            <a:off x="677696" y="109736"/>
            <a:ext cx="9753600" cy="8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kern="1200">
                <a:solidFill>
                  <a:srgbClr val="008BB0"/>
                </a:solidFill>
                <a:latin typeface="Calibri Light" panose="020F0302020204030204" pitchFamily="34" charset="0"/>
                <a:ea typeface="+mj-ea"/>
                <a:cs typeface="+mj-cs"/>
              </a:defRPr>
            </a:lvl1pPr>
            <a:lvl2pPr algn="l" rtl="0" eaLnBrk="0" fontAlgn="base" hangingPunct="0">
              <a:spcBef>
                <a:spcPct val="0"/>
              </a:spcBef>
              <a:spcAft>
                <a:spcPct val="0"/>
              </a:spcAft>
              <a:defRPr sz="2500">
                <a:solidFill>
                  <a:srgbClr val="993333"/>
                </a:solidFill>
                <a:latin typeface="Palatino Linotype" pitchFamily="18" charset="0"/>
              </a:defRPr>
            </a:lvl2pPr>
            <a:lvl3pPr algn="l" rtl="0" eaLnBrk="0" fontAlgn="base" hangingPunct="0">
              <a:spcBef>
                <a:spcPct val="0"/>
              </a:spcBef>
              <a:spcAft>
                <a:spcPct val="0"/>
              </a:spcAft>
              <a:defRPr sz="2500">
                <a:solidFill>
                  <a:srgbClr val="993333"/>
                </a:solidFill>
                <a:latin typeface="Palatino Linotype" pitchFamily="18" charset="0"/>
              </a:defRPr>
            </a:lvl3pPr>
            <a:lvl4pPr algn="l" rtl="0" eaLnBrk="0" fontAlgn="base" hangingPunct="0">
              <a:spcBef>
                <a:spcPct val="0"/>
              </a:spcBef>
              <a:spcAft>
                <a:spcPct val="0"/>
              </a:spcAft>
              <a:defRPr sz="2500">
                <a:solidFill>
                  <a:srgbClr val="993333"/>
                </a:solidFill>
                <a:latin typeface="Palatino Linotype" pitchFamily="18" charset="0"/>
              </a:defRPr>
            </a:lvl4pPr>
            <a:lvl5pPr algn="l" rtl="0" eaLnBrk="0" fontAlgn="base" hangingPunct="0">
              <a:spcBef>
                <a:spcPct val="0"/>
              </a:spcBef>
              <a:spcAft>
                <a:spcPct val="0"/>
              </a:spcAft>
              <a:defRPr sz="2500">
                <a:solidFill>
                  <a:srgbClr val="993333"/>
                </a:solidFill>
                <a:latin typeface="Palatino Linotype" pitchFamily="18" charset="0"/>
              </a:defRPr>
            </a:lvl5pPr>
            <a:lvl6pPr marL="457200" algn="l" rtl="0" fontAlgn="base">
              <a:spcBef>
                <a:spcPct val="0"/>
              </a:spcBef>
              <a:spcAft>
                <a:spcPct val="0"/>
              </a:spcAft>
              <a:defRPr sz="2500">
                <a:solidFill>
                  <a:srgbClr val="993333"/>
                </a:solidFill>
                <a:latin typeface="Palatino Linotype" pitchFamily="18" charset="0"/>
              </a:defRPr>
            </a:lvl6pPr>
            <a:lvl7pPr marL="914400" algn="l" rtl="0" fontAlgn="base">
              <a:spcBef>
                <a:spcPct val="0"/>
              </a:spcBef>
              <a:spcAft>
                <a:spcPct val="0"/>
              </a:spcAft>
              <a:defRPr sz="2500">
                <a:solidFill>
                  <a:srgbClr val="993333"/>
                </a:solidFill>
                <a:latin typeface="Palatino Linotype" pitchFamily="18" charset="0"/>
              </a:defRPr>
            </a:lvl7pPr>
            <a:lvl8pPr marL="1371600" algn="l" rtl="0" fontAlgn="base">
              <a:spcBef>
                <a:spcPct val="0"/>
              </a:spcBef>
              <a:spcAft>
                <a:spcPct val="0"/>
              </a:spcAft>
              <a:defRPr sz="2500">
                <a:solidFill>
                  <a:srgbClr val="993333"/>
                </a:solidFill>
                <a:latin typeface="Palatino Linotype" pitchFamily="18" charset="0"/>
              </a:defRPr>
            </a:lvl8pPr>
            <a:lvl9pPr marL="1828800" algn="l" rtl="0" fontAlgn="base">
              <a:spcBef>
                <a:spcPct val="0"/>
              </a:spcBef>
              <a:spcAft>
                <a:spcPct val="0"/>
              </a:spcAft>
              <a:defRPr sz="2500">
                <a:solidFill>
                  <a:srgbClr val="993333"/>
                </a:solidFill>
                <a:latin typeface="Palatino Linotype" pitchFamily="18" charset="0"/>
              </a:defRPr>
            </a:lvl9pPr>
          </a:lstStyle>
          <a:p>
            <a:r>
              <a:rPr lang="en-US" sz="3600" dirty="0">
                <a:solidFill>
                  <a:schemeClr val="tx1"/>
                </a:solidFill>
                <a:latin typeface="+mn-lt"/>
                <a:ea typeface="+mn-ea"/>
                <a:cs typeface="+mn-cs"/>
              </a:rPr>
              <a:t>Dashboard Statuses</a:t>
            </a:r>
          </a:p>
        </p:txBody>
      </p:sp>
      <p:sp>
        <p:nvSpPr>
          <p:cNvPr id="3" name="Rectangle 6">
            <a:extLst>
              <a:ext uri="{FF2B5EF4-FFF2-40B4-BE49-F238E27FC236}">
                <a16:creationId xmlns:a16="http://schemas.microsoft.com/office/drawing/2014/main" id="{AF404FBF-AB38-4AA3-932B-484CF0266481}"/>
              </a:ext>
            </a:extLst>
          </p:cNvPr>
          <p:cNvSpPr>
            <a:spLocks noChangeArrowheads="1"/>
          </p:cNvSpPr>
          <p:nvPr/>
        </p:nvSpPr>
        <p:spPr bwMode="auto">
          <a:xfrm>
            <a:off x="0"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9">
            <a:extLst>
              <a:ext uri="{FF2B5EF4-FFF2-40B4-BE49-F238E27FC236}">
                <a16:creationId xmlns:a16="http://schemas.microsoft.com/office/drawing/2014/main" id="{972CDF03-8ACA-400B-A9BF-952AE2E912FA}"/>
              </a:ext>
            </a:extLst>
          </p:cNvPr>
          <p:cNvSpPr>
            <a:spLocks noChangeArrowheads="1"/>
          </p:cNvSpPr>
          <p:nvPr/>
        </p:nvSpPr>
        <p:spPr bwMode="auto">
          <a:xfrm>
            <a:off x="159656" y="563607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a:extLst>
              <a:ext uri="{FF2B5EF4-FFF2-40B4-BE49-F238E27FC236}">
                <a16:creationId xmlns:a16="http://schemas.microsoft.com/office/drawing/2014/main" id="{139D2B2E-6FB6-4F70-8E93-41E3979F70CA}"/>
              </a:ext>
            </a:extLst>
          </p:cNvPr>
          <p:cNvGraphicFramePr>
            <a:graphicFrameLocks noGrp="1"/>
          </p:cNvGraphicFramePr>
          <p:nvPr>
            <p:extLst>
              <p:ext uri="{D42A27DB-BD31-4B8C-83A1-F6EECF244321}">
                <p14:modId xmlns:p14="http://schemas.microsoft.com/office/powerpoint/2010/main" val="3616749472"/>
              </p:ext>
            </p:extLst>
          </p:nvPr>
        </p:nvGraphicFramePr>
        <p:xfrm>
          <a:off x="768188" y="1357088"/>
          <a:ext cx="10644739" cy="1690396"/>
        </p:xfrm>
        <a:graphic>
          <a:graphicData uri="http://schemas.openxmlformats.org/drawingml/2006/table">
            <a:tbl>
              <a:tblPr firstRow="1" firstCol="1" bandRow="1"/>
              <a:tblGrid>
                <a:gridCol w="3368589">
                  <a:extLst>
                    <a:ext uri="{9D8B030D-6E8A-4147-A177-3AD203B41FA5}">
                      <a16:colId xmlns:a16="http://schemas.microsoft.com/office/drawing/2014/main" val="1702050926"/>
                    </a:ext>
                  </a:extLst>
                </a:gridCol>
                <a:gridCol w="7276150">
                  <a:extLst>
                    <a:ext uri="{9D8B030D-6E8A-4147-A177-3AD203B41FA5}">
                      <a16:colId xmlns:a16="http://schemas.microsoft.com/office/drawing/2014/main" val="1840947153"/>
                    </a:ext>
                  </a:extLst>
                </a:gridCol>
              </a:tblGrid>
              <a:tr h="346399">
                <a:tc>
                  <a:txBody>
                    <a:bodyPr/>
                    <a:lstStyle/>
                    <a:p>
                      <a:pPr marL="0" marR="0">
                        <a:spcBef>
                          <a:spcPts val="0"/>
                        </a:spcBef>
                        <a:spcAft>
                          <a:spcPts val="600"/>
                        </a:spcAft>
                      </a:pPr>
                      <a:r>
                        <a:rPr lang="en-US" sz="2000" b="1" kern="1200" dirty="0">
                          <a:solidFill>
                            <a:schemeClr val="tx1"/>
                          </a:solidFill>
                          <a:latin typeface="+mn-lt"/>
                          <a:ea typeface="+mn-ea"/>
                          <a:cs typeface="+mn-cs"/>
                        </a:rPr>
                        <a:t>Status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spcBef>
                          <a:spcPts val="0"/>
                        </a:spcBef>
                        <a:spcAft>
                          <a:spcPts val="600"/>
                        </a:spcAft>
                      </a:pPr>
                      <a:r>
                        <a:rPr lang="en-US" sz="2000" b="1" kern="1200" dirty="0">
                          <a:solidFill>
                            <a:schemeClr val="tx1"/>
                          </a:solidFill>
                          <a:latin typeface="+mn-lt"/>
                          <a:ea typeface="+mn-ea"/>
                          <a:cs typeface="+mn-cs"/>
                        </a:rPr>
                        <a:t>Description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2250001021"/>
                  </a:ext>
                </a:extLst>
              </a:tr>
              <a:tr h="346399">
                <a:tc>
                  <a:txBody>
                    <a:bodyPr/>
                    <a:lstStyle/>
                    <a:p>
                      <a:pPr marL="0" marR="0">
                        <a:spcBef>
                          <a:spcPts val="0"/>
                        </a:spcBef>
                        <a:spcAft>
                          <a:spcPts val="600"/>
                        </a:spcAft>
                      </a:pPr>
                      <a:r>
                        <a:rPr lang="en-US" sz="2000" kern="1200">
                          <a:solidFill>
                            <a:schemeClr val="tx1"/>
                          </a:solidFill>
                          <a:latin typeface="+mn-lt"/>
                          <a:ea typeface="+mn-ea"/>
                          <a:cs typeface="+mn-cs"/>
                        </a:rPr>
                        <a:t>Completed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600"/>
                        </a:spcAft>
                      </a:pPr>
                      <a:r>
                        <a:rPr lang="en-US" sz="2000" kern="1200">
                          <a:solidFill>
                            <a:schemeClr val="tx1"/>
                          </a:solidFill>
                          <a:latin typeface="+mn-lt"/>
                          <a:ea typeface="+mn-ea"/>
                          <a:cs typeface="+mn-cs"/>
                        </a:rPr>
                        <a:t>Patient completed COVID testing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99512913"/>
                  </a:ext>
                </a:extLst>
              </a:tr>
              <a:tr h="346399">
                <a:tc>
                  <a:txBody>
                    <a:bodyPr/>
                    <a:lstStyle/>
                    <a:p>
                      <a:pPr marL="0" marR="0">
                        <a:spcBef>
                          <a:spcPts val="0"/>
                        </a:spcBef>
                        <a:spcAft>
                          <a:spcPts val="600"/>
                        </a:spcAft>
                      </a:pPr>
                      <a:r>
                        <a:rPr lang="en-US" sz="2000" kern="1200">
                          <a:solidFill>
                            <a:schemeClr val="tx1"/>
                          </a:solidFill>
                          <a:latin typeface="+mn-lt"/>
                          <a:ea typeface="+mn-ea"/>
                          <a:cs typeface="+mn-cs"/>
                        </a:rPr>
                        <a:t>Collected and Result Pending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600"/>
                        </a:spcAft>
                      </a:pPr>
                      <a:r>
                        <a:rPr lang="en-US" sz="2000" kern="1200" dirty="0">
                          <a:solidFill>
                            <a:schemeClr val="tx1"/>
                          </a:solidFill>
                          <a:latin typeface="+mn-lt"/>
                          <a:ea typeface="+mn-ea"/>
                          <a:cs typeface="+mn-cs"/>
                        </a:rPr>
                        <a:t>COVID test sample collected, but not yet resulted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51405241"/>
                  </a:ext>
                </a:extLst>
              </a:tr>
              <a:tr h="346399">
                <a:tc>
                  <a:txBody>
                    <a:bodyPr/>
                    <a:lstStyle/>
                    <a:p>
                      <a:pPr marL="0" marR="0">
                        <a:spcBef>
                          <a:spcPts val="0"/>
                        </a:spcBef>
                        <a:spcAft>
                          <a:spcPts val="600"/>
                        </a:spcAft>
                      </a:pPr>
                      <a:r>
                        <a:rPr lang="en-US" sz="2000" kern="1200" dirty="0">
                          <a:solidFill>
                            <a:schemeClr val="tx1"/>
                          </a:solidFill>
                          <a:latin typeface="+mn-lt"/>
                          <a:ea typeface="+mn-ea"/>
                          <a:cs typeface="+mn-cs"/>
                        </a:rPr>
                        <a:t>Scheduled and Not Collected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600"/>
                        </a:spcAft>
                      </a:pPr>
                      <a:r>
                        <a:rPr lang="en-US" sz="2000" kern="1200" dirty="0">
                          <a:solidFill>
                            <a:schemeClr val="tx1"/>
                          </a:solidFill>
                          <a:latin typeface="+mn-lt"/>
                          <a:ea typeface="+mn-ea"/>
                          <a:cs typeface="+mn-cs"/>
                        </a:rPr>
                        <a:t>COVID test ordered, but date of test is a future 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81091089"/>
                  </a:ext>
                </a:extLst>
              </a:tr>
              <a:tr h="0">
                <a:tc>
                  <a:txBody>
                    <a:bodyPr/>
                    <a:lstStyle/>
                    <a:p>
                      <a:pPr marL="0" marR="0">
                        <a:spcBef>
                          <a:spcPts val="0"/>
                        </a:spcBef>
                        <a:spcAft>
                          <a:spcPts val="600"/>
                        </a:spcAft>
                      </a:pPr>
                      <a:r>
                        <a:rPr lang="en-US" sz="2000" kern="1200">
                          <a:solidFill>
                            <a:schemeClr val="tx1"/>
                          </a:solidFill>
                          <a:latin typeface="+mn-lt"/>
                          <a:ea typeface="+mn-ea"/>
                          <a:cs typeface="+mn-cs"/>
                        </a:rPr>
                        <a:t>Not Started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600"/>
                        </a:spcAft>
                      </a:pPr>
                      <a:r>
                        <a:rPr lang="en-US" sz="2000" kern="1200" dirty="0">
                          <a:solidFill>
                            <a:schemeClr val="tx1"/>
                          </a:solidFill>
                          <a:latin typeface="+mn-lt"/>
                          <a:ea typeface="+mn-ea"/>
                          <a:cs typeface="+mn-cs"/>
                        </a:rPr>
                        <a:t>Order has not yet been placed. </a:t>
                      </a:r>
                      <a:r>
                        <a:rPr lang="en-US" sz="2000" kern="1200" dirty="0">
                          <a:solidFill>
                            <a:srgbClr val="FF0000"/>
                          </a:solidFill>
                          <a:latin typeface="+mn-lt"/>
                          <a:ea typeface="+mn-ea"/>
                          <a:cs typeface="+mn-cs"/>
                        </a:rPr>
                        <a:t>These patients need to be worked.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32251602"/>
                  </a:ext>
                </a:extLst>
              </a:tr>
            </a:tbl>
          </a:graphicData>
        </a:graphic>
      </p:graphicFrame>
    </p:spTree>
    <p:extLst>
      <p:ext uri="{BB962C8B-B14F-4D97-AF65-F5344CB8AC3E}">
        <p14:creationId xmlns:p14="http://schemas.microsoft.com/office/powerpoint/2010/main" val="2294086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BDDA06-60A6-46D5-9216-FACC67E039D8}"/>
              </a:ext>
            </a:extLst>
          </p:cNvPr>
          <p:cNvSpPr txBox="1">
            <a:spLocks/>
          </p:cNvSpPr>
          <p:nvPr/>
        </p:nvSpPr>
        <p:spPr bwMode="auto">
          <a:xfrm>
            <a:off x="677696" y="109736"/>
            <a:ext cx="9753600" cy="8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kern="1200">
                <a:solidFill>
                  <a:srgbClr val="008BB0"/>
                </a:solidFill>
                <a:latin typeface="Calibri Light" panose="020F0302020204030204" pitchFamily="34" charset="0"/>
                <a:ea typeface="+mj-ea"/>
                <a:cs typeface="+mj-cs"/>
              </a:defRPr>
            </a:lvl1pPr>
            <a:lvl2pPr algn="l" rtl="0" eaLnBrk="0" fontAlgn="base" hangingPunct="0">
              <a:spcBef>
                <a:spcPct val="0"/>
              </a:spcBef>
              <a:spcAft>
                <a:spcPct val="0"/>
              </a:spcAft>
              <a:defRPr sz="2500">
                <a:solidFill>
                  <a:srgbClr val="993333"/>
                </a:solidFill>
                <a:latin typeface="Palatino Linotype" pitchFamily="18" charset="0"/>
              </a:defRPr>
            </a:lvl2pPr>
            <a:lvl3pPr algn="l" rtl="0" eaLnBrk="0" fontAlgn="base" hangingPunct="0">
              <a:spcBef>
                <a:spcPct val="0"/>
              </a:spcBef>
              <a:spcAft>
                <a:spcPct val="0"/>
              </a:spcAft>
              <a:defRPr sz="2500">
                <a:solidFill>
                  <a:srgbClr val="993333"/>
                </a:solidFill>
                <a:latin typeface="Palatino Linotype" pitchFamily="18" charset="0"/>
              </a:defRPr>
            </a:lvl3pPr>
            <a:lvl4pPr algn="l" rtl="0" eaLnBrk="0" fontAlgn="base" hangingPunct="0">
              <a:spcBef>
                <a:spcPct val="0"/>
              </a:spcBef>
              <a:spcAft>
                <a:spcPct val="0"/>
              </a:spcAft>
              <a:defRPr sz="2500">
                <a:solidFill>
                  <a:srgbClr val="993333"/>
                </a:solidFill>
                <a:latin typeface="Palatino Linotype" pitchFamily="18" charset="0"/>
              </a:defRPr>
            </a:lvl4pPr>
            <a:lvl5pPr algn="l" rtl="0" eaLnBrk="0" fontAlgn="base" hangingPunct="0">
              <a:spcBef>
                <a:spcPct val="0"/>
              </a:spcBef>
              <a:spcAft>
                <a:spcPct val="0"/>
              </a:spcAft>
              <a:defRPr sz="2500">
                <a:solidFill>
                  <a:srgbClr val="993333"/>
                </a:solidFill>
                <a:latin typeface="Palatino Linotype" pitchFamily="18" charset="0"/>
              </a:defRPr>
            </a:lvl5pPr>
            <a:lvl6pPr marL="457200" algn="l" rtl="0" fontAlgn="base">
              <a:spcBef>
                <a:spcPct val="0"/>
              </a:spcBef>
              <a:spcAft>
                <a:spcPct val="0"/>
              </a:spcAft>
              <a:defRPr sz="2500">
                <a:solidFill>
                  <a:srgbClr val="993333"/>
                </a:solidFill>
                <a:latin typeface="Palatino Linotype" pitchFamily="18" charset="0"/>
              </a:defRPr>
            </a:lvl6pPr>
            <a:lvl7pPr marL="914400" algn="l" rtl="0" fontAlgn="base">
              <a:spcBef>
                <a:spcPct val="0"/>
              </a:spcBef>
              <a:spcAft>
                <a:spcPct val="0"/>
              </a:spcAft>
              <a:defRPr sz="2500">
                <a:solidFill>
                  <a:srgbClr val="993333"/>
                </a:solidFill>
                <a:latin typeface="Palatino Linotype" pitchFamily="18" charset="0"/>
              </a:defRPr>
            </a:lvl7pPr>
            <a:lvl8pPr marL="1371600" algn="l" rtl="0" fontAlgn="base">
              <a:spcBef>
                <a:spcPct val="0"/>
              </a:spcBef>
              <a:spcAft>
                <a:spcPct val="0"/>
              </a:spcAft>
              <a:defRPr sz="2500">
                <a:solidFill>
                  <a:srgbClr val="993333"/>
                </a:solidFill>
                <a:latin typeface="Palatino Linotype" pitchFamily="18" charset="0"/>
              </a:defRPr>
            </a:lvl8pPr>
            <a:lvl9pPr marL="1828800" algn="l" rtl="0" fontAlgn="base">
              <a:spcBef>
                <a:spcPct val="0"/>
              </a:spcBef>
              <a:spcAft>
                <a:spcPct val="0"/>
              </a:spcAft>
              <a:defRPr sz="2500">
                <a:solidFill>
                  <a:srgbClr val="993333"/>
                </a:solidFill>
                <a:latin typeface="Palatino Linotype" pitchFamily="18" charset="0"/>
              </a:defRPr>
            </a:lvl9pPr>
          </a:lstStyle>
          <a:p>
            <a:r>
              <a:rPr lang="en-US" sz="3600" dirty="0">
                <a:solidFill>
                  <a:schemeClr val="tx1"/>
                </a:solidFill>
                <a:latin typeface="+mn-lt"/>
                <a:ea typeface="+mn-ea"/>
                <a:cs typeface="+mn-cs"/>
              </a:rPr>
              <a:t>Accessing the Dashboard</a:t>
            </a:r>
          </a:p>
        </p:txBody>
      </p:sp>
      <p:sp>
        <p:nvSpPr>
          <p:cNvPr id="8" name="Rectangle 7">
            <a:extLst>
              <a:ext uri="{FF2B5EF4-FFF2-40B4-BE49-F238E27FC236}">
                <a16:creationId xmlns:a16="http://schemas.microsoft.com/office/drawing/2014/main" id="{1F22C4E8-6F50-4F11-890A-770CB651F815}"/>
              </a:ext>
            </a:extLst>
          </p:cNvPr>
          <p:cNvSpPr/>
          <p:nvPr/>
        </p:nvSpPr>
        <p:spPr>
          <a:xfrm>
            <a:off x="677695" y="825500"/>
            <a:ext cx="10024721" cy="1871282"/>
          </a:xfrm>
          <a:prstGeom prst="rect">
            <a:avLst/>
          </a:prstGeom>
        </p:spPr>
        <p:txBody>
          <a:bodyPr wrap="square">
            <a:spAutoFit/>
          </a:bodyPr>
          <a:lstStyle/>
          <a:p>
            <a:pPr eaLnBrk="0" fontAlgn="base" hangingPunct="0">
              <a:spcBef>
                <a:spcPct val="20000"/>
              </a:spcBef>
              <a:spcAft>
                <a:spcPct val="0"/>
              </a:spcAft>
            </a:pPr>
            <a:endParaRPr lang="en-US" sz="1000" dirty="0"/>
          </a:p>
          <a:p>
            <a:pPr marL="457200" indent="-457200" eaLnBrk="0" fontAlgn="base" hangingPunct="0">
              <a:spcBef>
                <a:spcPct val="20000"/>
              </a:spcBef>
              <a:spcAft>
                <a:spcPct val="0"/>
              </a:spcAft>
              <a:buFont typeface="+mj-lt"/>
              <a:buAutoNum type="arabicPeriod"/>
            </a:pPr>
            <a:r>
              <a:rPr lang="en-US" sz="2200" dirty="0"/>
              <a:t>From your My Dashboards tab, click the title of your dashboard.</a:t>
            </a:r>
          </a:p>
          <a:p>
            <a:pPr marL="457200" indent="-457200" eaLnBrk="0" fontAlgn="base" hangingPunct="0">
              <a:spcBef>
                <a:spcPct val="20000"/>
              </a:spcBef>
              <a:spcAft>
                <a:spcPct val="0"/>
              </a:spcAft>
              <a:buFont typeface="+mj-lt"/>
              <a:buAutoNum type="arabicPeriod"/>
            </a:pPr>
            <a:r>
              <a:rPr lang="en-US" sz="2200" dirty="0"/>
              <a:t>In the search field, type “</a:t>
            </a:r>
            <a:r>
              <a:rPr lang="en-US" sz="2200" b="1" dirty="0"/>
              <a:t>procedural </a:t>
            </a:r>
            <a:r>
              <a:rPr lang="en-US" sz="2200" b="1" dirty="0" err="1"/>
              <a:t>covid</a:t>
            </a:r>
            <a:r>
              <a:rPr lang="en-US" sz="2200" dirty="0"/>
              <a:t>” and then press </a:t>
            </a:r>
            <a:r>
              <a:rPr lang="en-US" sz="2200" b="1" dirty="0"/>
              <a:t>Enter</a:t>
            </a:r>
            <a:r>
              <a:rPr lang="en-US" sz="2200" dirty="0"/>
              <a:t>.</a:t>
            </a:r>
          </a:p>
          <a:p>
            <a:pPr marL="457200" indent="-457200" eaLnBrk="0" fontAlgn="base" hangingPunct="0">
              <a:spcBef>
                <a:spcPct val="20000"/>
              </a:spcBef>
              <a:spcAft>
                <a:spcPct val="0"/>
              </a:spcAft>
              <a:buFont typeface="+mj-lt"/>
              <a:buAutoNum type="arabicPeriod"/>
            </a:pPr>
            <a:r>
              <a:rPr lang="en-US" sz="2200" dirty="0"/>
              <a:t>Click the </a:t>
            </a:r>
            <a:r>
              <a:rPr lang="en-US" sz="2200" b="1" dirty="0"/>
              <a:t>Procedural COVID-19 Tracking Dashboard </a:t>
            </a:r>
            <a:r>
              <a:rPr lang="en-US" sz="2200" dirty="0"/>
              <a:t>tile. </a:t>
            </a:r>
          </a:p>
          <a:p>
            <a:pPr eaLnBrk="0" fontAlgn="base" hangingPunct="0">
              <a:spcBef>
                <a:spcPct val="20000"/>
              </a:spcBef>
              <a:spcAft>
                <a:spcPct val="0"/>
              </a:spcAft>
            </a:pPr>
            <a:endParaRPr lang="en-US" sz="2200" dirty="0"/>
          </a:p>
        </p:txBody>
      </p:sp>
      <p:sp>
        <p:nvSpPr>
          <p:cNvPr id="4" name="Rectangle 7">
            <a:extLst>
              <a:ext uri="{FF2B5EF4-FFF2-40B4-BE49-F238E27FC236}">
                <a16:creationId xmlns:a16="http://schemas.microsoft.com/office/drawing/2014/main" id="{1D26A93A-E748-471F-A9DC-4AAFBCBC796C}"/>
              </a:ext>
            </a:extLst>
          </p:cNvPr>
          <p:cNvSpPr>
            <a:spLocks noChangeArrowheads="1"/>
          </p:cNvSpPr>
          <p:nvPr/>
        </p:nvSpPr>
        <p:spPr bwMode="auto">
          <a:xfrm>
            <a:off x="159656" y="31691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b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3" name="Picture 12">
            <a:extLst>
              <a:ext uri="{FF2B5EF4-FFF2-40B4-BE49-F238E27FC236}">
                <a16:creationId xmlns:a16="http://schemas.microsoft.com/office/drawing/2014/main" id="{58E8A79D-D191-48E9-892E-B22078DE7CE2}"/>
              </a:ext>
            </a:extLst>
          </p:cNvPr>
          <p:cNvPicPr/>
          <p:nvPr/>
        </p:nvPicPr>
        <p:blipFill>
          <a:blip r:embed="rId2">
            <a:extLst>
              <a:ext uri="{28A0092B-C50C-407E-A947-70E740481C1C}">
                <a14:useLocalDpi xmlns:a14="http://schemas.microsoft.com/office/drawing/2010/main" val="0"/>
              </a:ext>
            </a:extLst>
          </a:blip>
          <a:stretch>
            <a:fillRect/>
          </a:stretch>
        </p:blipFill>
        <p:spPr>
          <a:xfrm>
            <a:off x="1203845" y="2437730"/>
            <a:ext cx="4587239" cy="4267819"/>
          </a:xfrm>
          <a:prstGeom prst="rect">
            <a:avLst/>
          </a:prstGeom>
        </p:spPr>
      </p:pic>
      <p:sp>
        <p:nvSpPr>
          <p:cNvPr id="12" name="Rectangle 11">
            <a:extLst>
              <a:ext uri="{FF2B5EF4-FFF2-40B4-BE49-F238E27FC236}">
                <a16:creationId xmlns:a16="http://schemas.microsoft.com/office/drawing/2014/main" id="{D4146E14-0171-40D4-88BD-AB2058713B81}"/>
              </a:ext>
            </a:extLst>
          </p:cNvPr>
          <p:cNvSpPr/>
          <p:nvPr/>
        </p:nvSpPr>
        <p:spPr>
          <a:xfrm>
            <a:off x="7101839" y="3171164"/>
            <a:ext cx="4911333" cy="1107996"/>
          </a:xfrm>
          <a:prstGeom prst="rect">
            <a:avLst/>
          </a:prstGeom>
        </p:spPr>
        <p:txBody>
          <a:bodyPr wrap="square">
            <a:spAutoFit/>
          </a:bodyPr>
          <a:lstStyle/>
          <a:p>
            <a:r>
              <a:rPr lang="en-US" sz="2200" u="sng" dirty="0"/>
              <a:t>TIP:</a:t>
            </a:r>
            <a:r>
              <a:rPr lang="en-US" sz="2200" dirty="0"/>
              <a:t>  To easily access in future, click the dashboard title again and then click the </a:t>
            </a:r>
            <a:r>
              <a:rPr lang="en-US" sz="2200" b="1" dirty="0"/>
              <a:t>star</a:t>
            </a:r>
            <a:r>
              <a:rPr lang="en-US" sz="2200" dirty="0"/>
              <a:t> to make a favorite.</a:t>
            </a:r>
          </a:p>
        </p:txBody>
      </p:sp>
      <p:pic>
        <p:nvPicPr>
          <p:cNvPr id="15" name="Picture 14">
            <a:extLst>
              <a:ext uri="{FF2B5EF4-FFF2-40B4-BE49-F238E27FC236}">
                <a16:creationId xmlns:a16="http://schemas.microsoft.com/office/drawing/2014/main" id="{51AC307C-1941-4596-A2E4-DBE0F990D160}"/>
              </a:ext>
            </a:extLst>
          </p:cNvPr>
          <p:cNvPicPr/>
          <p:nvPr/>
        </p:nvPicPr>
        <p:blipFill>
          <a:blip r:embed="rId3">
            <a:extLst>
              <a:ext uri="{28A0092B-C50C-407E-A947-70E740481C1C}">
                <a14:useLocalDpi xmlns:a14="http://schemas.microsoft.com/office/drawing/2010/main" val="0"/>
              </a:ext>
            </a:extLst>
          </a:blip>
          <a:stretch>
            <a:fillRect/>
          </a:stretch>
        </p:blipFill>
        <p:spPr>
          <a:xfrm>
            <a:off x="7162806" y="4285256"/>
            <a:ext cx="3539611" cy="2277105"/>
          </a:xfrm>
          <a:prstGeom prst="rect">
            <a:avLst/>
          </a:prstGeom>
        </p:spPr>
      </p:pic>
    </p:spTree>
    <p:extLst>
      <p:ext uri="{BB962C8B-B14F-4D97-AF65-F5344CB8AC3E}">
        <p14:creationId xmlns:p14="http://schemas.microsoft.com/office/powerpoint/2010/main" val="1237778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BDDA06-60A6-46D5-9216-FACC67E039D8}"/>
              </a:ext>
            </a:extLst>
          </p:cNvPr>
          <p:cNvSpPr txBox="1">
            <a:spLocks/>
          </p:cNvSpPr>
          <p:nvPr/>
        </p:nvSpPr>
        <p:spPr bwMode="auto">
          <a:xfrm>
            <a:off x="677696" y="109736"/>
            <a:ext cx="9753600" cy="8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kern="1200">
                <a:solidFill>
                  <a:srgbClr val="008BB0"/>
                </a:solidFill>
                <a:latin typeface="Calibri Light" panose="020F0302020204030204" pitchFamily="34" charset="0"/>
                <a:ea typeface="+mj-ea"/>
                <a:cs typeface="+mj-cs"/>
              </a:defRPr>
            </a:lvl1pPr>
            <a:lvl2pPr algn="l" rtl="0" eaLnBrk="0" fontAlgn="base" hangingPunct="0">
              <a:spcBef>
                <a:spcPct val="0"/>
              </a:spcBef>
              <a:spcAft>
                <a:spcPct val="0"/>
              </a:spcAft>
              <a:defRPr sz="2500">
                <a:solidFill>
                  <a:srgbClr val="993333"/>
                </a:solidFill>
                <a:latin typeface="Palatino Linotype" pitchFamily="18" charset="0"/>
              </a:defRPr>
            </a:lvl2pPr>
            <a:lvl3pPr algn="l" rtl="0" eaLnBrk="0" fontAlgn="base" hangingPunct="0">
              <a:spcBef>
                <a:spcPct val="0"/>
              </a:spcBef>
              <a:spcAft>
                <a:spcPct val="0"/>
              </a:spcAft>
              <a:defRPr sz="2500">
                <a:solidFill>
                  <a:srgbClr val="993333"/>
                </a:solidFill>
                <a:latin typeface="Palatino Linotype" pitchFamily="18" charset="0"/>
              </a:defRPr>
            </a:lvl3pPr>
            <a:lvl4pPr algn="l" rtl="0" eaLnBrk="0" fontAlgn="base" hangingPunct="0">
              <a:spcBef>
                <a:spcPct val="0"/>
              </a:spcBef>
              <a:spcAft>
                <a:spcPct val="0"/>
              </a:spcAft>
              <a:defRPr sz="2500">
                <a:solidFill>
                  <a:srgbClr val="993333"/>
                </a:solidFill>
                <a:latin typeface="Palatino Linotype" pitchFamily="18" charset="0"/>
              </a:defRPr>
            </a:lvl4pPr>
            <a:lvl5pPr algn="l" rtl="0" eaLnBrk="0" fontAlgn="base" hangingPunct="0">
              <a:spcBef>
                <a:spcPct val="0"/>
              </a:spcBef>
              <a:spcAft>
                <a:spcPct val="0"/>
              </a:spcAft>
              <a:defRPr sz="2500">
                <a:solidFill>
                  <a:srgbClr val="993333"/>
                </a:solidFill>
                <a:latin typeface="Palatino Linotype" pitchFamily="18" charset="0"/>
              </a:defRPr>
            </a:lvl5pPr>
            <a:lvl6pPr marL="457200" algn="l" rtl="0" fontAlgn="base">
              <a:spcBef>
                <a:spcPct val="0"/>
              </a:spcBef>
              <a:spcAft>
                <a:spcPct val="0"/>
              </a:spcAft>
              <a:defRPr sz="2500">
                <a:solidFill>
                  <a:srgbClr val="993333"/>
                </a:solidFill>
                <a:latin typeface="Palatino Linotype" pitchFamily="18" charset="0"/>
              </a:defRPr>
            </a:lvl6pPr>
            <a:lvl7pPr marL="914400" algn="l" rtl="0" fontAlgn="base">
              <a:spcBef>
                <a:spcPct val="0"/>
              </a:spcBef>
              <a:spcAft>
                <a:spcPct val="0"/>
              </a:spcAft>
              <a:defRPr sz="2500">
                <a:solidFill>
                  <a:srgbClr val="993333"/>
                </a:solidFill>
                <a:latin typeface="Palatino Linotype" pitchFamily="18" charset="0"/>
              </a:defRPr>
            </a:lvl7pPr>
            <a:lvl8pPr marL="1371600" algn="l" rtl="0" fontAlgn="base">
              <a:spcBef>
                <a:spcPct val="0"/>
              </a:spcBef>
              <a:spcAft>
                <a:spcPct val="0"/>
              </a:spcAft>
              <a:defRPr sz="2500">
                <a:solidFill>
                  <a:srgbClr val="993333"/>
                </a:solidFill>
                <a:latin typeface="Palatino Linotype" pitchFamily="18" charset="0"/>
              </a:defRPr>
            </a:lvl8pPr>
            <a:lvl9pPr marL="1828800" algn="l" rtl="0" fontAlgn="base">
              <a:spcBef>
                <a:spcPct val="0"/>
              </a:spcBef>
              <a:spcAft>
                <a:spcPct val="0"/>
              </a:spcAft>
              <a:defRPr sz="2500">
                <a:solidFill>
                  <a:srgbClr val="993333"/>
                </a:solidFill>
                <a:latin typeface="Palatino Linotype" pitchFamily="18" charset="0"/>
              </a:defRPr>
            </a:lvl9pPr>
          </a:lstStyle>
          <a:p>
            <a:r>
              <a:rPr lang="en-US" sz="3600" dirty="0">
                <a:solidFill>
                  <a:schemeClr val="tx1"/>
                </a:solidFill>
                <a:latin typeface="+mn-lt"/>
                <a:ea typeface="+mn-ea"/>
                <a:cs typeface="+mn-cs"/>
              </a:rPr>
              <a:t>Running the Dashboard</a:t>
            </a:r>
          </a:p>
        </p:txBody>
      </p:sp>
      <p:sp>
        <p:nvSpPr>
          <p:cNvPr id="8" name="Rectangle 7">
            <a:extLst>
              <a:ext uri="{FF2B5EF4-FFF2-40B4-BE49-F238E27FC236}">
                <a16:creationId xmlns:a16="http://schemas.microsoft.com/office/drawing/2014/main" id="{1F22C4E8-6F50-4F11-890A-770CB651F815}"/>
              </a:ext>
            </a:extLst>
          </p:cNvPr>
          <p:cNvSpPr/>
          <p:nvPr/>
        </p:nvSpPr>
        <p:spPr>
          <a:xfrm>
            <a:off x="677696" y="825500"/>
            <a:ext cx="10615144" cy="652486"/>
          </a:xfrm>
          <a:prstGeom prst="rect">
            <a:avLst/>
          </a:prstGeom>
        </p:spPr>
        <p:txBody>
          <a:bodyPr wrap="square">
            <a:spAutoFit/>
          </a:bodyPr>
          <a:lstStyle/>
          <a:p>
            <a:pPr eaLnBrk="0" fontAlgn="base" hangingPunct="0">
              <a:spcBef>
                <a:spcPct val="20000"/>
              </a:spcBef>
              <a:spcAft>
                <a:spcPct val="0"/>
              </a:spcAft>
            </a:pPr>
            <a:endParaRPr lang="en-US" sz="1000" dirty="0"/>
          </a:p>
          <a:p>
            <a:pPr marL="457200" indent="-457200" eaLnBrk="0" fontAlgn="base" hangingPunct="0">
              <a:spcBef>
                <a:spcPct val="20000"/>
              </a:spcBef>
              <a:spcAft>
                <a:spcPct val="0"/>
              </a:spcAft>
              <a:buFont typeface="+mj-lt"/>
              <a:buAutoNum type="arabicPeriod"/>
            </a:pPr>
            <a:r>
              <a:rPr lang="en-US" sz="2200" dirty="0"/>
              <a:t>Click the </a:t>
            </a:r>
            <a:r>
              <a:rPr lang="en-US" sz="2200" b="1" dirty="0"/>
              <a:t>pencil</a:t>
            </a:r>
            <a:r>
              <a:rPr lang="en-US" sz="2200" dirty="0"/>
              <a:t> to select the appropriate </a:t>
            </a:r>
            <a:r>
              <a:rPr lang="en-US" sz="2200" b="1" dirty="0"/>
              <a:t>Location(s)</a:t>
            </a:r>
            <a:r>
              <a:rPr lang="en-US" sz="2200" dirty="0"/>
              <a:t> you are covering. </a:t>
            </a:r>
          </a:p>
        </p:txBody>
      </p:sp>
      <p:sp>
        <p:nvSpPr>
          <p:cNvPr id="4" name="Rectangle 7">
            <a:extLst>
              <a:ext uri="{FF2B5EF4-FFF2-40B4-BE49-F238E27FC236}">
                <a16:creationId xmlns:a16="http://schemas.microsoft.com/office/drawing/2014/main" id="{1D26A93A-E748-471F-A9DC-4AAFBCBC796C}"/>
              </a:ext>
            </a:extLst>
          </p:cNvPr>
          <p:cNvSpPr>
            <a:spLocks noChangeArrowheads="1"/>
          </p:cNvSpPr>
          <p:nvPr/>
        </p:nvSpPr>
        <p:spPr bwMode="auto">
          <a:xfrm>
            <a:off x="159656" y="31691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b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D4146E14-0171-40D4-88BD-AB2058713B81}"/>
              </a:ext>
            </a:extLst>
          </p:cNvPr>
          <p:cNvSpPr/>
          <p:nvPr/>
        </p:nvSpPr>
        <p:spPr>
          <a:xfrm>
            <a:off x="6510534" y="1562166"/>
            <a:ext cx="4911333" cy="1785104"/>
          </a:xfrm>
          <a:prstGeom prst="rect">
            <a:avLst/>
          </a:prstGeom>
        </p:spPr>
        <p:txBody>
          <a:bodyPr wrap="square">
            <a:spAutoFit/>
          </a:bodyPr>
          <a:lstStyle/>
          <a:p>
            <a:r>
              <a:rPr lang="en-US" sz="2200" u="sng" dirty="0"/>
              <a:t>TIP:</a:t>
            </a:r>
            <a:r>
              <a:rPr lang="en-US" sz="2200" dirty="0"/>
              <a:t>  You can also filter by Service in addition to Location if your area is a service level team. For example, Location: MGH OR; Service: Transplant surgery.</a:t>
            </a:r>
          </a:p>
        </p:txBody>
      </p:sp>
      <p:pic>
        <p:nvPicPr>
          <p:cNvPr id="9" name="Picture 8">
            <a:extLst>
              <a:ext uri="{FF2B5EF4-FFF2-40B4-BE49-F238E27FC236}">
                <a16:creationId xmlns:a16="http://schemas.microsoft.com/office/drawing/2014/main" id="{86C0DE31-395C-4D3D-BDC5-4FE3A2FEAA98}"/>
              </a:ext>
            </a:extLst>
          </p:cNvPr>
          <p:cNvPicPr/>
          <p:nvPr/>
        </p:nvPicPr>
        <p:blipFill>
          <a:blip r:embed="rId2">
            <a:extLst>
              <a:ext uri="{28A0092B-C50C-407E-A947-70E740481C1C}">
                <a14:useLocalDpi xmlns:a14="http://schemas.microsoft.com/office/drawing/2010/main" val="0"/>
              </a:ext>
            </a:extLst>
          </a:blip>
          <a:stretch>
            <a:fillRect/>
          </a:stretch>
        </p:blipFill>
        <p:spPr>
          <a:xfrm>
            <a:off x="1184667" y="1547517"/>
            <a:ext cx="4911333" cy="2428753"/>
          </a:xfrm>
          <a:prstGeom prst="rect">
            <a:avLst/>
          </a:prstGeom>
        </p:spPr>
      </p:pic>
      <p:pic>
        <p:nvPicPr>
          <p:cNvPr id="10" name="Picture 9">
            <a:extLst>
              <a:ext uri="{FF2B5EF4-FFF2-40B4-BE49-F238E27FC236}">
                <a16:creationId xmlns:a16="http://schemas.microsoft.com/office/drawing/2014/main" id="{65599D63-2E87-460C-971A-9F3E2C0F535A}"/>
              </a:ext>
            </a:extLst>
          </p:cNvPr>
          <p:cNvPicPr/>
          <p:nvPr/>
        </p:nvPicPr>
        <p:blipFill>
          <a:blip r:embed="rId3"/>
          <a:stretch>
            <a:fillRect/>
          </a:stretch>
        </p:blipFill>
        <p:spPr>
          <a:xfrm>
            <a:off x="6589937" y="3407768"/>
            <a:ext cx="5602063" cy="776330"/>
          </a:xfrm>
          <a:prstGeom prst="rect">
            <a:avLst/>
          </a:prstGeom>
        </p:spPr>
      </p:pic>
      <p:sp>
        <p:nvSpPr>
          <p:cNvPr id="2" name="Rectangle 1">
            <a:extLst>
              <a:ext uri="{FF2B5EF4-FFF2-40B4-BE49-F238E27FC236}">
                <a16:creationId xmlns:a16="http://schemas.microsoft.com/office/drawing/2014/main" id="{4336955F-6D36-4748-B00D-749DC1F7D895}"/>
              </a:ext>
            </a:extLst>
          </p:cNvPr>
          <p:cNvSpPr/>
          <p:nvPr/>
        </p:nvSpPr>
        <p:spPr>
          <a:xfrm>
            <a:off x="677696" y="4968857"/>
            <a:ext cx="8154321" cy="1446550"/>
          </a:xfrm>
          <a:prstGeom prst="rect">
            <a:avLst/>
          </a:prstGeom>
        </p:spPr>
        <p:txBody>
          <a:bodyPr wrap="square">
            <a:spAutoFit/>
          </a:bodyPr>
          <a:lstStyle/>
          <a:p>
            <a:pPr marL="457200" indent="-457200">
              <a:buFont typeface="+mj-lt"/>
              <a:buAutoNum type="arabicPeriod" startAt="2"/>
            </a:pPr>
            <a:r>
              <a:rPr lang="en-US" sz="2200" dirty="0">
                <a:latin typeface="Calibri" panose="020F0502020204030204" pitchFamily="34" charset="0"/>
                <a:ea typeface="Calibri" panose="020F0502020204030204" pitchFamily="34" charset="0"/>
                <a:cs typeface="Times New Roman" panose="02020603050405020304" pitchFamily="18" charset="0"/>
              </a:rPr>
              <a:t>The dashboard buckets upcoming patients scheduled within the next 0-3 days, 4-7 days, and 8-28 days. </a:t>
            </a:r>
            <a:r>
              <a:rPr lang="en-US" sz="2200" dirty="0">
                <a:latin typeface="Calibri" panose="020F0502020204030204" pitchFamily="34" charset="0"/>
                <a:ea typeface="Calibri" panose="020F0502020204030204" pitchFamily="34" charset="0"/>
              </a:rPr>
              <a:t>To run all components on the dashboard at once, click the </a:t>
            </a:r>
            <a:r>
              <a:rPr lang="en-US" sz="2200" b="1" dirty="0">
                <a:latin typeface="Calibri" panose="020F0502020204030204" pitchFamily="34" charset="0"/>
                <a:ea typeface="Calibri" panose="020F0502020204030204" pitchFamily="34" charset="0"/>
              </a:rPr>
              <a:t>ellipsis</a:t>
            </a:r>
            <a:r>
              <a:rPr lang="en-US" sz="2200" dirty="0">
                <a:latin typeface="Calibri" panose="020F0502020204030204" pitchFamily="34" charset="0"/>
                <a:ea typeface="Calibri" panose="020F0502020204030204" pitchFamily="34" charset="0"/>
              </a:rPr>
              <a:t> on the top right corner of the dashboard and select </a:t>
            </a:r>
            <a:r>
              <a:rPr lang="en-US" sz="2200" b="1" dirty="0">
                <a:latin typeface="Calibri" panose="020F0502020204030204" pitchFamily="34" charset="0"/>
                <a:ea typeface="Calibri" panose="020F0502020204030204" pitchFamily="34" charset="0"/>
              </a:rPr>
              <a:t>Run Reports</a:t>
            </a:r>
            <a:r>
              <a:rPr lang="en-US" sz="2200" dirty="0">
                <a:latin typeface="Calibri" panose="020F0502020204030204" pitchFamily="34" charset="0"/>
                <a:ea typeface="Calibri" panose="020F0502020204030204" pitchFamily="34" charset="0"/>
              </a:rPr>
              <a:t>.</a:t>
            </a:r>
            <a:r>
              <a:rPr lang="en-US" sz="2200" dirty="0">
                <a:latin typeface="Calibri" panose="020F0502020204030204" pitchFamily="34" charset="0"/>
                <a:ea typeface="Calibri" panose="020F0502020204030204" pitchFamily="34" charset="0"/>
                <a:cs typeface="Times New Roman" panose="02020603050405020304" pitchFamily="18" charset="0"/>
              </a:rPr>
              <a:t> </a:t>
            </a:r>
            <a:endParaRPr lang="en-US" sz="2200" dirty="0"/>
          </a:p>
        </p:txBody>
      </p:sp>
      <p:pic>
        <p:nvPicPr>
          <p:cNvPr id="11" name="Picture 10">
            <a:extLst>
              <a:ext uri="{FF2B5EF4-FFF2-40B4-BE49-F238E27FC236}">
                <a16:creationId xmlns:a16="http://schemas.microsoft.com/office/drawing/2014/main" id="{64B5A9DA-A6DD-4C28-B25A-5C6A9BDBCD2F}"/>
              </a:ext>
            </a:extLst>
          </p:cNvPr>
          <p:cNvPicPr/>
          <p:nvPr/>
        </p:nvPicPr>
        <p:blipFill>
          <a:blip r:embed="rId4"/>
          <a:stretch>
            <a:fillRect/>
          </a:stretch>
        </p:blipFill>
        <p:spPr>
          <a:xfrm>
            <a:off x="8832017" y="4776043"/>
            <a:ext cx="2682287" cy="2051867"/>
          </a:xfrm>
          <a:prstGeom prst="rect">
            <a:avLst/>
          </a:prstGeom>
        </p:spPr>
      </p:pic>
    </p:spTree>
    <p:extLst>
      <p:ext uri="{BB962C8B-B14F-4D97-AF65-F5344CB8AC3E}">
        <p14:creationId xmlns:p14="http://schemas.microsoft.com/office/powerpoint/2010/main" val="2796808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BDDA06-60A6-46D5-9216-FACC67E039D8}"/>
              </a:ext>
            </a:extLst>
          </p:cNvPr>
          <p:cNvSpPr txBox="1">
            <a:spLocks/>
          </p:cNvSpPr>
          <p:nvPr/>
        </p:nvSpPr>
        <p:spPr bwMode="auto">
          <a:xfrm>
            <a:off x="677696" y="109736"/>
            <a:ext cx="9753600" cy="8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kern="1200">
                <a:solidFill>
                  <a:srgbClr val="008BB0"/>
                </a:solidFill>
                <a:latin typeface="Calibri Light" panose="020F0302020204030204" pitchFamily="34" charset="0"/>
                <a:ea typeface="+mj-ea"/>
                <a:cs typeface="+mj-cs"/>
              </a:defRPr>
            </a:lvl1pPr>
            <a:lvl2pPr algn="l" rtl="0" eaLnBrk="0" fontAlgn="base" hangingPunct="0">
              <a:spcBef>
                <a:spcPct val="0"/>
              </a:spcBef>
              <a:spcAft>
                <a:spcPct val="0"/>
              </a:spcAft>
              <a:defRPr sz="2500">
                <a:solidFill>
                  <a:srgbClr val="993333"/>
                </a:solidFill>
                <a:latin typeface="Palatino Linotype" pitchFamily="18" charset="0"/>
              </a:defRPr>
            </a:lvl2pPr>
            <a:lvl3pPr algn="l" rtl="0" eaLnBrk="0" fontAlgn="base" hangingPunct="0">
              <a:spcBef>
                <a:spcPct val="0"/>
              </a:spcBef>
              <a:spcAft>
                <a:spcPct val="0"/>
              </a:spcAft>
              <a:defRPr sz="2500">
                <a:solidFill>
                  <a:srgbClr val="993333"/>
                </a:solidFill>
                <a:latin typeface="Palatino Linotype" pitchFamily="18" charset="0"/>
              </a:defRPr>
            </a:lvl3pPr>
            <a:lvl4pPr algn="l" rtl="0" eaLnBrk="0" fontAlgn="base" hangingPunct="0">
              <a:spcBef>
                <a:spcPct val="0"/>
              </a:spcBef>
              <a:spcAft>
                <a:spcPct val="0"/>
              </a:spcAft>
              <a:defRPr sz="2500">
                <a:solidFill>
                  <a:srgbClr val="993333"/>
                </a:solidFill>
                <a:latin typeface="Palatino Linotype" pitchFamily="18" charset="0"/>
              </a:defRPr>
            </a:lvl4pPr>
            <a:lvl5pPr algn="l" rtl="0" eaLnBrk="0" fontAlgn="base" hangingPunct="0">
              <a:spcBef>
                <a:spcPct val="0"/>
              </a:spcBef>
              <a:spcAft>
                <a:spcPct val="0"/>
              </a:spcAft>
              <a:defRPr sz="2500">
                <a:solidFill>
                  <a:srgbClr val="993333"/>
                </a:solidFill>
                <a:latin typeface="Palatino Linotype" pitchFamily="18" charset="0"/>
              </a:defRPr>
            </a:lvl5pPr>
            <a:lvl6pPr marL="457200" algn="l" rtl="0" fontAlgn="base">
              <a:spcBef>
                <a:spcPct val="0"/>
              </a:spcBef>
              <a:spcAft>
                <a:spcPct val="0"/>
              </a:spcAft>
              <a:defRPr sz="2500">
                <a:solidFill>
                  <a:srgbClr val="993333"/>
                </a:solidFill>
                <a:latin typeface="Palatino Linotype" pitchFamily="18" charset="0"/>
              </a:defRPr>
            </a:lvl6pPr>
            <a:lvl7pPr marL="914400" algn="l" rtl="0" fontAlgn="base">
              <a:spcBef>
                <a:spcPct val="0"/>
              </a:spcBef>
              <a:spcAft>
                <a:spcPct val="0"/>
              </a:spcAft>
              <a:defRPr sz="2500">
                <a:solidFill>
                  <a:srgbClr val="993333"/>
                </a:solidFill>
                <a:latin typeface="Palatino Linotype" pitchFamily="18" charset="0"/>
              </a:defRPr>
            </a:lvl7pPr>
            <a:lvl8pPr marL="1371600" algn="l" rtl="0" fontAlgn="base">
              <a:spcBef>
                <a:spcPct val="0"/>
              </a:spcBef>
              <a:spcAft>
                <a:spcPct val="0"/>
              </a:spcAft>
              <a:defRPr sz="2500">
                <a:solidFill>
                  <a:srgbClr val="993333"/>
                </a:solidFill>
                <a:latin typeface="Palatino Linotype" pitchFamily="18" charset="0"/>
              </a:defRPr>
            </a:lvl8pPr>
            <a:lvl9pPr marL="1828800" algn="l" rtl="0" fontAlgn="base">
              <a:spcBef>
                <a:spcPct val="0"/>
              </a:spcBef>
              <a:spcAft>
                <a:spcPct val="0"/>
              </a:spcAft>
              <a:defRPr sz="2500">
                <a:solidFill>
                  <a:srgbClr val="993333"/>
                </a:solidFill>
                <a:latin typeface="Palatino Linotype" pitchFamily="18" charset="0"/>
              </a:defRPr>
            </a:lvl9pPr>
          </a:lstStyle>
          <a:p>
            <a:r>
              <a:rPr lang="en-US" sz="3600" dirty="0">
                <a:solidFill>
                  <a:schemeClr val="tx1"/>
                </a:solidFill>
                <a:latin typeface="+mn-lt"/>
                <a:ea typeface="+mn-ea"/>
                <a:cs typeface="+mn-cs"/>
              </a:rPr>
              <a:t>Accessing &amp; Filtering the Work List</a:t>
            </a:r>
          </a:p>
        </p:txBody>
      </p:sp>
      <p:sp>
        <p:nvSpPr>
          <p:cNvPr id="8" name="Rectangle 7">
            <a:extLst>
              <a:ext uri="{FF2B5EF4-FFF2-40B4-BE49-F238E27FC236}">
                <a16:creationId xmlns:a16="http://schemas.microsoft.com/office/drawing/2014/main" id="{1F22C4E8-6F50-4F11-890A-770CB651F815}"/>
              </a:ext>
            </a:extLst>
          </p:cNvPr>
          <p:cNvSpPr/>
          <p:nvPr/>
        </p:nvSpPr>
        <p:spPr>
          <a:xfrm>
            <a:off x="726556" y="3399869"/>
            <a:ext cx="10173612" cy="769441"/>
          </a:xfrm>
          <a:prstGeom prst="rect">
            <a:avLst/>
          </a:prstGeom>
        </p:spPr>
        <p:txBody>
          <a:bodyPr wrap="square">
            <a:spAutoFit/>
          </a:bodyPr>
          <a:lstStyle/>
          <a:p>
            <a:pPr eaLnBrk="0" fontAlgn="base" hangingPunct="0">
              <a:spcBef>
                <a:spcPct val="20000"/>
              </a:spcBef>
              <a:spcAft>
                <a:spcPct val="0"/>
              </a:spcAft>
            </a:pPr>
            <a:r>
              <a:rPr lang="en-US" sz="2200" dirty="0"/>
              <a:t>Default filters are available on the work list via the </a:t>
            </a:r>
            <a:r>
              <a:rPr lang="en-US" sz="2200" b="1" dirty="0"/>
              <a:t>star</a:t>
            </a:r>
            <a:r>
              <a:rPr lang="en-US" sz="2200" dirty="0"/>
              <a:t> icon on the top right corner of the worklist. </a:t>
            </a:r>
          </a:p>
        </p:txBody>
      </p:sp>
      <p:pic>
        <p:nvPicPr>
          <p:cNvPr id="3" name="Picture 2">
            <a:extLst>
              <a:ext uri="{FF2B5EF4-FFF2-40B4-BE49-F238E27FC236}">
                <a16:creationId xmlns:a16="http://schemas.microsoft.com/office/drawing/2014/main" id="{EF150FD1-158A-4418-ACFF-27413413CCA4}"/>
              </a:ext>
            </a:extLst>
          </p:cNvPr>
          <p:cNvPicPr>
            <a:picLocks noChangeAspect="1"/>
          </p:cNvPicPr>
          <p:nvPr/>
        </p:nvPicPr>
        <p:blipFill>
          <a:blip r:embed="rId2"/>
          <a:stretch>
            <a:fillRect/>
          </a:stretch>
        </p:blipFill>
        <p:spPr>
          <a:xfrm>
            <a:off x="726556" y="4169310"/>
            <a:ext cx="5712013" cy="2328664"/>
          </a:xfrm>
          <a:prstGeom prst="rect">
            <a:avLst/>
          </a:prstGeom>
        </p:spPr>
      </p:pic>
      <p:pic>
        <p:nvPicPr>
          <p:cNvPr id="5" name="Picture 4">
            <a:extLst>
              <a:ext uri="{FF2B5EF4-FFF2-40B4-BE49-F238E27FC236}">
                <a16:creationId xmlns:a16="http://schemas.microsoft.com/office/drawing/2014/main" id="{CE256955-5849-419B-8007-DD6D4A6F6C8C}"/>
              </a:ext>
            </a:extLst>
          </p:cNvPr>
          <p:cNvPicPr>
            <a:picLocks noChangeAspect="1"/>
          </p:cNvPicPr>
          <p:nvPr/>
        </p:nvPicPr>
        <p:blipFill>
          <a:blip r:embed="rId3"/>
          <a:stretch>
            <a:fillRect/>
          </a:stretch>
        </p:blipFill>
        <p:spPr>
          <a:xfrm>
            <a:off x="726556" y="1419147"/>
            <a:ext cx="6009524" cy="1914286"/>
          </a:xfrm>
          <a:prstGeom prst="rect">
            <a:avLst/>
          </a:prstGeom>
        </p:spPr>
      </p:pic>
      <p:sp>
        <p:nvSpPr>
          <p:cNvPr id="7" name="Rectangle 6">
            <a:extLst>
              <a:ext uri="{FF2B5EF4-FFF2-40B4-BE49-F238E27FC236}">
                <a16:creationId xmlns:a16="http://schemas.microsoft.com/office/drawing/2014/main" id="{AB6E57D1-4718-4312-A8FC-8BA94E5F4972}"/>
              </a:ext>
            </a:extLst>
          </p:cNvPr>
          <p:cNvSpPr/>
          <p:nvPr/>
        </p:nvSpPr>
        <p:spPr>
          <a:xfrm>
            <a:off x="7196076" y="4317979"/>
            <a:ext cx="4523484" cy="2031325"/>
          </a:xfrm>
          <a:prstGeom prst="rect">
            <a:avLst/>
          </a:prstGeom>
        </p:spPr>
        <p:txBody>
          <a:bodyPr wrap="square">
            <a:spAutoFit/>
          </a:bodyPr>
          <a:lstStyle/>
          <a:p>
            <a:r>
              <a:rPr lang="en-US" sz="2000" dirty="0"/>
              <a:t>Return to the original default filter.</a:t>
            </a:r>
          </a:p>
          <a:p>
            <a:pPr lvl="0"/>
            <a:endParaRPr lang="en-US" sz="2000" dirty="0"/>
          </a:p>
          <a:p>
            <a:pPr lvl="0"/>
            <a:r>
              <a:rPr lang="en-US" sz="2000" dirty="0"/>
              <a:t>View patients outside of the default filter.</a:t>
            </a:r>
          </a:p>
          <a:p>
            <a:pPr lvl="0"/>
            <a:endParaRPr lang="en-US" sz="2000" dirty="0"/>
          </a:p>
          <a:p>
            <a:pPr lvl="0"/>
            <a:r>
              <a:rPr lang="en-US" sz="2000" dirty="0"/>
              <a:t>Filter by call attempts made to patients </a:t>
            </a:r>
            <a:r>
              <a:rPr lang="en-US" sz="2000" i="1" dirty="0"/>
              <a:t>(for 4-7 and 8-28 day reports)</a:t>
            </a:r>
            <a:r>
              <a:rPr lang="en-US" sz="2000" dirty="0"/>
              <a:t>. </a:t>
            </a:r>
          </a:p>
          <a:p>
            <a:pPr marL="285750" lvl="0" indent="-285750">
              <a:buFont typeface="Arial" panose="020B0604020202020204" pitchFamily="34" charset="0"/>
              <a:buChar char="•"/>
            </a:pPr>
            <a:endParaRPr lang="en-US" sz="600" dirty="0"/>
          </a:p>
        </p:txBody>
      </p:sp>
      <p:sp>
        <p:nvSpPr>
          <p:cNvPr id="13" name="Rectangle 12">
            <a:extLst>
              <a:ext uri="{FF2B5EF4-FFF2-40B4-BE49-F238E27FC236}">
                <a16:creationId xmlns:a16="http://schemas.microsoft.com/office/drawing/2014/main" id="{5933A75E-677C-47B4-BC9D-BE5AB0E8E0A6}"/>
              </a:ext>
            </a:extLst>
          </p:cNvPr>
          <p:cNvSpPr/>
          <p:nvPr/>
        </p:nvSpPr>
        <p:spPr>
          <a:xfrm>
            <a:off x="677696" y="951330"/>
            <a:ext cx="10691344" cy="430887"/>
          </a:xfrm>
          <a:prstGeom prst="rect">
            <a:avLst/>
          </a:prstGeom>
        </p:spPr>
        <p:txBody>
          <a:bodyPr wrap="square">
            <a:spAutoFit/>
          </a:bodyPr>
          <a:lstStyle/>
          <a:p>
            <a:pPr eaLnBrk="0" fontAlgn="base" hangingPunct="0">
              <a:spcBef>
                <a:spcPct val="20000"/>
              </a:spcBef>
              <a:spcAft>
                <a:spcPct val="0"/>
              </a:spcAft>
            </a:pPr>
            <a:r>
              <a:rPr lang="en-US" sz="2200" dirty="0"/>
              <a:t>Click a date (blue link) to run a work list of patients.</a:t>
            </a:r>
          </a:p>
        </p:txBody>
      </p:sp>
      <p:cxnSp>
        <p:nvCxnSpPr>
          <p:cNvPr id="15" name="Straight Arrow Connector 14">
            <a:extLst>
              <a:ext uri="{FF2B5EF4-FFF2-40B4-BE49-F238E27FC236}">
                <a16:creationId xmlns:a16="http://schemas.microsoft.com/office/drawing/2014/main" id="{A3885B87-A4FE-44B8-8964-7D01704CFAA0}"/>
              </a:ext>
            </a:extLst>
          </p:cNvPr>
          <p:cNvCxnSpPr>
            <a:cxnSpLocks/>
          </p:cNvCxnSpPr>
          <p:nvPr/>
        </p:nvCxnSpPr>
        <p:spPr>
          <a:xfrm flipH="1">
            <a:off x="6407628" y="4518858"/>
            <a:ext cx="776003" cy="8362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44E9FFD-9CF3-4B8A-B26E-B472CAEFE7CE}"/>
              </a:ext>
            </a:extLst>
          </p:cNvPr>
          <p:cNvCxnSpPr>
            <a:cxnSpLocks/>
          </p:cNvCxnSpPr>
          <p:nvPr/>
        </p:nvCxnSpPr>
        <p:spPr>
          <a:xfrm flipH="1" flipV="1">
            <a:off x="5103910" y="4877791"/>
            <a:ext cx="2092166" cy="22760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2656B3E-D4EE-4E73-890D-BB9F396193EE}"/>
              </a:ext>
            </a:extLst>
          </p:cNvPr>
          <p:cNvCxnSpPr>
            <a:cxnSpLocks/>
          </p:cNvCxnSpPr>
          <p:nvPr/>
        </p:nvCxnSpPr>
        <p:spPr>
          <a:xfrm flipH="1" flipV="1">
            <a:off x="6137548" y="5380711"/>
            <a:ext cx="1046083" cy="34342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Right Brace 28">
            <a:extLst>
              <a:ext uri="{FF2B5EF4-FFF2-40B4-BE49-F238E27FC236}">
                <a16:creationId xmlns:a16="http://schemas.microsoft.com/office/drawing/2014/main" id="{F69D8EBC-73F5-4A95-8938-47291F1F41EE}"/>
              </a:ext>
            </a:extLst>
          </p:cNvPr>
          <p:cNvSpPr/>
          <p:nvPr/>
        </p:nvSpPr>
        <p:spPr>
          <a:xfrm>
            <a:off x="5690707" y="5015129"/>
            <a:ext cx="383086" cy="637024"/>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87939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BDDA06-60A6-46D5-9216-FACC67E039D8}"/>
              </a:ext>
            </a:extLst>
          </p:cNvPr>
          <p:cNvSpPr txBox="1">
            <a:spLocks/>
          </p:cNvSpPr>
          <p:nvPr/>
        </p:nvSpPr>
        <p:spPr bwMode="auto">
          <a:xfrm>
            <a:off x="677696" y="109736"/>
            <a:ext cx="9753600" cy="8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kern="1200">
                <a:solidFill>
                  <a:srgbClr val="008BB0"/>
                </a:solidFill>
                <a:latin typeface="Calibri Light" panose="020F0302020204030204" pitchFamily="34" charset="0"/>
                <a:ea typeface="+mj-ea"/>
                <a:cs typeface="+mj-cs"/>
              </a:defRPr>
            </a:lvl1pPr>
            <a:lvl2pPr algn="l" rtl="0" eaLnBrk="0" fontAlgn="base" hangingPunct="0">
              <a:spcBef>
                <a:spcPct val="0"/>
              </a:spcBef>
              <a:spcAft>
                <a:spcPct val="0"/>
              </a:spcAft>
              <a:defRPr sz="2500">
                <a:solidFill>
                  <a:srgbClr val="993333"/>
                </a:solidFill>
                <a:latin typeface="Palatino Linotype" pitchFamily="18" charset="0"/>
              </a:defRPr>
            </a:lvl2pPr>
            <a:lvl3pPr algn="l" rtl="0" eaLnBrk="0" fontAlgn="base" hangingPunct="0">
              <a:spcBef>
                <a:spcPct val="0"/>
              </a:spcBef>
              <a:spcAft>
                <a:spcPct val="0"/>
              </a:spcAft>
              <a:defRPr sz="2500">
                <a:solidFill>
                  <a:srgbClr val="993333"/>
                </a:solidFill>
                <a:latin typeface="Palatino Linotype" pitchFamily="18" charset="0"/>
              </a:defRPr>
            </a:lvl3pPr>
            <a:lvl4pPr algn="l" rtl="0" eaLnBrk="0" fontAlgn="base" hangingPunct="0">
              <a:spcBef>
                <a:spcPct val="0"/>
              </a:spcBef>
              <a:spcAft>
                <a:spcPct val="0"/>
              </a:spcAft>
              <a:defRPr sz="2500">
                <a:solidFill>
                  <a:srgbClr val="993333"/>
                </a:solidFill>
                <a:latin typeface="Palatino Linotype" pitchFamily="18" charset="0"/>
              </a:defRPr>
            </a:lvl4pPr>
            <a:lvl5pPr algn="l" rtl="0" eaLnBrk="0" fontAlgn="base" hangingPunct="0">
              <a:spcBef>
                <a:spcPct val="0"/>
              </a:spcBef>
              <a:spcAft>
                <a:spcPct val="0"/>
              </a:spcAft>
              <a:defRPr sz="2500">
                <a:solidFill>
                  <a:srgbClr val="993333"/>
                </a:solidFill>
                <a:latin typeface="Palatino Linotype" pitchFamily="18" charset="0"/>
              </a:defRPr>
            </a:lvl5pPr>
            <a:lvl6pPr marL="457200" algn="l" rtl="0" fontAlgn="base">
              <a:spcBef>
                <a:spcPct val="0"/>
              </a:spcBef>
              <a:spcAft>
                <a:spcPct val="0"/>
              </a:spcAft>
              <a:defRPr sz="2500">
                <a:solidFill>
                  <a:srgbClr val="993333"/>
                </a:solidFill>
                <a:latin typeface="Palatino Linotype" pitchFamily="18" charset="0"/>
              </a:defRPr>
            </a:lvl6pPr>
            <a:lvl7pPr marL="914400" algn="l" rtl="0" fontAlgn="base">
              <a:spcBef>
                <a:spcPct val="0"/>
              </a:spcBef>
              <a:spcAft>
                <a:spcPct val="0"/>
              </a:spcAft>
              <a:defRPr sz="2500">
                <a:solidFill>
                  <a:srgbClr val="993333"/>
                </a:solidFill>
                <a:latin typeface="Palatino Linotype" pitchFamily="18" charset="0"/>
              </a:defRPr>
            </a:lvl7pPr>
            <a:lvl8pPr marL="1371600" algn="l" rtl="0" fontAlgn="base">
              <a:spcBef>
                <a:spcPct val="0"/>
              </a:spcBef>
              <a:spcAft>
                <a:spcPct val="0"/>
              </a:spcAft>
              <a:defRPr sz="2500">
                <a:solidFill>
                  <a:srgbClr val="993333"/>
                </a:solidFill>
                <a:latin typeface="Palatino Linotype" pitchFamily="18" charset="0"/>
              </a:defRPr>
            </a:lvl8pPr>
            <a:lvl9pPr marL="1828800" algn="l" rtl="0" fontAlgn="base">
              <a:spcBef>
                <a:spcPct val="0"/>
              </a:spcBef>
              <a:spcAft>
                <a:spcPct val="0"/>
              </a:spcAft>
              <a:defRPr sz="2500">
                <a:solidFill>
                  <a:srgbClr val="993333"/>
                </a:solidFill>
                <a:latin typeface="Palatino Linotype" pitchFamily="18" charset="0"/>
              </a:defRPr>
            </a:lvl9pPr>
          </a:lstStyle>
          <a:p>
            <a:r>
              <a:rPr lang="en-US" sz="3600" dirty="0">
                <a:solidFill>
                  <a:schemeClr val="tx1"/>
                </a:solidFill>
                <a:latin typeface="+mn-lt"/>
                <a:ea typeface="+mn-ea"/>
                <a:cs typeface="+mn-cs"/>
              </a:rPr>
              <a:t>Work List:  COVID-19 Test Status Column</a:t>
            </a:r>
          </a:p>
        </p:txBody>
      </p:sp>
      <p:sp>
        <p:nvSpPr>
          <p:cNvPr id="13" name="Rectangle 12">
            <a:extLst>
              <a:ext uri="{FF2B5EF4-FFF2-40B4-BE49-F238E27FC236}">
                <a16:creationId xmlns:a16="http://schemas.microsoft.com/office/drawing/2014/main" id="{5933A75E-677C-47B4-BC9D-BE5AB0E8E0A6}"/>
              </a:ext>
            </a:extLst>
          </p:cNvPr>
          <p:cNvSpPr/>
          <p:nvPr/>
        </p:nvSpPr>
        <p:spPr>
          <a:xfrm>
            <a:off x="677696" y="951330"/>
            <a:ext cx="10691344" cy="430887"/>
          </a:xfrm>
          <a:prstGeom prst="rect">
            <a:avLst/>
          </a:prstGeom>
        </p:spPr>
        <p:txBody>
          <a:bodyPr wrap="square">
            <a:spAutoFit/>
          </a:bodyPr>
          <a:lstStyle/>
          <a:p>
            <a:pPr eaLnBrk="0" fontAlgn="base" hangingPunct="0">
              <a:spcBef>
                <a:spcPct val="20000"/>
              </a:spcBef>
              <a:spcAft>
                <a:spcPct val="0"/>
              </a:spcAft>
            </a:pPr>
            <a:r>
              <a:rPr lang="en-US" sz="2200" b="1" i="1" dirty="0"/>
              <a:t>COVID-19 Test Status </a:t>
            </a:r>
            <a:r>
              <a:rPr lang="en-US" sz="2200" dirty="0"/>
              <a:t>column displays icons/text as an indicator of COVID-19 test status.</a:t>
            </a:r>
          </a:p>
        </p:txBody>
      </p:sp>
      <p:pic>
        <p:nvPicPr>
          <p:cNvPr id="12" name="Picture 11">
            <a:extLst>
              <a:ext uri="{FF2B5EF4-FFF2-40B4-BE49-F238E27FC236}">
                <a16:creationId xmlns:a16="http://schemas.microsoft.com/office/drawing/2014/main" id="{913352B3-5786-4B18-9D94-5A085BA0595B}"/>
              </a:ext>
            </a:extLst>
          </p:cNvPr>
          <p:cNvPicPr/>
          <p:nvPr/>
        </p:nvPicPr>
        <p:blipFill>
          <a:blip r:embed="rId2">
            <a:extLst>
              <a:ext uri="{28A0092B-C50C-407E-A947-70E740481C1C}">
                <a14:useLocalDpi xmlns:a14="http://schemas.microsoft.com/office/drawing/2010/main" val="0"/>
              </a:ext>
            </a:extLst>
          </a:blip>
          <a:stretch>
            <a:fillRect/>
          </a:stretch>
        </p:blipFill>
        <p:spPr>
          <a:xfrm>
            <a:off x="677696" y="1396801"/>
            <a:ext cx="4930624" cy="2179320"/>
          </a:xfrm>
          <a:prstGeom prst="rect">
            <a:avLst/>
          </a:prstGeom>
        </p:spPr>
      </p:pic>
      <p:graphicFrame>
        <p:nvGraphicFramePr>
          <p:cNvPr id="11" name="Table 10">
            <a:extLst>
              <a:ext uri="{FF2B5EF4-FFF2-40B4-BE49-F238E27FC236}">
                <a16:creationId xmlns:a16="http://schemas.microsoft.com/office/drawing/2014/main" id="{8E693A4A-F35D-4B3E-B820-D766855FB6F1}"/>
              </a:ext>
            </a:extLst>
          </p:cNvPr>
          <p:cNvGraphicFramePr>
            <a:graphicFrameLocks noGrp="1"/>
          </p:cNvGraphicFramePr>
          <p:nvPr>
            <p:extLst>
              <p:ext uri="{D42A27DB-BD31-4B8C-83A1-F6EECF244321}">
                <p14:modId xmlns:p14="http://schemas.microsoft.com/office/powerpoint/2010/main" val="4087256190"/>
              </p:ext>
            </p:extLst>
          </p:nvPr>
        </p:nvGraphicFramePr>
        <p:xfrm>
          <a:off x="641350" y="3754319"/>
          <a:ext cx="11331425" cy="3017520"/>
        </p:xfrm>
        <a:graphic>
          <a:graphicData uri="http://schemas.openxmlformats.org/drawingml/2006/table">
            <a:tbl>
              <a:tblPr firstRow="1" firstCol="1" bandRow="1"/>
              <a:tblGrid>
                <a:gridCol w="2281755">
                  <a:extLst>
                    <a:ext uri="{9D8B030D-6E8A-4147-A177-3AD203B41FA5}">
                      <a16:colId xmlns:a16="http://schemas.microsoft.com/office/drawing/2014/main" val="1960261467"/>
                    </a:ext>
                  </a:extLst>
                </a:gridCol>
                <a:gridCol w="4645309">
                  <a:extLst>
                    <a:ext uri="{9D8B030D-6E8A-4147-A177-3AD203B41FA5}">
                      <a16:colId xmlns:a16="http://schemas.microsoft.com/office/drawing/2014/main" val="2760315788"/>
                    </a:ext>
                  </a:extLst>
                </a:gridCol>
                <a:gridCol w="4404361">
                  <a:extLst>
                    <a:ext uri="{9D8B030D-6E8A-4147-A177-3AD203B41FA5}">
                      <a16:colId xmlns:a16="http://schemas.microsoft.com/office/drawing/2014/main" val="2197044433"/>
                    </a:ext>
                  </a:extLst>
                </a:gridCol>
              </a:tblGrid>
              <a:tr h="0">
                <a:tc>
                  <a:txBody>
                    <a:bodyPr/>
                    <a:lstStyle/>
                    <a:p>
                      <a:pPr marL="0" marR="0">
                        <a:spcBef>
                          <a:spcPts val="0"/>
                        </a:spcBef>
                        <a:spcAft>
                          <a:spcPts val="6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Icon/Text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spcBef>
                          <a:spcPts val="0"/>
                        </a:spcBef>
                        <a:spcAft>
                          <a:spcPts val="6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Description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spcBef>
                          <a:spcPts val="0"/>
                        </a:spcBef>
                        <a:spcAft>
                          <a:spcPts val="6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Action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3150286745"/>
                  </a:ext>
                </a:extLst>
              </a:tr>
              <a:tr h="0">
                <a:tc>
                  <a:txBody>
                    <a:bodyPr/>
                    <a:lstStyle/>
                    <a:p>
                      <a:pPr marL="0" marR="0" algn="ctr">
                        <a:spcBef>
                          <a:spcPts val="0"/>
                        </a:spcBef>
                        <a:spcAft>
                          <a:spcPts val="6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Negative COVID test result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5372102"/>
                  </a:ext>
                </a:extLst>
              </a:tr>
              <a:tr h="0">
                <a:tc>
                  <a:txBody>
                    <a:bodyPr/>
                    <a:lstStyle/>
                    <a:p>
                      <a:pPr marL="0" marR="0" algn="ctr">
                        <a:spcBef>
                          <a:spcPts val="0"/>
                        </a:spcBef>
                        <a:spcAft>
                          <a:spcPts val="6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Positive COVID test result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Procedure area manages according to local guidelines regarding proceed w/ ERI or cancel procedure/OR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8422263"/>
                  </a:ext>
                </a:extLst>
              </a:tr>
              <a:tr h="0">
                <a:tc>
                  <a:txBody>
                    <a:bodyPr/>
                    <a:lstStyle/>
                    <a:p>
                      <a:pPr marL="0" marR="0" algn="ctr">
                        <a:spcBef>
                          <a:spcPts val="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Inconclusive / Indeterminate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Inconclusive or Indeterminate test result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Procedure area manages according to local guidelines regarding proceed w/ ERI or cancel procedure/OR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1108065"/>
                  </a:ext>
                </a:extLst>
              </a:tr>
              <a:tr h="0">
                <a:tc>
                  <a:txBody>
                    <a:bodyPr/>
                    <a:lstStyle/>
                    <a:p>
                      <a:pPr marL="0" marR="0" algn="ctr">
                        <a:spcBef>
                          <a:spcPts val="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Not Collected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Testing scheduled, but sample not yet collected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8663077"/>
                  </a:ext>
                </a:extLst>
              </a:tr>
              <a:tr h="0">
                <a:tc>
                  <a:txBody>
                    <a:bodyPr/>
                    <a:lstStyle/>
                    <a:p>
                      <a:pPr marL="0" marR="0" algn="ctr">
                        <a:spcBef>
                          <a:spcPts val="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Collected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Collected test result, but waiting to be resulted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9706567"/>
                  </a:ext>
                </a:extLst>
              </a:tr>
              <a:tr h="0">
                <a:tc>
                  <a:txBody>
                    <a:bodyPr/>
                    <a:lstStyle/>
                    <a:p>
                      <a:pPr marL="0" marR="0" algn="ctr">
                        <a:spcBef>
                          <a:spcPts val="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Not Started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Order has not yet been placed.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Place order for COVID testing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0655478"/>
                  </a:ext>
                </a:extLst>
              </a:tr>
            </a:tbl>
          </a:graphicData>
        </a:graphic>
      </p:graphicFrame>
      <p:pic>
        <p:nvPicPr>
          <p:cNvPr id="3079" name="Picture 40">
            <a:extLst>
              <a:ext uri="{FF2B5EF4-FFF2-40B4-BE49-F238E27FC236}">
                <a16:creationId xmlns:a16="http://schemas.microsoft.com/office/drawing/2014/main" id="{CAEDDE15-7754-46C6-B165-A0E9D38395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6078" y="4054496"/>
            <a:ext cx="257175" cy="228600"/>
          </a:xfrm>
          <a:prstGeom prst="rect">
            <a:avLst/>
          </a:prstGeom>
          <a:noFill/>
          <a:extLst>
            <a:ext uri="{909E8E84-426E-40DD-AFC4-6F175D3DCCD1}">
              <a14:hiddenFill xmlns:a14="http://schemas.microsoft.com/office/drawing/2010/main">
                <a:solidFill>
                  <a:srgbClr val="FFFFFF"/>
                </a:solidFill>
              </a14:hiddenFill>
            </a:ext>
          </a:extLst>
        </p:spPr>
      </p:pic>
      <p:sp>
        <p:nvSpPr>
          <p:cNvPr id="21" name="Flowchart: Decision 20">
            <a:extLst>
              <a:ext uri="{FF2B5EF4-FFF2-40B4-BE49-F238E27FC236}">
                <a16:creationId xmlns:a16="http://schemas.microsoft.com/office/drawing/2014/main" id="{51FFDE44-14B8-496D-A68D-D5B900C323E1}"/>
              </a:ext>
            </a:extLst>
          </p:cNvPr>
          <p:cNvSpPr/>
          <p:nvPr/>
        </p:nvSpPr>
        <p:spPr>
          <a:xfrm>
            <a:off x="1636077" y="4645232"/>
            <a:ext cx="257175" cy="228600"/>
          </a:xfrm>
          <a:prstGeom prst="flowChartDecisi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9035562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PIDIVTEMPLATE" val="MO1P6TCv"/>
  <p:tag name="ARTICULATE_PROJECT_OPEN" val="0"/>
  <p:tag name="ARTICULATE_SLIDE_COUNT" val="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IDIVtemplate">
  <a:themeElements>
    <a:clrScheme name="Custom 1">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0000FF"/>
      </a:hlink>
      <a:folHlink>
        <a:srgbClr val="00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6C199F2404CD459FEFE56C8EDEC6AD" ma:contentTypeVersion="2" ma:contentTypeDescription="Create a new document." ma:contentTypeScope="" ma:versionID="ab95624ed39c0229c6b915d3ab2d8070">
  <xsd:schema xmlns:xsd="http://www.w3.org/2001/XMLSchema" xmlns:xs="http://www.w3.org/2001/XMLSchema" xmlns:p="http://schemas.microsoft.com/office/2006/metadata/properties" xmlns:ns2="a729e119-8933-44e9-bbed-41797442aaba" targetNamespace="http://schemas.microsoft.com/office/2006/metadata/properties" ma:root="true" ma:fieldsID="650eb55485260b445293eacb36fa41c1" ns2:_="">
    <xsd:import namespace="a729e119-8933-44e9-bbed-41797442aab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29e119-8933-44e9-bbed-41797442aa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619726-F4EB-4A83-9FDE-B525CC4978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29e119-8933-44e9-bbed-41797442aa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99E18D-B60C-4746-9907-2ABB8FECBB8F}">
  <ds:schemaRefs>
    <ds:schemaRef ds:uri="http://schemas.microsoft.com/office/2006/documentManagement/types"/>
    <ds:schemaRef ds:uri="http://schemas.microsoft.com/office/2006/metadata/properties"/>
    <ds:schemaRef ds:uri="a729e119-8933-44e9-bbed-41797442aaba"/>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D50717EA-C63F-4F5E-9C50-62EE7823F1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18163</TotalTime>
  <Words>1593</Words>
  <Application>Microsoft Office PowerPoint</Application>
  <PresentationFormat>Widescreen</PresentationFormat>
  <Paragraphs>171</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Courier New</vt:lpstr>
      <vt:lpstr>Palatino Linotype</vt:lpstr>
      <vt:lpstr>Segoe UI</vt:lpstr>
      <vt:lpstr>PIDIVtemplate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Partners HealthCare System,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Partners Information Systems</dc:creator>
  <cp:lastModifiedBy>Cook, Michael S.</cp:lastModifiedBy>
  <cp:revision>668</cp:revision>
  <dcterms:created xsi:type="dcterms:W3CDTF">2017-01-10T19:01:16Z</dcterms:created>
  <dcterms:modified xsi:type="dcterms:W3CDTF">2020-11-24T14:04:57Z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ArticulateGUID">
    <vt:lpwstr>D2CC3064-3AA1-4CB7-B1E3-3F19A4EAB9F5</vt:lpwstr>
  </property>
  <property fmtid="{D5CDD505-2E9C-101B-9397-08002B2CF9AE}" pid="4" name="ArticulatePath">
    <vt:lpwstr>PI DIV Slide Template stretched 201902</vt:lpwstr>
  </property>
  <property fmtid="{D5CDD505-2E9C-101B-9397-08002B2CF9AE}" pid="5" name="ContentTypeId">
    <vt:lpwstr>0x010100736C199F2404CD459FEFE56C8EDEC6AD</vt:lpwstr>
  </property>
</Properties>
</file>