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23" r:id="rId5"/>
    <p:sldId id="3689" r:id="rId6"/>
    <p:sldId id="3699" r:id="rId7"/>
    <p:sldId id="3691" r:id="rId8"/>
    <p:sldId id="3700" r:id="rId9"/>
    <p:sldId id="3696" r:id="rId10"/>
    <p:sldId id="3701" r:id="rId11"/>
    <p:sldId id="3692" r:id="rId12"/>
    <p:sldId id="3698" r:id="rId13"/>
    <p:sldId id="369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C2F8A0-C9A3-41A2-9083-CE53FD811345}">
          <p14:sldIdLst>
            <p14:sldId id="323"/>
            <p14:sldId id="3689"/>
            <p14:sldId id="3699"/>
            <p14:sldId id="3691"/>
            <p14:sldId id="3700"/>
            <p14:sldId id="3696"/>
            <p14:sldId id="3701"/>
            <p14:sldId id="3692"/>
            <p14:sldId id="3698"/>
            <p14:sldId id="3690"/>
          </p14:sldIdLst>
        </p14:section>
        <p14:section name="Appendix" id="{3A981637-5969-4FEB-9832-F12E5768E07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bst, Lindsey M." initials="PLM" lastIdx="5" clrIdx="0">
    <p:extLst>
      <p:ext uri="{19B8F6BF-5375-455C-9EA6-DF929625EA0E}">
        <p15:presenceInfo xmlns:p15="http://schemas.microsoft.com/office/powerpoint/2012/main" userId="S::Lindsey.Pabst@MGH.HARVARD.EDU::e4b4d2a0-02ce-4d6a-8eeb-feeae9235dfb" providerId="AD"/>
      </p:ext>
    </p:extLst>
  </p:cmAuthor>
  <p:cmAuthor id="2" name="Wright, Cody Mitchell" initials="WCM" lastIdx="3" clrIdx="1">
    <p:extLst>
      <p:ext uri="{19B8F6BF-5375-455C-9EA6-DF929625EA0E}">
        <p15:presenceInfo xmlns:p15="http://schemas.microsoft.com/office/powerpoint/2012/main" userId="S::CWRIGHT25@mgh.harvard.edu::14a65521-5924-48ef-b3b5-aa376c7a0b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96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EA0EA6-D087-4BC7-9B2C-D4730DB15A8A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46B52-2020-4694-A807-2D7332FBEF1A}">
      <dgm:prSet/>
      <dgm:spPr/>
      <dgm:t>
        <a:bodyPr/>
        <a:lstStyle/>
        <a:p>
          <a:r>
            <a:rPr lang="en-US" b="1"/>
            <a:t>Schedulable Orders </a:t>
          </a:r>
          <a:r>
            <a:rPr lang="en-US"/>
            <a:t>for All Planned Follow-ups  </a:t>
          </a:r>
          <a:br>
            <a:rPr lang="en-US"/>
          </a:br>
          <a:r>
            <a:rPr lang="en-US" i="1"/>
            <a:t>Enhances Patient Safety </a:t>
          </a:r>
        </a:p>
      </dgm:t>
    </dgm:pt>
    <dgm:pt modelId="{0210D36C-1209-4510-9831-1D4CC6DA9434}" type="parTrans" cxnId="{CB4C1A92-DCD6-45FE-9029-12CD7F0A3449}">
      <dgm:prSet/>
      <dgm:spPr/>
      <dgm:t>
        <a:bodyPr/>
        <a:lstStyle/>
        <a:p>
          <a:endParaRPr lang="en-US"/>
        </a:p>
      </dgm:t>
    </dgm:pt>
    <dgm:pt modelId="{6B7C90D5-7C7E-4EEE-A1E0-6EA54BB32903}" type="sibTrans" cxnId="{CB4C1A92-DCD6-45FE-9029-12CD7F0A3449}">
      <dgm:prSet/>
      <dgm:spPr/>
      <dgm:t>
        <a:bodyPr/>
        <a:lstStyle/>
        <a:p>
          <a:endParaRPr lang="en-US"/>
        </a:p>
      </dgm:t>
    </dgm:pt>
    <dgm:pt modelId="{C158C9B4-DA78-4291-916F-11A2E98DFD72}">
      <dgm:prSet/>
      <dgm:spPr/>
      <dgm:t>
        <a:bodyPr/>
        <a:lstStyle/>
        <a:p>
          <a:r>
            <a:rPr lang="en-US" b="1"/>
            <a:t>“Smarter Scheduling” </a:t>
          </a:r>
          <a:r>
            <a:rPr lang="en-US"/>
            <a:t>- No More Than 60 Days in Advance </a:t>
          </a:r>
          <a:br>
            <a:rPr lang="en-US"/>
          </a:br>
          <a:r>
            <a:rPr lang="en-US" i="1"/>
            <a:t>Reduces Churn-Related Administrative Burden</a:t>
          </a:r>
        </a:p>
      </dgm:t>
    </dgm:pt>
    <dgm:pt modelId="{7B077906-7A19-4747-B49B-0773175F0772}" type="parTrans" cxnId="{A7156691-83FC-4437-9627-E9ECE9B9383E}">
      <dgm:prSet/>
      <dgm:spPr/>
      <dgm:t>
        <a:bodyPr/>
        <a:lstStyle/>
        <a:p>
          <a:endParaRPr lang="en-US"/>
        </a:p>
      </dgm:t>
    </dgm:pt>
    <dgm:pt modelId="{2AAB10E9-AD7B-4741-B1F2-BD905F9D3525}" type="sibTrans" cxnId="{A7156691-83FC-4437-9627-E9ECE9B9383E}">
      <dgm:prSet/>
      <dgm:spPr/>
      <dgm:t>
        <a:bodyPr/>
        <a:lstStyle/>
        <a:p>
          <a:endParaRPr lang="en-US"/>
        </a:p>
      </dgm:t>
    </dgm:pt>
    <dgm:pt modelId="{91C83888-F2A5-4D0F-9520-F4599C2A8BBE}">
      <dgm:prSet/>
      <dgm:spPr/>
      <dgm:t>
        <a:bodyPr/>
        <a:lstStyle/>
        <a:p>
          <a:r>
            <a:rPr lang="en-US"/>
            <a:t>Visits Increasingly Available for </a:t>
          </a:r>
          <a:r>
            <a:rPr lang="en-US" b="1"/>
            <a:t>Patients to Self-Schedule </a:t>
          </a:r>
          <a:r>
            <a:rPr lang="en-US"/>
            <a:t>via Patient Gateway  </a:t>
          </a:r>
          <a:br>
            <a:rPr lang="en-US"/>
          </a:br>
          <a:r>
            <a:rPr lang="en-US" i="1"/>
            <a:t>Optimizes the Patient Experience </a:t>
          </a:r>
        </a:p>
      </dgm:t>
    </dgm:pt>
    <dgm:pt modelId="{F6A3D3C2-AB49-4209-82F0-F11A21312CAA}" type="parTrans" cxnId="{2C75AE4A-5431-43FA-9601-0EC0C8C6CB2A}">
      <dgm:prSet/>
      <dgm:spPr/>
      <dgm:t>
        <a:bodyPr/>
        <a:lstStyle/>
        <a:p>
          <a:endParaRPr lang="en-US"/>
        </a:p>
      </dgm:t>
    </dgm:pt>
    <dgm:pt modelId="{BEBCC707-00C6-4848-A300-F7881A7D83AE}" type="sibTrans" cxnId="{2C75AE4A-5431-43FA-9601-0EC0C8C6CB2A}">
      <dgm:prSet/>
      <dgm:spPr/>
      <dgm:t>
        <a:bodyPr/>
        <a:lstStyle/>
        <a:p>
          <a:endParaRPr lang="en-US"/>
        </a:p>
      </dgm:t>
    </dgm:pt>
    <dgm:pt modelId="{6FB3B210-D822-422E-BC20-FD4A26F892D8}" type="pres">
      <dgm:prSet presAssocID="{EDEA0EA6-D087-4BC7-9B2C-D4730DB15A8A}" presName="Name0" presStyleCnt="0">
        <dgm:presLayoutVars>
          <dgm:chMax val="7"/>
          <dgm:chPref val="7"/>
          <dgm:dir/>
        </dgm:presLayoutVars>
      </dgm:prSet>
      <dgm:spPr/>
    </dgm:pt>
    <dgm:pt modelId="{427A375D-75B2-443A-96F3-06D08422B3C7}" type="pres">
      <dgm:prSet presAssocID="{EDEA0EA6-D087-4BC7-9B2C-D4730DB15A8A}" presName="Name1" presStyleCnt="0"/>
      <dgm:spPr/>
    </dgm:pt>
    <dgm:pt modelId="{2B5117A2-2426-4C90-97DB-3AC18652B34C}" type="pres">
      <dgm:prSet presAssocID="{EDEA0EA6-D087-4BC7-9B2C-D4730DB15A8A}" presName="cycle" presStyleCnt="0"/>
      <dgm:spPr/>
    </dgm:pt>
    <dgm:pt modelId="{29C71873-71A1-43AF-B26C-CC6E40F7C1D6}" type="pres">
      <dgm:prSet presAssocID="{EDEA0EA6-D087-4BC7-9B2C-D4730DB15A8A}" presName="srcNode" presStyleLbl="node1" presStyleIdx="0" presStyleCnt="3"/>
      <dgm:spPr/>
    </dgm:pt>
    <dgm:pt modelId="{F8059BDA-3C82-4E44-B326-29079A2BA142}" type="pres">
      <dgm:prSet presAssocID="{EDEA0EA6-D087-4BC7-9B2C-D4730DB15A8A}" presName="conn" presStyleLbl="parChTrans1D2" presStyleIdx="0" presStyleCnt="1"/>
      <dgm:spPr/>
    </dgm:pt>
    <dgm:pt modelId="{772A0CA3-02BC-44C7-BD64-ABF5EC1EF417}" type="pres">
      <dgm:prSet presAssocID="{EDEA0EA6-D087-4BC7-9B2C-D4730DB15A8A}" presName="extraNode" presStyleLbl="node1" presStyleIdx="0" presStyleCnt="3"/>
      <dgm:spPr/>
    </dgm:pt>
    <dgm:pt modelId="{74A2DA5D-A900-40CB-BEF4-E98251E97E3A}" type="pres">
      <dgm:prSet presAssocID="{EDEA0EA6-D087-4BC7-9B2C-D4730DB15A8A}" presName="dstNode" presStyleLbl="node1" presStyleIdx="0" presStyleCnt="3"/>
      <dgm:spPr/>
    </dgm:pt>
    <dgm:pt modelId="{D9F58AD2-CDEA-417C-A097-3485301A9170}" type="pres">
      <dgm:prSet presAssocID="{0CE46B52-2020-4694-A807-2D7332FBEF1A}" presName="text_1" presStyleLbl="node1" presStyleIdx="0" presStyleCnt="3">
        <dgm:presLayoutVars>
          <dgm:bulletEnabled val="1"/>
        </dgm:presLayoutVars>
      </dgm:prSet>
      <dgm:spPr/>
    </dgm:pt>
    <dgm:pt modelId="{8E1F153E-0FC1-4977-A8F1-C0BF512737F8}" type="pres">
      <dgm:prSet presAssocID="{0CE46B52-2020-4694-A807-2D7332FBEF1A}" presName="accent_1" presStyleCnt="0"/>
      <dgm:spPr/>
    </dgm:pt>
    <dgm:pt modelId="{20589347-D68C-4ED4-BCA3-FBB272FA5A21}" type="pres">
      <dgm:prSet presAssocID="{0CE46B52-2020-4694-A807-2D7332FBEF1A}" presName="accentRepeatNode" presStyleLbl="solidFgAcc1" presStyleIdx="0" presStyleCnt="3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D539589-41BE-4884-9E70-46B0DF3EC3F9}" type="pres">
      <dgm:prSet presAssocID="{C158C9B4-DA78-4291-916F-11A2E98DFD72}" presName="text_2" presStyleLbl="node1" presStyleIdx="1" presStyleCnt="3">
        <dgm:presLayoutVars>
          <dgm:bulletEnabled val="1"/>
        </dgm:presLayoutVars>
      </dgm:prSet>
      <dgm:spPr/>
    </dgm:pt>
    <dgm:pt modelId="{1DAF3E8B-20B8-40E6-BFB9-9E9AA749EF61}" type="pres">
      <dgm:prSet presAssocID="{C158C9B4-DA78-4291-916F-11A2E98DFD72}" presName="accent_2" presStyleCnt="0"/>
      <dgm:spPr/>
    </dgm:pt>
    <dgm:pt modelId="{BCDBD619-32E3-4235-9E23-4B52F3C19491}" type="pres">
      <dgm:prSet presAssocID="{C158C9B4-DA78-4291-916F-11A2E98DFD72}" presName="accentRepeatNode" presStyleLbl="solidFgAcc1" presStyleIdx="1" presStyleCnt="3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F00BFAF-773D-45ED-B12F-AFBCF24C03B3}" type="pres">
      <dgm:prSet presAssocID="{91C83888-F2A5-4D0F-9520-F4599C2A8BBE}" presName="text_3" presStyleLbl="node1" presStyleIdx="2" presStyleCnt="3" custScaleY="116851">
        <dgm:presLayoutVars>
          <dgm:bulletEnabled val="1"/>
        </dgm:presLayoutVars>
      </dgm:prSet>
      <dgm:spPr/>
    </dgm:pt>
    <dgm:pt modelId="{BC830D64-E0EE-423D-99AC-8CAB48474C4F}" type="pres">
      <dgm:prSet presAssocID="{91C83888-F2A5-4D0F-9520-F4599C2A8BBE}" presName="accent_3" presStyleCnt="0"/>
      <dgm:spPr/>
    </dgm:pt>
    <dgm:pt modelId="{8A5A522D-ECB7-4BAF-9E36-AC54A0948CBC}" type="pres">
      <dgm:prSet presAssocID="{91C83888-F2A5-4D0F-9520-F4599C2A8BBE}" presName="accentRepeatNode" presStyleLbl="solidFgAcc1" presStyleIdx="2" presStyleCnt="3"/>
      <dgm:spPr>
        <a:blipFill rotWithShape="0"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6372CC2B-CA75-4D55-B224-E3C6DDC25C69}" type="presOf" srcId="{C158C9B4-DA78-4291-916F-11A2E98DFD72}" destId="{9D539589-41BE-4884-9E70-46B0DF3EC3F9}" srcOrd="0" destOrd="0" presId="urn:microsoft.com/office/officeart/2008/layout/VerticalCurvedList"/>
    <dgm:cxn modelId="{64B9913E-7A01-4D00-86E8-F720CF6E2349}" type="presOf" srcId="{6B7C90D5-7C7E-4EEE-A1E0-6EA54BB32903}" destId="{F8059BDA-3C82-4E44-B326-29079A2BA142}" srcOrd="0" destOrd="0" presId="urn:microsoft.com/office/officeart/2008/layout/VerticalCurvedList"/>
    <dgm:cxn modelId="{2C75AE4A-5431-43FA-9601-0EC0C8C6CB2A}" srcId="{EDEA0EA6-D087-4BC7-9B2C-D4730DB15A8A}" destId="{91C83888-F2A5-4D0F-9520-F4599C2A8BBE}" srcOrd="2" destOrd="0" parTransId="{F6A3D3C2-AB49-4209-82F0-F11A21312CAA}" sibTransId="{BEBCC707-00C6-4848-A300-F7881A7D83AE}"/>
    <dgm:cxn modelId="{CD209A74-2A3D-4C0C-AD27-0EE9E2C98F9C}" type="presOf" srcId="{91C83888-F2A5-4D0F-9520-F4599C2A8BBE}" destId="{BF00BFAF-773D-45ED-B12F-AFBCF24C03B3}" srcOrd="0" destOrd="0" presId="urn:microsoft.com/office/officeart/2008/layout/VerticalCurvedList"/>
    <dgm:cxn modelId="{C9472E85-C634-4A50-808E-876217536C45}" type="presOf" srcId="{0CE46B52-2020-4694-A807-2D7332FBEF1A}" destId="{D9F58AD2-CDEA-417C-A097-3485301A9170}" srcOrd="0" destOrd="0" presId="urn:microsoft.com/office/officeart/2008/layout/VerticalCurvedList"/>
    <dgm:cxn modelId="{A7156691-83FC-4437-9627-E9ECE9B9383E}" srcId="{EDEA0EA6-D087-4BC7-9B2C-D4730DB15A8A}" destId="{C158C9B4-DA78-4291-916F-11A2E98DFD72}" srcOrd="1" destOrd="0" parTransId="{7B077906-7A19-4747-B49B-0773175F0772}" sibTransId="{2AAB10E9-AD7B-4741-B1F2-BD905F9D3525}"/>
    <dgm:cxn modelId="{CB4C1A92-DCD6-45FE-9029-12CD7F0A3449}" srcId="{EDEA0EA6-D087-4BC7-9B2C-D4730DB15A8A}" destId="{0CE46B52-2020-4694-A807-2D7332FBEF1A}" srcOrd="0" destOrd="0" parTransId="{0210D36C-1209-4510-9831-1D4CC6DA9434}" sibTransId="{6B7C90D5-7C7E-4EEE-A1E0-6EA54BB32903}"/>
    <dgm:cxn modelId="{FCF192A2-1CD3-4929-8774-E402CEA1A2F9}" type="presOf" srcId="{EDEA0EA6-D087-4BC7-9B2C-D4730DB15A8A}" destId="{6FB3B210-D822-422E-BC20-FD4A26F892D8}" srcOrd="0" destOrd="0" presId="urn:microsoft.com/office/officeart/2008/layout/VerticalCurvedList"/>
    <dgm:cxn modelId="{20854B99-939F-4BA9-A7BA-A2BA426D9301}" type="presParOf" srcId="{6FB3B210-D822-422E-BC20-FD4A26F892D8}" destId="{427A375D-75B2-443A-96F3-06D08422B3C7}" srcOrd="0" destOrd="0" presId="urn:microsoft.com/office/officeart/2008/layout/VerticalCurvedList"/>
    <dgm:cxn modelId="{1812756B-0EDC-4409-BF7D-47BA431D7231}" type="presParOf" srcId="{427A375D-75B2-443A-96F3-06D08422B3C7}" destId="{2B5117A2-2426-4C90-97DB-3AC18652B34C}" srcOrd="0" destOrd="0" presId="urn:microsoft.com/office/officeart/2008/layout/VerticalCurvedList"/>
    <dgm:cxn modelId="{BCDA24E0-63BD-4E19-BCC9-BF5C963092C0}" type="presParOf" srcId="{2B5117A2-2426-4C90-97DB-3AC18652B34C}" destId="{29C71873-71A1-43AF-B26C-CC6E40F7C1D6}" srcOrd="0" destOrd="0" presId="urn:microsoft.com/office/officeart/2008/layout/VerticalCurvedList"/>
    <dgm:cxn modelId="{AF53FF6C-FE33-404B-8367-28924F8B325B}" type="presParOf" srcId="{2B5117A2-2426-4C90-97DB-3AC18652B34C}" destId="{F8059BDA-3C82-4E44-B326-29079A2BA142}" srcOrd="1" destOrd="0" presId="urn:microsoft.com/office/officeart/2008/layout/VerticalCurvedList"/>
    <dgm:cxn modelId="{6B89CFC8-5BEE-4B7B-812F-0DFAC1FC636D}" type="presParOf" srcId="{2B5117A2-2426-4C90-97DB-3AC18652B34C}" destId="{772A0CA3-02BC-44C7-BD64-ABF5EC1EF417}" srcOrd="2" destOrd="0" presId="urn:microsoft.com/office/officeart/2008/layout/VerticalCurvedList"/>
    <dgm:cxn modelId="{D2320FDB-A439-4660-8CC9-E31014B635A8}" type="presParOf" srcId="{2B5117A2-2426-4C90-97DB-3AC18652B34C}" destId="{74A2DA5D-A900-40CB-BEF4-E98251E97E3A}" srcOrd="3" destOrd="0" presId="urn:microsoft.com/office/officeart/2008/layout/VerticalCurvedList"/>
    <dgm:cxn modelId="{1CFF0E52-2BA9-4458-A7AF-8944C0776207}" type="presParOf" srcId="{427A375D-75B2-443A-96F3-06D08422B3C7}" destId="{D9F58AD2-CDEA-417C-A097-3485301A9170}" srcOrd="1" destOrd="0" presId="urn:microsoft.com/office/officeart/2008/layout/VerticalCurvedList"/>
    <dgm:cxn modelId="{E776ACA8-6238-4387-ABF6-65095B81BD48}" type="presParOf" srcId="{427A375D-75B2-443A-96F3-06D08422B3C7}" destId="{8E1F153E-0FC1-4977-A8F1-C0BF512737F8}" srcOrd="2" destOrd="0" presId="urn:microsoft.com/office/officeart/2008/layout/VerticalCurvedList"/>
    <dgm:cxn modelId="{D5C7C646-D9B7-4224-975E-EFBC4D0B1DCD}" type="presParOf" srcId="{8E1F153E-0FC1-4977-A8F1-C0BF512737F8}" destId="{20589347-D68C-4ED4-BCA3-FBB272FA5A21}" srcOrd="0" destOrd="0" presId="urn:microsoft.com/office/officeart/2008/layout/VerticalCurvedList"/>
    <dgm:cxn modelId="{FB218232-6D37-444F-A36D-6030D4D1C8BE}" type="presParOf" srcId="{427A375D-75B2-443A-96F3-06D08422B3C7}" destId="{9D539589-41BE-4884-9E70-46B0DF3EC3F9}" srcOrd="3" destOrd="0" presId="urn:microsoft.com/office/officeart/2008/layout/VerticalCurvedList"/>
    <dgm:cxn modelId="{435A3C84-FBE5-40AE-9DC4-D5D642AD1FE2}" type="presParOf" srcId="{427A375D-75B2-443A-96F3-06D08422B3C7}" destId="{1DAF3E8B-20B8-40E6-BFB9-9E9AA749EF61}" srcOrd="4" destOrd="0" presId="urn:microsoft.com/office/officeart/2008/layout/VerticalCurvedList"/>
    <dgm:cxn modelId="{92220A50-6F76-4339-B16A-5D141E5BB4D3}" type="presParOf" srcId="{1DAF3E8B-20B8-40E6-BFB9-9E9AA749EF61}" destId="{BCDBD619-32E3-4235-9E23-4B52F3C19491}" srcOrd="0" destOrd="0" presId="urn:microsoft.com/office/officeart/2008/layout/VerticalCurvedList"/>
    <dgm:cxn modelId="{1A469108-C83E-4107-B103-85901291722C}" type="presParOf" srcId="{427A375D-75B2-443A-96F3-06D08422B3C7}" destId="{BF00BFAF-773D-45ED-B12F-AFBCF24C03B3}" srcOrd="5" destOrd="0" presId="urn:microsoft.com/office/officeart/2008/layout/VerticalCurvedList"/>
    <dgm:cxn modelId="{8A350A3F-F17F-4785-8BDF-591C4A6E9500}" type="presParOf" srcId="{427A375D-75B2-443A-96F3-06D08422B3C7}" destId="{BC830D64-E0EE-423D-99AC-8CAB48474C4F}" srcOrd="6" destOrd="0" presId="urn:microsoft.com/office/officeart/2008/layout/VerticalCurvedList"/>
    <dgm:cxn modelId="{A9506BE7-9A28-400E-9C06-2C67908316C4}" type="presParOf" srcId="{BC830D64-E0EE-423D-99AC-8CAB48474C4F}" destId="{8A5A522D-ECB7-4BAF-9E36-AC54A0948C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EA0EA6-D087-4BC7-9B2C-D4730DB15A8A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46B52-2020-4694-A807-2D7332FBEF1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b="1" dirty="0"/>
            <a:t>Schedulable Orders </a:t>
          </a:r>
          <a:r>
            <a:rPr lang="en-US" dirty="0"/>
            <a:t>for All Planned Follow-ups  </a:t>
          </a:r>
          <a:br>
            <a:rPr lang="en-US" dirty="0"/>
          </a:br>
          <a:r>
            <a:rPr lang="en-US" i="1" dirty="0"/>
            <a:t>Enhances Patient Safety </a:t>
          </a:r>
        </a:p>
      </dgm:t>
    </dgm:pt>
    <dgm:pt modelId="{0210D36C-1209-4510-9831-1D4CC6DA9434}" type="parTrans" cxnId="{CB4C1A92-DCD6-45FE-9029-12CD7F0A3449}">
      <dgm:prSet/>
      <dgm:spPr/>
      <dgm:t>
        <a:bodyPr/>
        <a:lstStyle/>
        <a:p>
          <a:endParaRPr lang="en-US"/>
        </a:p>
      </dgm:t>
    </dgm:pt>
    <dgm:pt modelId="{6B7C90D5-7C7E-4EEE-A1E0-6EA54BB32903}" type="sibTrans" cxnId="{CB4C1A92-DCD6-45FE-9029-12CD7F0A3449}">
      <dgm:prSet/>
      <dgm:spPr/>
      <dgm:t>
        <a:bodyPr/>
        <a:lstStyle/>
        <a:p>
          <a:endParaRPr lang="en-US"/>
        </a:p>
      </dgm:t>
    </dgm:pt>
    <dgm:pt modelId="{C158C9B4-DA78-4291-916F-11A2E98DFD72}">
      <dgm:prSet/>
      <dgm:spPr/>
      <dgm:t>
        <a:bodyPr/>
        <a:lstStyle/>
        <a:p>
          <a:r>
            <a:rPr lang="en-US" b="1"/>
            <a:t>“Smarter Scheduling” </a:t>
          </a:r>
          <a:r>
            <a:rPr lang="en-US"/>
            <a:t>- No More Than 60 Days in Advance </a:t>
          </a:r>
          <a:br>
            <a:rPr lang="en-US"/>
          </a:br>
          <a:r>
            <a:rPr lang="en-US" i="1"/>
            <a:t>Reduces Churn-Related Administrative Burden</a:t>
          </a:r>
        </a:p>
      </dgm:t>
    </dgm:pt>
    <dgm:pt modelId="{7B077906-7A19-4747-B49B-0773175F0772}" type="parTrans" cxnId="{A7156691-83FC-4437-9627-E9ECE9B9383E}">
      <dgm:prSet/>
      <dgm:spPr/>
      <dgm:t>
        <a:bodyPr/>
        <a:lstStyle/>
        <a:p>
          <a:endParaRPr lang="en-US"/>
        </a:p>
      </dgm:t>
    </dgm:pt>
    <dgm:pt modelId="{2AAB10E9-AD7B-4741-B1F2-BD905F9D3525}" type="sibTrans" cxnId="{A7156691-83FC-4437-9627-E9ECE9B9383E}">
      <dgm:prSet/>
      <dgm:spPr/>
      <dgm:t>
        <a:bodyPr/>
        <a:lstStyle/>
        <a:p>
          <a:endParaRPr lang="en-US"/>
        </a:p>
      </dgm:t>
    </dgm:pt>
    <dgm:pt modelId="{91C83888-F2A5-4D0F-9520-F4599C2A8BBE}">
      <dgm:prSet/>
      <dgm:spPr/>
      <dgm:t>
        <a:bodyPr/>
        <a:lstStyle/>
        <a:p>
          <a:r>
            <a:rPr lang="en-US"/>
            <a:t>Visits Increasingly Available for </a:t>
          </a:r>
          <a:r>
            <a:rPr lang="en-US" b="1"/>
            <a:t>Patients to Self-Schedule </a:t>
          </a:r>
          <a:r>
            <a:rPr lang="en-US"/>
            <a:t>via Patient Gateway  </a:t>
          </a:r>
          <a:br>
            <a:rPr lang="en-US"/>
          </a:br>
          <a:r>
            <a:rPr lang="en-US" i="1"/>
            <a:t>Optimizes the Patient Experience </a:t>
          </a:r>
        </a:p>
      </dgm:t>
    </dgm:pt>
    <dgm:pt modelId="{F6A3D3C2-AB49-4209-82F0-F11A21312CAA}" type="parTrans" cxnId="{2C75AE4A-5431-43FA-9601-0EC0C8C6CB2A}">
      <dgm:prSet/>
      <dgm:spPr/>
      <dgm:t>
        <a:bodyPr/>
        <a:lstStyle/>
        <a:p>
          <a:endParaRPr lang="en-US"/>
        </a:p>
      </dgm:t>
    </dgm:pt>
    <dgm:pt modelId="{BEBCC707-00C6-4848-A300-F7881A7D83AE}" type="sibTrans" cxnId="{2C75AE4A-5431-43FA-9601-0EC0C8C6CB2A}">
      <dgm:prSet/>
      <dgm:spPr/>
      <dgm:t>
        <a:bodyPr/>
        <a:lstStyle/>
        <a:p>
          <a:endParaRPr lang="en-US"/>
        </a:p>
      </dgm:t>
    </dgm:pt>
    <dgm:pt modelId="{6FB3B210-D822-422E-BC20-FD4A26F892D8}" type="pres">
      <dgm:prSet presAssocID="{EDEA0EA6-D087-4BC7-9B2C-D4730DB15A8A}" presName="Name0" presStyleCnt="0">
        <dgm:presLayoutVars>
          <dgm:chMax val="7"/>
          <dgm:chPref val="7"/>
          <dgm:dir/>
        </dgm:presLayoutVars>
      </dgm:prSet>
      <dgm:spPr/>
    </dgm:pt>
    <dgm:pt modelId="{427A375D-75B2-443A-96F3-06D08422B3C7}" type="pres">
      <dgm:prSet presAssocID="{EDEA0EA6-D087-4BC7-9B2C-D4730DB15A8A}" presName="Name1" presStyleCnt="0"/>
      <dgm:spPr/>
    </dgm:pt>
    <dgm:pt modelId="{2B5117A2-2426-4C90-97DB-3AC18652B34C}" type="pres">
      <dgm:prSet presAssocID="{EDEA0EA6-D087-4BC7-9B2C-D4730DB15A8A}" presName="cycle" presStyleCnt="0"/>
      <dgm:spPr/>
    </dgm:pt>
    <dgm:pt modelId="{29C71873-71A1-43AF-B26C-CC6E40F7C1D6}" type="pres">
      <dgm:prSet presAssocID="{EDEA0EA6-D087-4BC7-9B2C-D4730DB15A8A}" presName="srcNode" presStyleLbl="node1" presStyleIdx="0" presStyleCnt="3"/>
      <dgm:spPr/>
    </dgm:pt>
    <dgm:pt modelId="{F8059BDA-3C82-4E44-B326-29079A2BA142}" type="pres">
      <dgm:prSet presAssocID="{EDEA0EA6-D087-4BC7-9B2C-D4730DB15A8A}" presName="conn" presStyleLbl="parChTrans1D2" presStyleIdx="0" presStyleCnt="1"/>
      <dgm:spPr/>
    </dgm:pt>
    <dgm:pt modelId="{772A0CA3-02BC-44C7-BD64-ABF5EC1EF417}" type="pres">
      <dgm:prSet presAssocID="{EDEA0EA6-D087-4BC7-9B2C-D4730DB15A8A}" presName="extraNode" presStyleLbl="node1" presStyleIdx="0" presStyleCnt="3"/>
      <dgm:spPr/>
    </dgm:pt>
    <dgm:pt modelId="{74A2DA5D-A900-40CB-BEF4-E98251E97E3A}" type="pres">
      <dgm:prSet presAssocID="{EDEA0EA6-D087-4BC7-9B2C-D4730DB15A8A}" presName="dstNode" presStyleLbl="node1" presStyleIdx="0" presStyleCnt="3"/>
      <dgm:spPr/>
    </dgm:pt>
    <dgm:pt modelId="{D9F58AD2-CDEA-417C-A097-3485301A9170}" type="pres">
      <dgm:prSet presAssocID="{0CE46B52-2020-4694-A807-2D7332FBEF1A}" presName="text_1" presStyleLbl="node1" presStyleIdx="0" presStyleCnt="3">
        <dgm:presLayoutVars>
          <dgm:bulletEnabled val="1"/>
        </dgm:presLayoutVars>
      </dgm:prSet>
      <dgm:spPr/>
    </dgm:pt>
    <dgm:pt modelId="{8E1F153E-0FC1-4977-A8F1-C0BF512737F8}" type="pres">
      <dgm:prSet presAssocID="{0CE46B52-2020-4694-A807-2D7332FBEF1A}" presName="accent_1" presStyleCnt="0"/>
      <dgm:spPr/>
    </dgm:pt>
    <dgm:pt modelId="{20589347-D68C-4ED4-BCA3-FBB272FA5A21}" type="pres">
      <dgm:prSet presAssocID="{0CE46B52-2020-4694-A807-2D7332FBEF1A}" presName="accentRepeatNode" presStyleLbl="solidFgAcc1" presStyleIdx="0" presStyleCnt="3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D539589-41BE-4884-9E70-46B0DF3EC3F9}" type="pres">
      <dgm:prSet presAssocID="{C158C9B4-DA78-4291-916F-11A2E98DFD72}" presName="text_2" presStyleLbl="node1" presStyleIdx="1" presStyleCnt="3">
        <dgm:presLayoutVars>
          <dgm:bulletEnabled val="1"/>
        </dgm:presLayoutVars>
      </dgm:prSet>
      <dgm:spPr/>
    </dgm:pt>
    <dgm:pt modelId="{1DAF3E8B-20B8-40E6-BFB9-9E9AA749EF61}" type="pres">
      <dgm:prSet presAssocID="{C158C9B4-DA78-4291-916F-11A2E98DFD72}" presName="accent_2" presStyleCnt="0"/>
      <dgm:spPr/>
    </dgm:pt>
    <dgm:pt modelId="{BCDBD619-32E3-4235-9E23-4B52F3C19491}" type="pres">
      <dgm:prSet presAssocID="{C158C9B4-DA78-4291-916F-11A2E98DFD72}" presName="accentRepeatNode" presStyleLbl="solidFgAcc1" presStyleIdx="1" presStyleCnt="3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F00BFAF-773D-45ED-B12F-AFBCF24C03B3}" type="pres">
      <dgm:prSet presAssocID="{91C83888-F2A5-4D0F-9520-F4599C2A8BBE}" presName="text_3" presStyleLbl="node1" presStyleIdx="2" presStyleCnt="3" custScaleY="116851">
        <dgm:presLayoutVars>
          <dgm:bulletEnabled val="1"/>
        </dgm:presLayoutVars>
      </dgm:prSet>
      <dgm:spPr/>
    </dgm:pt>
    <dgm:pt modelId="{BC830D64-E0EE-423D-99AC-8CAB48474C4F}" type="pres">
      <dgm:prSet presAssocID="{91C83888-F2A5-4D0F-9520-F4599C2A8BBE}" presName="accent_3" presStyleCnt="0"/>
      <dgm:spPr/>
    </dgm:pt>
    <dgm:pt modelId="{8A5A522D-ECB7-4BAF-9E36-AC54A0948CBC}" type="pres">
      <dgm:prSet presAssocID="{91C83888-F2A5-4D0F-9520-F4599C2A8BBE}" presName="accentRepeatNode" presStyleLbl="solidFgAcc1" presStyleIdx="2" presStyleCnt="3"/>
      <dgm:spPr>
        <a:blipFill rotWithShape="0"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6372CC2B-CA75-4D55-B224-E3C6DDC25C69}" type="presOf" srcId="{C158C9B4-DA78-4291-916F-11A2E98DFD72}" destId="{9D539589-41BE-4884-9E70-46B0DF3EC3F9}" srcOrd="0" destOrd="0" presId="urn:microsoft.com/office/officeart/2008/layout/VerticalCurvedList"/>
    <dgm:cxn modelId="{64B9913E-7A01-4D00-86E8-F720CF6E2349}" type="presOf" srcId="{6B7C90D5-7C7E-4EEE-A1E0-6EA54BB32903}" destId="{F8059BDA-3C82-4E44-B326-29079A2BA142}" srcOrd="0" destOrd="0" presId="urn:microsoft.com/office/officeart/2008/layout/VerticalCurvedList"/>
    <dgm:cxn modelId="{2C75AE4A-5431-43FA-9601-0EC0C8C6CB2A}" srcId="{EDEA0EA6-D087-4BC7-9B2C-D4730DB15A8A}" destId="{91C83888-F2A5-4D0F-9520-F4599C2A8BBE}" srcOrd="2" destOrd="0" parTransId="{F6A3D3C2-AB49-4209-82F0-F11A21312CAA}" sibTransId="{BEBCC707-00C6-4848-A300-F7881A7D83AE}"/>
    <dgm:cxn modelId="{CD209A74-2A3D-4C0C-AD27-0EE9E2C98F9C}" type="presOf" srcId="{91C83888-F2A5-4D0F-9520-F4599C2A8BBE}" destId="{BF00BFAF-773D-45ED-B12F-AFBCF24C03B3}" srcOrd="0" destOrd="0" presId="urn:microsoft.com/office/officeart/2008/layout/VerticalCurvedList"/>
    <dgm:cxn modelId="{C9472E85-C634-4A50-808E-876217536C45}" type="presOf" srcId="{0CE46B52-2020-4694-A807-2D7332FBEF1A}" destId="{D9F58AD2-CDEA-417C-A097-3485301A9170}" srcOrd="0" destOrd="0" presId="urn:microsoft.com/office/officeart/2008/layout/VerticalCurvedList"/>
    <dgm:cxn modelId="{A7156691-83FC-4437-9627-E9ECE9B9383E}" srcId="{EDEA0EA6-D087-4BC7-9B2C-D4730DB15A8A}" destId="{C158C9B4-DA78-4291-916F-11A2E98DFD72}" srcOrd="1" destOrd="0" parTransId="{7B077906-7A19-4747-B49B-0773175F0772}" sibTransId="{2AAB10E9-AD7B-4741-B1F2-BD905F9D3525}"/>
    <dgm:cxn modelId="{CB4C1A92-DCD6-45FE-9029-12CD7F0A3449}" srcId="{EDEA0EA6-D087-4BC7-9B2C-D4730DB15A8A}" destId="{0CE46B52-2020-4694-A807-2D7332FBEF1A}" srcOrd="0" destOrd="0" parTransId="{0210D36C-1209-4510-9831-1D4CC6DA9434}" sibTransId="{6B7C90D5-7C7E-4EEE-A1E0-6EA54BB32903}"/>
    <dgm:cxn modelId="{FCF192A2-1CD3-4929-8774-E402CEA1A2F9}" type="presOf" srcId="{EDEA0EA6-D087-4BC7-9B2C-D4730DB15A8A}" destId="{6FB3B210-D822-422E-BC20-FD4A26F892D8}" srcOrd="0" destOrd="0" presId="urn:microsoft.com/office/officeart/2008/layout/VerticalCurvedList"/>
    <dgm:cxn modelId="{20854B99-939F-4BA9-A7BA-A2BA426D9301}" type="presParOf" srcId="{6FB3B210-D822-422E-BC20-FD4A26F892D8}" destId="{427A375D-75B2-443A-96F3-06D08422B3C7}" srcOrd="0" destOrd="0" presId="urn:microsoft.com/office/officeart/2008/layout/VerticalCurvedList"/>
    <dgm:cxn modelId="{1812756B-0EDC-4409-BF7D-47BA431D7231}" type="presParOf" srcId="{427A375D-75B2-443A-96F3-06D08422B3C7}" destId="{2B5117A2-2426-4C90-97DB-3AC18652B34C}" srcOrd="0" destOrd="0" presId="urn:microsoft.com/office/officeart/2008/layout/VerticalCurvedList"/>
    <dgm:cxn modelId="{BCDA24E0-63BD-4E19-BCC9-BF5C963092C0}" type="presParOf" srcId="{2B5117A2-2426-4C90-97DB-3AC18652B34C}" destId="{29C71873-71A1-43AF-B26C-CC6E40F7C1D6}" srcOrd="0" destOrd="0" presId="urn:microsoft.com/office/officeart/2008/layout/VerticalCurvedList"/>
    <dgm:cxn modelId="{AF53FF6C-FE33-404B-8367-28924F8B325B}" type="presParOf" srcId="{2B5117A2-2426-4C90-97DB-3AC18652B34C}" destId="{F8059BDA-3C82-4E44-B326-29079A2BA142}" srcOrd="1" destOrd="0" presId="urn:microsoft.com/office/officeart/2008/layout/VerticalCurvedList"/>
    <dgm:cxn modelId="{6B89CFC8-5BEE-4B7B-812F-0DFAC1FC636D}" type="presParOf" srcId="{2B5117A2-2426-4C90-97DB-3AC18652B34C}" destId="{772A0CA3-02BC-44C7-BD64-ABF5EC1EF417}" srcOrd="2" destOrd="0" presId="urn:microsoft.com/office/officeart/2008/layout/VerticalCurvedList"/>
    <dgm:cxn modelId="{D2320FDB-A439-4660-8CC9-E31014B635A8}" type="presParOf" srcId="{2B5117A2-2426-4C90-97DB-3AC18652B34C}" destId="{74A2DA5D-A900-40CB-BEF4-E98251E97E3A}" srcOrd="3" destOrd="0" presId="urn:microsoft.com/office/officeart/2008/layout/VerticalCurvedList"/>
    <dgm:cxn modelId="{1CFF0E52-2BA9-4458-A7AF-8944C0776207}" type="presParOf" srcId="{427A375D-75B2-443A-96F3-06D08422B3C7}" destId="{D9F58AD2-CDEA-417C-A097-3485301A9170}" srcOrd="1" destOrd="0" presId="urn:microsoft.com/office/officeart/2008/layout/VerticalCurvedList"/>
    <dgm:cxn modelId="{E776ACA8-6238-4387-ABF6-65095B81BD48}" type="presParOf" srcId="{427A375D-75B2-443A-96F3-06D08422B3C7}" destId="{8E1F153E-0FC1-4977-A8F1-C0BF512737F8}" srcOrd="2" destOrd="0" presId="urn:microsoft.com/office/officeart/2008/layout/VerticalCurvedList"/>
    <dgm:cxn modelId="{D5C7C646-D9B7-4224-975E-EFBC4D0B1DCD}" type="presParOf" srcId="{8E1F153E-0FC1-4977-A8F1-C0BF512737F8}" destId="{20589347-D68C-4ED4-BCA3-FBB272FA5A21}" srcOrd="0" destOrd="0" presId="urn:microsoft.com/office/officeart/2008/layout/VerticalCurvedList"/>
    <dgm:cxn modelId="{FB218232-6D37-444F-A36D-6030D4D1C8BE}" type="presParOf" srcId="{427A375D-75B2-443A-96F3-06D08422B3C7}" destId="{9D539589-41BE-4884-9E70-46B0DF3EC3F9}" srcOrd="3" destOrd="0" presId="urn:microsoft.com/office/officeart/2008/layout/VerticalCurvedList"/>
    <dgm:cxn modelId="{435A3C84-FBE5-40AE-9DC4-D5D642AD1FE2}" type="presParOf" srcId="{427A375D-75B2-443A-96F3-06D08422B3C7}" destId="{1DAF3E8B-20B8-40E6-BFB9-9E9AA749EF61}" srcOrd="4" destOrd="0" presId="urn:microsoft.com/office/officeart/2008/layout/VerticalCurvedList"/>
    <dgm:cxn modelId="{92220A50-6F76-4339-B16A-5D141E5BB4D3}" type="presParOf" srcId="{1DAF3E8B-20B8-40E6-BFB9-9E9AA749EF61}" destId="{BCDBD619-32E3-4235-9E23-4B52F3C19491}" srcOrd="0" destOrd="0" presId="urn:microsoft.com/office/officeart/2008/layout/VerticalCurvedList"/>
    <dgm:cxn modelId="{1A469108-C83E-4107-B103-85901291722C}" type="presParOf" srcId="{427A375D-75B2-443A-96F3-06D08422B3C7}" destId="{BF00BFAF-773D-45ED-B12F-AFBCF24C03B3}" srcOrd="5" destOrd="0" presId="urn:microsoft.com/office/officeart/2008/layout/VerticalCurvedList"/>
    <dgm:cxn modelId="{8A350A3F-F17F-4785-8BDF-591C4A6E9500}" type="presParOf" srcId="{427A375D-75B2-443A-96F3-06D08422B3C7}" destId="{BC830D64-E0EE-423D-99AC-8CAB48474C4F}" srcOrd="6" destOrd="0" presId="urn:microsoft.com/office/officeart/2008/layout/VerticalCurvedList"/>
    <dgm:cxn modelId="{A9506BE7-9A28-400E-9C06-2C67908316C4}" type="presParOf" srcId="{BC830D64-E0EE-423D-99AC-8CAB48474C4F}" destId="{8A5A522D-ECB7-4BAF-9E36-AC54A0948C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E8A9A9-1354-46EE-AF88-AF317343F17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183DCC-5499-4EF3-9369-B2A4E2FBF4BB}">
      <dgm:prSet phldrT="[Text]"/>
      <dgm:spPr/>
      <dgm:t>
        <a:bodyPr/>
        <a:lstStyle/>
        <a:p>
          <a:pPr algn="l"/>
          <a:r>
            <a:rPr lang="en-US"/>
            <a:t>Scheduler or provider places order for follow up</a:t>
          </a:r>
        </a:p>
      </dgm:t>
    </dgm:pt>
    <dgm:pt modelId="{C9CCD335-086B-4008-9AEE-A2174604DE95}" type="parTrans" cxnId="{B3ADD802-394D-4534-B431-A140895EEC4A}">
      <dgm:prSet/>
      <dgm:spPr/>
      <dgm:t>
        <a:bodyPr/>
        <a:lstStyle/>
        <a:p>
          <a:endParaRPr lang="en-US"/>
        </a:p>
      </dgm:t>
    </dgm:pt>
    <dgm:pt modelId="{4B7A8699-E76E-41CA-8AD5-FE30D931E735}" type="sibTrans" cxnId="{B3ADD802-394D-4534-B431-A140895EEC4A}">
      <dgm:prSet/>
      <dgm:spPr/>
      <dgm:t>
        <a:bodyPr/>
        <a:lstStyle/>
        <a:p>
          <a:endParaRPr lang="en-US"/>
        </a:p>
      </dgm:t>
    </dgm:pt>
    <dgm:pt modelId="{E3A3CF0C-DABF-4D60-A64C-92F7C7FD33EA}">
      <dgm:prSet phldrT="[Text]"/>
      <dgm:spPr/>
      <dgm:t>
        <a:bodyPr/>
        <a:lstStyle/>
        <a:p>
          <a:pPr algn="l"/>
          <a:r>
            <a:rPr lang="en-US"/>
            <a:t>Order populates on work queue</a:t>
          </a:r>
        </a:p>
      </dgm:t>
    </dgm:pt>
    <dgm:pt modelId="{D39CBCE6-FE58-42C2-B7A1-6DA2D9EB2A22}" type="parTrans" cxnId="{703D7A49-C75A-4469-A8AD-22C4BE885B84}">
      <dgm:prSet/>
      <dgm:spPr/>
      <dgm:t>
        <a:bodyPr/>
        <a:lstStyle/>
        <a:p>
          <a:endParaRPr lang="en-US"/>
        </a:p>
      </dgm:t>
    </dgm:pt>
    <dgm:pt modelId="{441ED9A5-84F4-4A31-910F-F9D2E24B2C9E}" type="sibTrans" cxnId="{703D7A49-C75A-4469-A8AD-22C4BE885B84}">
      <dgm:prSet/>
      <dgm:spPr/>
      <dgm:t>
        <a:bodyPr/>
        <a:lstStyle/>
        <a:p>
          <a:endParaRPr lang="en-US"/>
        </a:p>
      </dgm:t>
    </dgm:pt>
    <dgm:pt modelId="{96721312-3250-46A0-A019-AC79DAF2A7C1}">
      <dgm:prSet phldrT="[Text]"/>
      <dgm:spPr/>
      <dgm:t>
        <a:bodyPr/>
        <a:lstStyle/>
        <a:p>
          <a:pPr algn="l" rtl="0"/>
          <a:r>
            <a:rPr lang="en-US"/>
            <a:t>Patient receives email from Patient Gateway with prompt</a:t>
          </a:r>
          <a:r>
            <a:rPr lang="en-US">
              <a:latin typeface="Calibri Light" panose="020F0302020204030204"/>
            </a:rPr>
            <a:t> </a:t>
          </a:r>
          <a:r>
            <a:rPr lang="en-US"/>
            <a:t> to schedule online</a:t>
          </a:r>
        </a:p>
      </dgm:t>
    </dgm:pt>
    <dgm:pt modelId="{DC885B4A-8A3E-4D76-84FA-E53BAE83B511}" type="parTrans" cxnId="{782CC180-C3D2-4280-A2D3-1F26DB169900}">
      <dgm:prSet/>
      <dgm:spPr/>
      <dgm:t>
        <a:bodyPr/>
        <a:lstStyle/>
        <a:p>
          <a:endParaRPr lang="en-US"/>
        </a:p>
      </dgm:t>
    </dgm:pt>
    <dgm:pt modelId="{EF268663-B94F-4355-9250-E1B44EB2B9DF}" type="sibTrans" cxnId="{782CC180-C3D2-4280-A2D3-1F26DB169900}">
      <dgm:prSet/>
      <dgm:spPr/>
      <dgm:t>
        <a:bodyPr/>
        <a:lstStyle/>
        <a:p>
          <a:endParaRPr lang="en-US"/>
        </a:p>
      </dgm:t>
    </dgm:pt>
    <dgm:pt modelId="{F867A0B3-64F8-4A47-837C-36635F1EF710}">
      <dgm:prSet/>
      <dgm:spPr/>
      <dgm:t>
        <a:bodyPr/>
        <a:lstStyle/>
        <a:p>
          <a:pPr algn="l" rtl="0"/>
          <a:r>
            <a:rPr lang="en-US"/>
            <a:t>Patient self-schedules visit in Patient Gateway</a:t>
          </a:r>
          <a:r>
            <a:rPr lang="en-US">
              <a:latin typeface="Calibri Light" panose="020F0302020204030204"/>
            </a:rPr>
            <a:t> </a:t>
          </a:r>
          <a:r>
            <a:rPr lang="en-US" b="0" i="1">
              <a:latin typeface="Calibri" panose="020F0502020204030204" pitchFamily="34" charset="0"/>
              <a:cs typeface="Calibri" panose="020F0502020204030204" pitchFamily="34" charset="0"/>
            </a:rPr>
            <a:t>or </a:t>
          </a:r>
          <a:r>
            <a:rPr lang="en-US" b="0">
              <a:latin typeface="Calibri" panose="020F0502020204030204" pitchFamily="34" charset="0"/>
              <a:cs typeface="Calibri" panose="020F0502020204030204" pitchFamily="34" charset="0"/>
            </a:rPr>
            <a:t>staff monitoring work queue call patient to schedule</a:t>
          </a:r>
        </a:p>
      </dgm:t>
    </dgm:pt>
    <dgm:pt modelId="{38C54925-33C6-4493-A26D-62163CBBBC9F}" type="parTrans" cxnId="{DA31C4AC-06DB-4102-8F71-FE76DBC501A0}">
      <dgm:prSet/>
      <dgm:spPr/>
      <dgm:t>
        <a:bodyPr/>
        <a:lstStyle/>
        <a:p>
          <a:endParaRPr lang="en-US"/>
        </a:p>
      </dgm:t>
    </dgm:pt>
    <dgm:pt modelId="{7FEC1539-C4F2-4B28-92E6-BD708E2BBD50}" type="sibTrans" cxnId="{DA31C4AC-06DB-4102-8F71-FE76DBC501A0}">
      <dgm:prSet/>
      <dgm:spPr/>
      <dgm:t>
        <a:bodyPr/>
        <a:lstStyle/>
        <a:p>
          <a:endParaRPr lang="en-US"/>
        </a:p>
      </dgm:t>
    </dgm:pt>
    <dgm:pt modelId="{29FBCA8D-990A-4A45-A413-3B80B41DD387}">
      <dgm:prSet/>
      <dgm:spPr/>
      <dgm:t>
        <a:bodyPr/>
        <a:lstStyle/>
        <a:p>
          <a:pPr algn="l"/>
          <a:r>
            <a:rPr lang="en-US"/>
            <a:t>Patient cancels visit or no-shows</a:t>
          </a:r>
        </a:p>
      </dgm:t>
    </dgm:pt>
    <dgm:pt modelId="{B46E973C-E778-421D-8ABB-14628057EBF4}" type="parTrans" cxnId="{FEDF2D43-76B5-4BB4-B0B9-AE72EC2FD810}">
      <dgm:prSet/>
      <dgm:spPr/>
      <dgm:t>
        <a:bodyPr/>
        <a:lstStyle/>
        <a:p>
          <a:endParaRPr lang="en-US"/>
        </a:p>
      </dgm:t>
    </dgm:pt>
    <dgm:pt modelId="{D261038E-FFC1-4552-9368-111481291BCA}" type="sibTrans" cxnId="{FEDF2D43-76B5-4BB4-B0B9-AE72EC2FD810}">
      <dgm:prSet/>
      <dgm:spPr/>
      <dgm:t>
        <a:bodyPr/>
        <a:lstStyle/>
        <a:p>
          <a:endParaRPr lang="en-US"/>
        </a:p>
      </dgm:t>
    </dgm:pt>
    <dgm:pt modelId="{D0E016DA-B9F7-451F-B794-CC351AF4F01B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algn="l"/>
          <a:r>
            <a:rPr lang="en-US"/>
            <a:t>Order returns to the work queue</a:t>
          </a:r>
        </a:p>
      </dgm:t>
    </dgm:pt>
    <dgm:pt modelId="{E9DB9819-D30C-42F9-9683-B6069CDE8ACD}" type="parTrans" cxnId="{E5AC7B84-FBAA-4C54-856A-90486C9CB94E}">
      <dgm:prSet/>
      <dgm:spPr/>
      <dgm:t>
        <a:bodyPr/>
        <a:lstStyle/>
        <a:p>
          <a:endParaRPr lang="en-US"/>
        </a:p>
      </dgm:t>
    </dgm:pt>
    <dgm:pt modelId="{B1155E65-CFDE-41EA-A035-7DFA5EBBE859}" type="sibTrans" cxnId="{E5AC7B84-FBAA-4C54-856A-90486C9CB94E}">
      <dgm:prSet/>
      <dgm:spPr/>
      <dgm:t>
        <a:bodyPr/>
        <a:lstStyle/>
        <a:p>
          <a:endParaRPr lang="en-US"/>
        </a:p>
      </dgm:t>
    </dgm:pt>
    <dgm:pt modelId="{C4683E93-A8A3-4DEF-9BBB-B6038EF19815}">
      <dgm:prSet phldrT="[Text]"/>
      <dgm:spPr/>
      <dgm:t>
        <a:bodyPr/>
        <a:lstStyle/>
        <a:p>
          <a:pPr algn="l"/>
          <a:r>
            <a:rPr lang="en-US"/>
            <a:t>Admin staff contacts patient </a:t>
          </a:r>
          <a:r>
            <a:rPr lang="en-US" i="1"/>
            <a:t>or</a:t>
          </a:r>
          <a:r>
            <a:rPr lang="en-US"/>
            <a:t> patient self-schedules again</a:t>
          </a:r>
        </a:p>
      </dgm:t>
    </dgm:pt>
    <dgm:pt modelId="{6582C527-0102-4EC1-B97E-C571F0F62AFA}" type="parTrans" cxnId="{621E0744-9C07-4289-9E96-99817156F10C}">
      <dgm:prSet/>
      <dgm:spPr/>
      <dgm:t>
        <a:bodyPr/>
        <a:lstStyle/>
        <a:p>
          <a:endParaRPr lang="en-US"/>
        </a:p>
      </dgm:t>
    </dgm:pt>
    <dgm:pt modelId="{434768FB-F7E3-4559-A61F-85677686E534}" type="sibTrans" cxnId="{621E0744-9C07-4289-9E96-99817156F10C}">
      <dgm:prSet/>
      <dgm:spPr/>
      <dgm:t>
        <a:bodyPr/>
        <a:lstStyle/>
        <a:p>
          <a:endParaRPr lang="en-US"/>
        </a:p>
      </dgm:t>
    </dgm:pt>
    <dgm:pt modelId="{0B8D5EA8-6007-43CD-B835-3A7B8988457F}" type="pres">
      <dgm:prSet presAssocID="{1AE8A9A9-1354-46EE-AF88-AF317343F17F}" presName="Name0" presStyleCnt="0">
        <dgm:presLayoutVars>
          <dgm:dir/>
          <dgm:resizeHandles val="exact"/>
        </dgm:presLayoutVars>
      </dgm:prSet>
      <dgm:spPr/>
    </dgm:pt>
    <dgm:pt modelId="{6505EA9A-6F03-4140-881F-683104A28952}" type="pres">
      <dgm:prSet presAssocID="{B7183DCC-5499-4EF3-9369-B2A4E2FBF4BB}" presName="node" presStyleLbl="node1" presStyleIdx="0" presStyleCnt="7" custScaleY="136503">
        <dgm:presLayoutVars>
          <dgm:bulletEnabled val="1"/>
        </dgm:presLayoutVars>
      </dgm:prSet>
      <dgm:spPr/>
    </dgm:pt>
    <dgm:pt modelId="{2814FC2F-DA25-41F6-B84D-DFF4112E4E74}" type="pres">
      <dgm:prSet presAssocID="{4B7A8699-E76E-41CA-8AD5-FE30D931E735}" presName="sibTrans" presStyleLbl="sibTrans2D1" presStyleIdx="0" presStyleCnt="6" custScaleX="142640" custScaleY="136503"/>
      <dgm:spPr/>
    </dgm:pt>
    <dgm:pt modelId="{950B0038-308F-41DB-A2EA-7E55CD8B3C15}" type="pres">
      <dgm:prSet presAssocID="{4B7A8699-E76E-41CA-8AD5-FE30D931E735}" presName="connectorText" presStyleLbl="sibTrans2D1" presStyleIdx="0" presStyleCnt="6"/>
      <dgm:spPr/>
    </dgm:pt>
    <dgm:pt modelId="{978772E9-A4DE-45A4-A489-65A092FC2B38}" type="pres">
      <dgm:prSet presAssocID="{E3A3CF0C-DABF-4D60-A64C-92F7C7FD33EA}" presName="node" presStyleLbl="node1" presStyleIdx="1" presStyleCnt="7" custScaleY="136503">
        <dgm:presLayoutVars>
          <dgm:bulletEnabled val="1"/>
        </dgm:presLayoutVars>
      </dgm:prSet>
      <dgm:spPr/>
    </dgm:pt>
    <dgm:pt modelId="{4B4D448A-3394-43B8-8AC9-BD34693CD14B}" type="pres">
      <dgm:prSet presAssocID="{441ED9A5-84F4-4A31-910F-F9D2E24B2C9E}" presName="sibTrans" presStyleLbl="sibTrans2D1" presStyleIdx="1" presStyleCnt="6" custScaleX="142640" custScaleY="136503"/>
      <dgm:spPr/>
    </dgm:pt>
    <dgm:pt modelId="{706CA125-4E41-4355-9616-4B9B73B8E5E5}" type="pres">
      <dgm:prSet presAssocID="{441ED9A5-84F4-4A31-910F-F9D2E24B2C9E}" presName="connectorText" presStyleLbl="sibTrans2D1" presStyleIdx="1" presStyleCnt="6"/>
      <dgm:spPr/>
    </dgm:pt>
    <dgm:pt modelId="{705D2A0E-87F0-44CA-B386-2E1199B61B1D}" type="pres">
      <dgm:prSet presAssocID="{96721312-3250-46A0-A019-AC79DAF2A7C1}" presName="node" presStyleLbl="node1" presStyleIdx="2" presStyleCnt="7" custScaleY="136503">
        <dgm:presLayoutVars>
          <dgm:bulletEnabled val="1"/>
        </dgm:presLayoutVars>
      </dgm:prSet>
      <dgm:spPr/>
    </dgm:pt>
    <dgm:pt modelId="{FF740634-95E0-42E6-805B-AF4C52BB6D2A}" type="pres">
      <dgm:prSet presAssocID="{EF268663-B94F-4355-9250-E1B44EB2B9DF}" presName="sibTrans" presStyleLbl="sibTrans2D1" presStyleIdx="2" presStyleCnt="6" custScaleX="142640" custScaleY="136503"/>
      <dgm:spPr/>
    </dgm:pt>
    <dgm:pt modelId="{8885B522-1E5E-4CCD-BD04-F1CD4215338D}" type="pres">
      <dgm:prSet presAssocID="{EF268663-B94F-4355-9250-E1B44EB2B9DF}" presName="connectorText" presStyleLbl="sibTrans2D1" presStyleIdx="2" presStyleCnt="6"/>
      <dgm:spPr/>
    </dgm:pt>
    <dgm:pt modelId="{8B0B5427-4A55-4465-93BF-300106449786}" type="pres">
      <dgm:prSet presAssocID="{F867A0B3-64F8-4A47-837C-36635F1EF710}" presName="node" presStyleLbl="node1" presStyleIdx="3" presStyleCnt="7" custScaleY="136503">
        <dgm:presLayoutVars>
          <dgm:bulletEnabled val="1"/>
        </dgm:presLayoutVars>
      </dgm:prSet>
      <dgm:spPr/>
    </dgm:pt>
    <dgm:pt modelId="{A59E3373-C610-4C04-84E7-8DD714827BE8}" type="pres">
      <dgm:prSet presAssocID="{7FEC1539-C4F2-4B28-92E6-BD708E2BBD50}" presName="sibTrans" presStyleLbl="sibTrans2D1" presStyleIdx="3" presStyleCnt="6" custScaleX="142640" custScaleY="136503"/>
      <dgm:spPr/>
    </dgm:pt>
    <dgm:pt modelId="{012E37F0-BBE5-4E4D-9726-4845178A6B5C}" type="pres">
      <dgm:prSet presAssocID="{7FEC1539-C4F2-4B28-92E6-BD708E2BBD50}" presName="connectorText" presStyleLbl="sibTrans2D1" presStyleIdx="3" presStyleCnt="6"/>
      <dgm:spPr/>
    </dgm:pt>
    <dgm:pt modelId="{8058BDDC-5E07-4892-ADBD-8D12DBD995FD}" type="pres">
      <dgm:prSet presAssocID="{29FBCA8D-990A-4A45-A413-3B80B41DD387}" presName="node" presStyleLbl="node1" presStyleIdx="4" presStyleCnt="7" custScaleY="136503" custLinFactNeighborX="-947" custLinFactNeighborY="0">
        <dgm:presLayoutVars>
          <dgm:bulletEnabled val="1"/>
        </dgm:presLayoutVars>
      </dgm:prSet>
      <dgm:spPr/>
    </dgm:pt>
    <dgm:pt modelId="{897BB434-E318-4AC2-8D3C-3F584EC51CE4}" type="pres">
      <dgm:prSet presAssocID="{D261038E-FFC1-4552-9368-111481291BCA}" presName="sibTrans" presStyleLbl="sibTrans2D1" presStyleIdx="4" presStyleCnt="6" custScaleX="142640" custScaleY="136503" custLinFactNeighborX="8415" custLinFactNeighborY="13855"/>
      <dgm:spPr/>
    </dgm:pt>
    <dgm:pt modelId="{3E5681FE-38F1-4DDB-9AAA-9677A00D8629}" type="pres">
      <dgm:prSet presAssocID="{D261038E-FFC1-4552-9368-111481291BCA}" presName="connectorText" presStyleLbl="sibTrans2D1" presStyleIdx="4" presStyleCnt="6"/>
      <dgm:spPr/>
    </dgm:pt>
    <dgm:pt modelId="{50BF9C6D-D723-49A8-8287-33E0032AE72C}" type="pres">
      <dgm:prSet presAssocID="{D0E016DA-B9F7-451F-B794-CC351AF4F01B}" presName="node" presStyleLbl="node1" presStyleIdx="5" presStyleCnt="7" custScaleY="136503">
        <dgm:presLayoutVars>
          <dgm:bulletEnabled val="1"/>
        </dgm:presLayoutVars>
      </dgm:prSet>
      <dgm:spPr/>
    </dgm:pt>
    <dgm:pt modelId="{9FE6326B-72E9-4A56-BDDC-44E585E51E09}" type="pres">
      <dgm:prSet presAssocID="{B1155E65-CFDE-41EA-A035-7DFA5EBBE859}" presName="sibTrans" presStyleLbl="sibTrans2D1" presStyleIdx="5" presStyleCnt="6" custScaleX="142640" custScaleY="136503"/>
      <dgm:spPr/>
    </dgm:pt>
    <dgm:pt modelId="{48948AE4-7B3C-4848-A83A-C8D9F996CC69}" type="pres">
      <dgm:prSet presAssocID="{B1155E65-CFDE-41EA-A035-7DFA5EBBE859}" presName="connectorText" presStyleLbl="sibTrans2D1" presStyleIdx="5" presStyleCnt="6"/>
      <dgm:spPr/>
    </dgm:pt>
    <dgm:pt modelId="{88555E94-7C58-4121-AA2A-5295D012130E}" type="pres">
      <dgm:prSet presAssocID="{C4683E93-A8A3-4DEF-9BBB-B6038EF19815}" presName="node" presStyleLbl="node1" presStyleIdx="6" presStyleCnt="7" custScaleY="136503">
        <dgm:presLayoutVars>
          <dgm:bulletEnabled val="1"/>
        </dgm:presLayoutVars>
      </dgm:prSet>
      <dgm:spPr/>
    </dgm:pt>
  </dgm:ptLst>
  <dgm:cxnLst>
    <dgm:cxn modelId="{B3ADD802-394D-4534-B431-A140895EEC4A}" srcId="{1AE8A9A9-1354-46EE-AF88-AF317343F17F}" destId="{B7183DCC-5499-4EF3-9369-B2A4E2FBF4BB}" srcOrd="0" destOrd="0" parTransId="{C9CCD335-086B-4008-9AEE-A2174604DE95}" sibTransId="{4B7A8699-E76E-41CA-8AD5-FE30D931E735}"/>
    <dgm:cxn modelId="{DF941515-9AC1-4211-9070-3758196B7368}" type="presOf" srcId="{EF268663-B94F-4355-9250-E1B44EB2B9DF}" destId="{FF740634-95E0-42E6-805B-AF4C52BB6D2A}" srcOrd="0" destOrd="0" presId="urn:microsoft.com/office/officeart/2005/8/layout/process1"/>
    <dgm:cxn modelId="{29F71517-F370-4FB5-B7CF-3251363AD209}" type="presOf" srcId="{441ED9A5-84F4-4A31-910F-F9D2E24B2C9E}" destId="{706CA125-4E41-4355-9616-4B9B73B8E5E5}" srcOrd="1" destOrd="0" presId="urn:microsoft.com/office/officeart/2005/8/layout/process1"/>
    <dgm:cxn modelId="{DA38D161-94E1-4FE0-BEC8-987DF80C1214}" type="presOf" srcId="{D261038E-FFC1-4552-9368-111481291BCA}" destId="{3E5681FE-38F1-4DDB-9AAA-9677A00D8629}" srcOrd="1" destOrd="0" presId="urn:microsoft.com/office/officeart/2005/8/layout/process1"/>
    <dgm:cxn modelId="{FEDF2D43-76B5-4BB4-B0B9-AE72EC2FD810}" srcId="{1AE8A9A9-1354-46EE-AF88-AF317343F17F}" destId="{29FBCA8D-990A-4A45-A413-3B80B41DD387}" srcOrd="4" destOrd="0" parTransId="{B46E973C-E778-421D-8ABB-14628057EBF4}" sibTransId="{D261038E-FFC1-4552-9368-111481291BCA}"/>
    <dgm:cxn modelId="{621E0744-9C07-4289-9E96-99817156F10C}" srcId="{1AE8A9A9-1354-46EE-AF88-AF317343F17F}" destId="{C4683E93-A8A3-4DEF-9BBB-B6038EF19815}" srcOrd="6" destOrd="0" parTransId="{6582C527-0102-4EC1-B97E-C571F0F62AFA}" sibTransId="{434768FB-F7E3-4559-A61F-85677686E534}"/>
    <dgm:cxn modelId="{703D7A49-C75A-4469-A8AD-22C4BE885B84}" srcId="{1AE8A9A9-1354-46EE-AF88-AF317343F17F}" destId="{E3A3CF0C-DABF-4D60-A64C-92F7C7FD33EA}" srcOrd="1" destOrd="0" parTransId="{D39CBCE6-FE58-42C2-B7A1-6DA2D9EB2A22}" sibTransId="{441ED9A5-84F4-4A31-910F-F9D2E24B2C9E}"/>
    <dgm:cxn modelId="{74C2DC51-FC83-40EE-93D0-4C915F85B825}" type="presOf" srcId="{B7183DCC-5499-4EF3-9369-B2A4E2FBF4BB}" destId="{6505EA9A-6F03-4140-881F-683104A28952}" srcOrd="0" destOrd="0" presId="urn:microsoft.com/office/officeart/2005/8/layout/process1"/>
    <dgm:cxn modelId="{F0955B73-B4BC-4EEA-8364-0233A01A39A4}" type="presOf" srcId="{E3A3CF0C-DABF-4D60-A64C-92F7C7FD33EA}" destId="{978772E9-A4DE-45A4-A489-65A092FC2B38}" srcOrd="0" destOrd="0" presId="urn:microsoft.com/office/officeart/2005/8/layout/process1"/>
    <dgm:cxn modelId="{4DC26E53-9190-4F82-8120-8FCF4EBBD6B0}" type="presOf" srcId="{1AE8A9A9-1354-46EE-AF88-AF317343F17F}" destId="{0B8D5EA8-6007-43CD-B835-3A7B8988457F}" srcOrd="0" destOrd="0" presId="urn:microsoft.com/office/officeart/2005/8/layout/process1"/>
    <dgm:cxn modelId="{42343154-AD45-47F4-A934-CF104E9CB4FD}" type="presOf" srcId="{441ED9A5-84F4-4A31-910F-F9D2E24B2C9E}" destId="{4B4D448A-3394-43B8-8AC9-BD34693CD14B}" srcOrd="0" destOrd="0" presId="urn:microsoft.com/office/officeart/2005/8/layout/process1"/>
    <dgm:cxn modelId="{E374A57F-46E8-40A1-A41C-D4963729CD71}" type="presOf" srcId="{7FEC1539-C4F2-4B28-92E6-BD708E2BBD50}" destId="{A59E3373-C610-4C04-84E7-8DD714827BE8}" srcOrd="0" destOrd="0" presId="urn:microsoft.com/office/officeart/2005/8/layout/process1"/>
    <dgm:cxn modelId="{782CC180-C3D2-4280-A2D3-1F26DB169900}" srcId="{1AE8A9A9-1354-46EE-AF88-AF317343F17F}" destId="{96721312-3250-46A0-A019-AC79DAF2A7C1}" srcOrd="2" destOrd="0" parTransId="{DC885B4A-8A3E-4D76-84FA-E53BAE83B511}" sibTransId="{EF268663-B94F-4355-9250-E1B44EB2B9DF}"/>
    <dgm:cxn modelId="{E5AC7B84-FBAA-4C54-856A-90486C9CB94E}" srcId="{1AE8A9A9-1354-46EE-AF88-AF317343F17F}" destId="{D0E016DA-B9F7-451F-B794-CC351AF4F01B}" srcOrd="5" destOrd="0" parTransId="{E9DB9819-D30C-42F9-9683-B6069CDE8ACD}" sibTransId="{B1155E65-CFDE-41EA-A035-7DFA5EBBE859}"/>
    <dgm:cxn modelId="{BFBB569C-3254-41CE-AD4B-A3E1935AA2FE}" type="presOf" srcId="{D261038E-FFC1-4552-9368-111481291BCA}" destId="{897BB434-E318-4AC2-8D3C-3F584EC51CE4}" srcOrd="0" destOrd="0" presId="urn:microsoft.com/office/officeart/2005/8/layout/process1"/>
    <dgm:cxn modelId="{870F469E-3BEC-490E-B56B-5D1DEC9B5F31}" type="presOf" srcId="{96721312-3250-46A0-A019-AC79DAF2A7C1}" destId="{705D2A0E-87F0-44CA-B386-2E1199B61B1D}" srcOrd="0" destOrd="0" presId="urn:microsoft.com/office/officeart/2005/8/layout/process1"/>
    <dgm:cxn modelId="{919D22A3-6FF2-44E7-92DE-F82251DA483E}" type="presOf" srcId="{F867A0B3-64F8-4A47-837C-36635F1EF710}" destId="{8B0B5427-4A55-4465-93BF-300106449786}" srcOrd="0" destOrd="0" presId="urn:microsoft.com/office/officeart/2005/8/layout/process1"/>
    <dgm:cxn modelId="{B308AAA5-D821-432E-8F0F-4D9C50D4B85F}" type="presOf" srcId="{C4683E93-A8A3-4DEF-9BBB-B6038EF19815}" destId="{88555E94-7C58-4121-AA2A-5295D012130E}" srcOrd="0" destOrd="0" presId="urn:microsoft.com/office/officeart/2005/8/layout/process1"/>
    <dgm:cxn modelId="{BF7B16A7-873E-4864-A3C0-B027A1F44210}" type="presOf" srcId="{B1155E65-CFDE-41EA-A035-7DFA5EBBE859}" destId="{48948AE4-7B3C-4848-A83A-C8D9F996CC69}" srcOrd="1" destOrd="0" presId="urn:microsoft.com/office/officeart/2005/8/layout/process1"/>
    <dgm:cxn modelId="{4B0B19A7-C6F3-4EDA-8FDA-D838E47A8D80}" type="presOf" srcId="{29FBCA8D-990A-4A45-A413-3B80B41DD387}" destId="{8058BDDC-5E07-4892-ADBD-8D12DBD995FD}" srcOrd="0" destOrd="0" presId="urn:microsoft.com/office/officeart/2005/8/layout/process1"/>
    <dgm:cxn modelId="{E0F5C2A9-3BDA-4AC2-AFE0-225ACBE1A78E}" type="presOf" srcId="{4B7A8699-E76E-41CA-8AD5-FE30D931E735}" destId="{2814FC2F-DA25-41F6-B84D-DFF4112E4E74}" srcOrd="0" destOrd="0" presId="urn:microsoft.com/office/officeart/2005/8/layout/process1"/>
    <dgm:cxn modelId="{DA31C4AC-06DB-4102-8F71-FE76DBC501A0}" srcId="{1AE8A9A9-1354-46EE-AF88-AF317343F17F}" destId="{F867A0B3-64F8-4A47-837C-36635F1EF710}" srcOrd="3" destOrd="0" parTransId="{38C54925-33C6-4493-A26D-62163CBBBC9F}" sibTransId="{7FEC1539-C4F2-4B28-92E6-BD708E2BBD50}"/>
    <dgm:cxn modelId="{6CE66BC5-0C69-43BB-AC8C-96D3CC11EC54}" type="presOf" srcId="{EF268663-B94F-4355-9250-E1B44EB2B9DF}" destId="{8885B522-1E5E-4CCD-BD04-F1CD4215338D}" srcOrd="1" destOrd="0" presId="urn:microsoft.com/office/officeart/2005/8/layout/process1"/>
    <dgm:cxn modelId="{CDFEA8CF-BCA4-46EC-B3CC-62BAE46F82CE}" type="presOf" srcId="{7FEC1539-C4F2-4B28-92E6-BD708E2BBD50}" destId="{012E37F0-BBE5-4E4D-9726-4845178A6B5C}" srcOrd="1" destOrd="0" presId="urn:microsoft.com/office/officeart/2005/8/layout/process1"/>
    <dgm:cxn modelId="{A4B785EA-9388-4544-9E59-D44AD047BE51}" type="presOf" srcId="{B1155E65-CFDE-41EA-A035-7DFA5EBBE859}" destId="{9FE6326B-72E9-4A56-BDDC-44E585E51E09}" srcOrd="0" destOrd="0" presId="urn:microsoft.com/office/officeart/2005/8/layout/process1"/>
    <dgm:cxn modelId="{E6C18CF4-C841-41EA-983E-37CBF21ACE49}" type="presOf" srcId="{D0E016DA-B9F7-451F-B794-CC351AF4F01B}" destId="{50BF9C6D-D723-49A8-8287-33E0032AE72C}" srcOrd="0" destOrd="0" presId="urn:microsoft.com/office/officeart/2005/8/layout/process1"/>
    <dgm:cxn modelId="{63B00AFC-1CFD-463A-B9E1-39D61A0067DC}" type="presOf" srcId="{4B7A8699-E76E-41CA-8AD5-FE30D931E735}" destId="{950B0038-308F-41DB-A2EA-7E55CD8B3C15}" srcOrd="1" destOrd="0" presId="urn:microsoft.com/office/officeart/2005/8/layout/process1"/>
    <dgm:cxn modelId="{026BF31E-F19E-4BEB-A362-2C455FF9F8F4}" type="presParOf" srcId="{0B8D5EA8-6007-43CD-B835-3A7B8988457F}" destId="{6505EA9A-6F03-4140-881F-683104A28952}" srcOrd="0" destOrd="0" presId="urn:microsoft.com/office/officeart/2005/8/layout/process1"/>
    <dgm:cxn modelId="{B0A74D69-9636-4B86-A867-A81EBB860271}" type="presParOf" srcId="{0B8D5EA8-6007-43CD-B835-3A7B8988457F}" destId="{2814FC2F-DA25-41F6-B84D-DFF4112E4E74}" srcOrd="1" destOrd="0" presId="urn:microsoft.com/office/officeart/2005/8/layout/process1"/>
    <dgm:cxn modelId="{3631D50D-BDA7-4892-BE2D-D2E6A9B758BF}" type="presParOf" srcId="{2814FC2F-DA25-41F6-B84D-DFF4112E4E74}" destId="{950B0038-308F-41DB-A2EA-7E55CD8B3C15}" srcOrd="0" destOrd="0" presId="urn:microsoft.com/office/officeart/2005/8/layout/process1"/>
    <dgm:cxn modelId="{747DEC92-F510-4F52-84CA-F097D6BFF8D0}" type="presParOf" srcId="{0B8D5EA8-6007-43CD-B835-3A7B8988457F}" destId="{978772E9-A4DE-45A4-A489-65A092FC2B38}" srcOrd="2" destOrd="0" presId="urn:microsoft.com/office/officeart/2005/8/layout/process1"/>
    <dgm:cxn modelId="{629163A3-A5FC-4B67-B8F7-B387DBA1EBE4}" type="presParOf" srcId="{0B8D5EA8-6007-43CD-B835-3A7B8988457F}" destId="{4B4D448A-3394-43B8-8AC9-BD34693CD14B}" srcOrd="3" destOrd="0" presId="urn:microsoft.com/office/officeart/2005/8/layout/process1"/>
    <dgm:cxn modelId="{033B87D8-C629-4349-96CE-71C4E761F446}" type="presParOf" srcId="{4B4D448A-3394-43B8-8AC9-BD34693CD14B}" destId="{706CA125-4E41-4355-9616-4B9B73B8E5E5}" srcOrd="0" destOrd="0" presId="urn:microsoft.com/office/officeart/2005/8/layout/process1"/>
    <dgm:cxn modelId="{A500B4BE-D4A5-4F52-8A0B-F92A18B86F49}" type="presParOf" srcId="{0B8D5EA8-6007-43CD-B835-3A7B8988457F}" destId="{705D2A0E-87F0-44CA-B386-2E1199B61B1D}" srcOrd="4" destOrd="0" presId="urn:microsoft.com/office/officeart/2005/8/layout/process1"/>
    <dgm:cxn modelId="{8B06FAD4-F89C-4D09-8470-DFCFA0FFF5FC}" type="presParOf" srcId="{0B8D5EA8-6007-43CD-B835-3A7B8988457F}" destId="{FF740634-95E0-42E6-805B-AF4C52BB6D2A}" srcOrd="5" destOrd="0" presId="urn:microsoft.com/office/officeart/2005/8/layout/process1"/>
    <dgm:cxn modelId="{0206DA8A-5C1F-42F5-A03E-E17B1A611F75}" type="presParOf" srcId="{FF740634-95E0-42E6-805B-AF4C52BB6D2A}" destId="{8885B522-1E5E-4CCD-BD04-F1CD4215338D}" srcOrd="0" destOrd="0" presId="urn:microsoft.com/office/officeart/2005/8/layout/process1"/>
    <dgm:cxn modelId="{F6A1D6F6-CD92-4B33-AAEA-53FBEF793C10}" type="presParOf" srcId="{0B8D5EA8-6007-43CD-B835-3A7B8988457F}" destId="{8B0B5427-4A55-4465-93BF-300106449786}" srcOrd="6" destOrd="0" presId="urn:microsoft.com/office/officeart/2005/8/layout/process1"/>
    <dgm:cxn modelId="{C3A180DC-BC62-4D94-8DBA-A908518F7FE4}" type="presParOf" srcId="{0B8D5EA8-6007-43CD-B835-3A7B8988457F}" destId="{A59E3373-C610-4C04-84E7-8DD714827BE8}" srcOrd="7" destOrd="0" presId="urn:microsoft.com/office/officeart/2005/8/layout/process1"/>
    <dgm:cxn modelId="{D6C4E982-A428-4425-9FA3-14BCCC7B2A78}" type="presParOf" srcId="{A59E3373-C610-4C04-84E7-8DD714827BE8}" destId="{012E37F0-BBE5-4E4D-9726-4845178A6B5C}" srcOrd="0" destOrd="0" presId="urn:microsoft.com/office/officeart/2005/8/layout/process1"/>
    <dgm:cxn modelId="{E6558CDC-376C-4181-B26B-003FB30408AE}" type="presParOf" srcId="{0B8D5EA8-6007-43CD-B835-3A7B8988457F}" destId="{8058BDDC-5E07-4892-ADBD-8D12DBD995FD}" srcOrd="8" destOrd="0" presId="urn:microsoft.com/office/officeart/2005/8/layout/process1"/>
    <dgm:cxn modelId="{E172454B-37ED-4E32-95C1-C3AAA7AD8510}" type="presParOf" srcId="{0B8D5EA8-6007-43CD-B835-3A7B8988457F}" destId="{897BB434-E318-4AC2-8D3C-3F584EC51CE4}" srcOrd="9" destOrd="0" presId="urn:microsoft.com/office/officeart/2005/8/layout/process1"/>
    <dgm:cxn modelId="{505EB3C8-C9CD-4A3C-9B09-D2028EBD0DDD}" type="presParOf" srcId="{897BB434-E318-4AC2-8D3C-3F584EC51CE4}" destId="{3E5681FE-38F1-4DDB-9AAA-9677A00D8629}" srcOrd="0" destOrd="0" presId="urn:microsoft.com/office/officeart/2005/8/layout/process1"/>
    <dgm:cxn modelId="{76C36D8B-B3B1-4B1E-92A1-ED1C0B2F70E8}" type="presParOf" srcId="{0B8D5EA8-6007-43CD-B835-3A7B8988457F}" destId="{50BF9C6D-D723-49A8-8287-33E0032AE72C}" srcOrd="10" destOrd="0" presId="urn:microsoft.com/office/officeart/2005/8/layout/process1"/>
    <dgm:cxn modelId="{42232348-DF4B-4A3F-82E9-AA88C4392CD6}" type="presParOf" srcId="{0B8D5EA8-6007-43CD-B835-3A7B8988457F}" destId="{9FE6326B-72E9-4A56-BDDC-44E585E51E09}" srcOrd="11" destOrd="0" presId="urn:microsoft.com/office/officeart/2005/8/layout/process1"/>
    <dgm:cxn modelId="{22279351-1E87-498E-8CCC-7ACB2D455696}" type="presParOf" srcId="{9FE6326B-72E9-4A56-BDDC-44E585E51E09}" destId="{48948AE4-7B3C-4848-A83A-C8D9F996CC69}" srcOrd="0" destOrd="0" presId="urn:microsoft.com/office/officeart/2005/8/layout/process1"/>
    <dgm:cxn modelId="{391D85A3-85A8-4624-A954-FC19BD052BB4}" type="presParOf" srcId="{0B8D5EA8-6007-43CD-B835-3A7B8988457F}" destId="{88555E94-7C58-4121-AA2A-5295D012130E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EA0EA6-D087-4BC7-9B2C-D4730DB15A8A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46B52-2020-4694-A807-2D7332FBEF1A}">
      <dgm:prSet/>
      <dgm:spPr/>
      <dgm:t>
        <a:bodyPr/>
        <a:lstStyle/>
        <a:p>
          <a:r>
            <a:rPr lang="en-US" b="1"/>
            <a:t>Schedulable Orders </a:t>
          </a:r>
          <a:r>
            <a:rPr lang="en-US"/>
            <a:t>for All Planned Follow-ups  </a:t>
          </a:r>
          <a:br>
            <a:rPr lang="en-US"/>
          </a:br>
          <a:r>
            <a:rPr lang="en-US" i="1"/>
            <a:t>Enhances Patient Safety </a:t>
          </a:r>
        </a:p>
      </dgm:t>
    </dgm:pt>
    <dgm:pt modelId="{0210D36C-1209-4510-9831-1D4CC6DA9434}" type="parTrans" cxnId="{CB4C1A92-DCD6-45FE-9029-12CD7F0A3449}">
      <dgm:prSet/>
      <dgm:spPr/>
      <dgm:t>
        <a:bodyPr/>
        <a:lstStyle/>
        <a:p>
          <a:endParaRPr lang="en-US"/>
        </a:p>
      </dgm:t>
    </dgm:pt>
    <dgm:pt modelId="{6B7C90D5-7C7E-4EEE-A1E0-6EA54BB32903}" type="sibTrans" cxnId="{CB4C1A92-DCD6-45FE-9029-12CD7F0A3449}">
      <dgm:prSet/>
      <dgm:spPr/>
      <dgm:t>
        <a:bodyPr/>
        <a:lstStyle/>
        <a:p>
          <a:endParaRPr lang="en-US"/>
        </a:p>
      </dgm:t>
    </dgm:pt>
    <dgm:pt modelId="{C158C9B4-DA78-4291-916F-11A2E98DFD72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b="1"/>
            <a:t>“Smarter Scheduling” </a:t>
          </a:r>
          <a:r>
            <a:rPr lang="en-US"/>
            <a:t>- No More Than 60 Days in Advance </a:t>
          </a:r>
          <a:br>
            <a:rPr lang="en-US"/>
          </a:br>
          <a:r>
            <a:rPr lang="en-US" i="1"/>
            <a:t>Reduces Churn-Related Administrative Burden</a:t>
          </a:r>
        </a:p>
      </dgm:t>
    </dgm:pt>
    <dgm:pt modelId="{7B077906-7A19-4747-B49B-0773175F0772}" type="parTrans" cxnId="{A7156691-83FC-4437-9627-E9ECE9B9383E}">
      <dgm:prSet/>
      <dgm:spPr/>
      <dgm:t>
        <a:bodyPr/>
        <a:lstStyle/>
        <a:p>
          <a:endParaRPr lang="en-US"/>
        </a:p>
      </dgm:t>
    </dgm:pt>
    <dgm:pt modelId="{2AAB10E9-AD7B-4741-B1F2-BD905F9D3525}" type="sibTrans" cxnId="{A7156691-83FC-4437-9627-E9ECE9B9383E}">
      <dgm:prSet/>
      <dgm:spPr/>
      <dgm:t>
        <a:bodyPr/>
        <a:lstStyle/>
        <a:p>
          <a:endParaRPr lang="en-US"/>
        </a:p>
      </dgm:t>
    </dgm:pt>
    <dgm:pt modelId="{91C83888-F2A5-4D0F-9520-F4599C2A8BBE}">
      <dgm:prSet/>
      <dgm:spPr/>
      <dgm:t>
        <a:bodyPr/>
        <a:lstStyle/>
        <a:p>
          <a:r>
            <a:rPr lang="en-US"/>
            <a:t>Visits Increasingly Available for </a:t>
          </a:r>
          <a:r>
            <a:rPr lang="en-US" b="1"/>
            <a:t>Patients to Self-Schedule </a:t>
          </a:r>
          <a:r>
            <a:rPr lang="en-US"/>
            <a:t>via Patient Gateway  </a:t>
          </a:r>
          <a:br>
            <a:rPr lang="en-US"/>
          </a:br>
          <a:r>
            <a:rPr lang="en-US" i="1"/>
            <a:t>Optimizes the Patient Experience </a:t>
          </a:r>
        </a:p>
      </dgm:t>
    </dgm:pt>
    <dgm:pt modelId="{F6A3D3C2-AB49-4209-82F0-F11A21312CAA}" type="parTrans" cxnId="{2C75AE4A-5431-43FA-9601-0EC0C8C6CB2A}">
      <dgm:prSet/>
      <dgm:spPr/>
      <dgm:t>
        <a:bodyPr/>
        <a:lstStyle/>
        <a:p>
          <a:endParaRPr lang="en-US"/>
        </a:p>
      </dgm:t>
    </dgm:pt>
    <dgm:pt modelId="{BEBCC707-00C6-4848-A300-F7881A7D83AE}" type="sibTrans" cxnId="{2C75AE4A-5431-43FA-9601-0EC0C8C6CB2A}">
      <dgm:prSet/>
      <dgm:spPr/>
      <dgm:t>
        <a:bodyPr/>
        <a:lstStyle/>
        <a:p>
          <a:endParaRPr lang="en-US"/>
        </a:p>
      </dgm:t>
    </dgm:pt>
    <dgm:pt modelId="{6FB3B210-D822-422E-BC20-FD4A26F892D8}" type="pres">
      <dgm:prSet presAssocID="{EDEA0EA6-D087-4BC7-9B2C-D4730DB15A8A}" presName="Name0" presStyleCnt="0">
        <dgm:presLayoutVars>
          <dgm:chMax val="7"/>
          <dgm:chPref val="7"/>
          <dgm:dir/>
        </dgm:presLayoutVars>
      </dgm:prSet>
      <dgm:spPr/>
    </dgm:pt>
    <dgm:pt modelId="{427A375D-75B2-443A-96F3-06D08422B3C7}" type="pres">
      <dgm:prSet presAssocID="{EDEA0EA6-D087-4BC7-9B2C-D4730DB15A8A}" presName="Name1" presStyleCnt="0"/>
      <dgm:spPr/>
    </dgm:pt>
    <dgm:pt modelId="{2B5117A2-2426-4C90-97DB-3AC18652B34C}" type="pres">
      <dgm:prSet presAssocID="{EDEA0EA6-D087-4BC7-9B2C-D4730DB15A8A}" presName="cycle" presStyleCnt="0"/>
      <dgm:spPr/>
    </dgm:pt>
    <dgm:pt modelId="{29C71873-71A1-43AF-B26C-CC6E40F7C1D6}" type="pres">
      <dgm:prSet presAssocID="{EDEA0EA6-D087-4BC7-9B2C-D4730DB15A8A}" presName="srcNode" presStyleLbl="node1" presStyleIdx="0" presStyleCnt="3"/>
      <dgm:spPr/>
    </dgm:pt>
    <dgm:pt modelId="{F8059BDA-3C82-4E44-B326-29079A2BA142}" type="pres">
      <dgm:prSet presAssocID="{EDEA0EA6-D087-4BC7-9B2C-D4730DB15A8A}" presName="conn" presStyleLbl="parChTrans1D2" presStyleIdx="0" presStyleCnt="1"/>
      <dgm:spPr/>
    </dgm:pt>
    <dgm:pt modelId="{772A0CA3-02BC-44C7-BD64-ABF5EC1EF417}" type="pres">
      <dgm:prSet presAssocID="{EDEA0EA6-D087-4BC7-9B2C-D4730DB15A8A}" presName="extraNode" presStyleLbl="node1" presStyleIdx="0" presStyleCnt="3"/>
      <dgm:spPr/>
    </dgm:pt>
    <dgm:pt modelId="{74A2DA5D-A900-40CB-BEF4-E98251E97E3A}" type="pres">
      <dgm:prSet presAssocID="{EDEA0EA6-D087-4BC7-9B2C-D4730DB15A8A}" presName="dstNode" presStyleLbl="node1" presStyleIdx="0" presStyleCnt="3"/>
      <dgm:spPr/>
    </dgm:pt>
    <dgm:pt modelId="{D9F58AD2-CDEA-417C-A097-3485301A9170}" type="pres">
      <dgm:prSet presAssocID="{0CE46B52-2020-4694-A807-2D7332FBEF1A}" presName="text_1" presStyleLbl="node1" presStyleIdx="0" presStyleCnt="3">
        <dgm:presLayoutVars>
          <dgm:bulletEnabled val="1"/>
        </dgm:presLayoutVars>
      </dgm:prSet>
      <dgm:spPr/>
    </dgm:pt>
    <dgm:pt modelId="{8E1F153E-0FC1-4977-A8F1-C0BF512737F8}" type="pres">
      <dgm:prSet presAssocID="{0CE46B52-2020-4694-A807-2D7332FBEF1A}" presName="accent_1" presStyleCnt="0"/>
      <dgm:spPr/>
    </dgm:pt>
    <dgm:pt modelId="{20589347-D68C-4ED4-BCA3-FBB272FA5A21}" type="pres">
      <dgm:prSet presAssocID="{0CE46B52-2020-4694-A807-2D7332FBEF1A}" presName="accentRepeatNode" presStyleLbl="solidFgAcc1" presStyleIdx="0" presStyleCnt="3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D539589-41BE-4884-9E70-46B0DF3EC3F9}" type="pres">
      <dgm:prSet presAssocID="{C158C9B4-DA78-4291-916F-11A2E98DFD72}" presName="text_2" presStyleLbl="node1" presStyleIdx="1" presStyleCnt="3">
        <dgm:presLayoutVars>
          <dgm:bulletEnabled val="1"/>
        </dgm:presLayoutVars>
      </dgm:prSet>
      <dgm:spPr/>
    </dgm:pt>
    <dgm:pt modelId="{1DAF3E8B-20B8-40E6-BFB9-9E9AA749EF61}" type="pres">
      <dgm:prSet presAssocID="{C158C9B4-DA78-4291-916F-11A2E98DFD72}" presName="accent_2" presStyleCnt="0"/>
      <dgm:spPr/>
    </dgm:pt>
    <dgm:pt modelId="{BCDBD619-32E3-4235-9E23-4B52F3C19491}" type="pres">
      <dgm:prSet presAssocID="{C158C9B4-DA78-4291-916F-11A2E98DFD72}" presName="accentRepeatNode" presStyleLbl="solidFgAcc1" presStyleIdx="1" presStyleCnt="3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F00BFAF-773D-45ED-B12F-AFBCF24C03B3}" type="pres">
      <dgm:prSet presAssocID="{91C83888-F2A5-4D0F-9520-F4599C2A8BBE}" presName="text_3" presStyleLbl="node1" presStyleIdx="2" presStyleCnt="3" custScaleY="116851">
        <dgm:presLayoutVars>
          <dgm:bulletEnabled val="1"/>
        </dgm:presLayoutVars>
      </dgm:prSet>
      <dgm:spPr/>
    </dgm:pt>
    <dgm:pt modelId="{BC830D64-E0EE-423D-99AC-8CAB48474C4F}" type="pres">
      <dgm:prSet presAssocID="{91C83888-F2A5-4D0F-9520-F4599C2A8BBE}" presName="accent_3" presStyleCnt="0"/>
      <dgm:spPr/>
    </dgm:pt>
    <dgm:pt modelId="{8A5A522D-ECB7-4BAF-9E36-AC54A0948CBC}" type="pres">
      <dgm:prSet presAssocID="{91C83888-F2A5-4D0F-9520-F4599C2A8BBE}" presName="accentRepeatNode" presStyleLbl="solidFgAcc1" presStyleIdx="2" presStyleCnt="3"/>
      <dgm:spPr>
        <a:blipFill rotWithShape="0"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6372CC2B-CA75-4D55-B224-E3C6DDC25C69}" type="presOf" srcId="{C158C9B4-DA78-4291-916F-11A2E98DFD72}" destId="{9D539589-41BE-4884-9E70-46B0DF3EC3F9}" srcOrd="0" destOrd="0" presId="urn:microsoft.com/office/officeart/2008/layout/VerticalCurvedList"/>
    <dgm:cxn modelId="{64B9913E-7A01-4D00-86E8-F720CF6E2349}" type="presOf" srcId="{6B7C90D5-7C7E-4EEE-A1E0-6EA54BB32903}" destId="{F8059BDA-3C82-4E44-B326-29079A2BA142}" srcOrd="0" destOrd="0" presId="urn:microsoft.com/office/officeart/2008/layout/VerticalCurvedList"/>
    <dgm:cxn modelId="{2C75AE4A-5431-43FA-9601-0EC0C8C6CB2A}" srcId="{EDEA0EA6-D087-4BC7-9B2C-D4730DB15A8A}" destId="{91C83888-F2A5-4D0F-9520-F4599C2A8BBE}" srcOrd="2" destOrd="0" parTransId="{F6A3D3C2-AB49-4209-82F0-F11A21312CAA}" sibTransId="{BEBCC707-00C6-4848-A300-F7881A7D83AE}"/>
    <dgm:cxn modelId="{CD209A74-2A3D-4C0C-AD27-0EE9E2C98F9C}" type="presOf" srcId="{91C83888-F2A5-4D0F-9520-F4599C2A8BBE}" destId="{BF00BFAF-773D-45ED-B12F-AFBCF24C03B3}" srcOrd="0" destOrd="0" presId="urn:microsoft.com/office/officeart/2008/layout/VerticalCurvedList"/>
    <dgm:cxn modelId="{C9472E85-C634-4A50-808E-876217536C45}" type="presOf" srcId="{0CE46B52-2020-4694-A807-2D7332FBEF1A}" destId="{D9F58AD2-CDEA-417C-A097-3485301A9170}" srcOrd="0" destOrd="0" presId="urn:microsoft.com/office/officeart/2008/layout/VerticalCurvedList"/>
    <dgm:cxn modelId="{A7156691-83FC-4437-9627-E9ECE9B9383E}" srcId="{EDEA0EA6-D087-4BC7-9B2C-D4730DB15A8A}" destId="{C158C9B4-DA78-4291-916F-11A2E98DFD72}" srcOrd="1" destOrd="0" parTransId="{7B077906-7A19-4747-B49B-0773175F0772}" sibTransId="{2AAB10E9-AD7B-4741-B1F2-BD905F9D3525}"/>
    <dgm:cxn modelId="{CB4C1A92-DCD6-45FE-9029-12CD7F0A3449}" srcId="{EDEA0EA6-D087-4BC7-9B2C-D4730DB15A8A}" destId="{0CE46B52-2020-4694-A807-2D7332FBEF1A}" srcOrd="0" destOrd="0" parTransId="{0210D36C-1209-4510-9831-1D4CC6DA9434}" sibTransId="{6B7C90D5-7C7E-4EEE-A1E0-6EA54BB32903}"/>
    <dgm:cxn modelId="{FCF192A2-1CD3-4929-8774-E402CEA1A2F9}" type="presOf" srcId="{EDEA0EA6-D087-4BC7-9B2C-D4730DB15A8A}" destId="{6FB3B210-D822-422E-BC20-FD4A26F892D8}" srcOrd="0" destOrd="0" presId="urn:microsoft.com/office/officeart/2008/layout/VerticalCurvedList"/>
    <dgm:cxn modelId="{20854B99-939F-4BA9-A7BA-A2BA426D9301}" type="presParOf" srcId="{6FB3B210-D822-422E-BC20-FD4A26F892D8}" destId="{427A375D-75B2-443A-96F3-06D08422B3C7}" srcOrd="0" destOrd="0" presId="urn:microsoft.com/office/officeart/2008/layout/VerticalCurvedList"/>
    <dgm:cxn modelId="{1812756B-0EDC-4409-BF7D-47BA431D7231}" type="presParOf" srcId="{427A375D-75B2-443A-96F3-06D08422B3C7}" destId="{2B5117A2-2426-4C90-97DB-3AC18652B34C}" srcOrd="0" destOrd="0" presId="urn:microsoft.com/office/officeart/2008/layout/VerticalCurvedList"/>
    <dgm:cxn modelId="{BCDA24E0-63BD-4E19-BCC9-BF5C963092C0}" type="presParOf" srcId="{2B5117A2-2426-4C90-97DB-3AC18652B34C}" destId="{29C71873-71A1-43AF-B26C-CC6E40F7C1D6}" srcOrd="0" destOrd="0" presId="urn:microsoft.com/office/officeart/2008/layout/VerticalCurvedList"/>
    <dgm:cxn modelId="{AF53FF6C-FE33-404B-8367-28924F8B325B}" type="presParOf" srcId="{2B5117A2-2426-4C90-97DB-3AC18652B34C}" destId="{F8059BDA-3C82-4E44-B326-29079A2BA142}" srcOrd="1" destOrd="0" presId="urn:microsoft.com/office/officeart/2008/layout/VerticalCurvedList"/>
    <dgm:cxn modelId="{6B89CFC8-5BEE-4B7B-812F-0DFAC1FC636D}" type="presParOf" srcId="{2B5117A2-2426-4C90-97DB-3AC18652B34C}" destId="{772A0CA3-02BC-44C7-BD64-ABF5EC1EF417}" srcOrd="2" destOrd="0" presId="urn:microsoft.com/office/officeart/2008/layout/VerticalCurvedList"/>
    <dgm:cxn modelId="{D2320FDB-A439-4660-8CC9-E31014B635A8}" type="presParOf" srcId="{2B5117A2-2426-4C90-97DB-3AC18652B34C}" destId="{74A2DA5D-A900-40CB-BEF4-E98251E97E3A}" srcOrd="3" destOrd="0" presId="urn:microsoft.com/office/officeart/2008/layout/VerticalCurvedList"/>
    <dgm:cxn modelId="{1CFF0E52-2BA9-4458-A7AF-8944C0776207}" type="presParOf" srcId="{427A375D-75B2-443A-96F3-06D08422B3C7}" destId="{D9F58AD2-CDEA-417C-A097-3485301A9170}" srcOrd="1" destOrd="0" presId="urn:microsoft.com/office/officeart/2008/layout/VerticalCurvedList"/>
    <dgm:cxn modelId="{E776ACA8-6238-4387-ABF6-65095B81BD48}" type="presParOf" srcId="{427A375D-75B2-443A-96F3-06D08422B3C7}" destId="{8E1F153E-0FC1-4977-A8F1-C0BF512737F8}" srcOrd="2" destOrd="0" presId="urn:microsoft.com/office/officeart/2008/layout/VerticalCurvedList"/>
    <dgm:cxn modelId="{D5C7C646-D9B7-4224-975E-EFBC4D0B1DCD}" type="presParOf" srcId="{8E1F153E-0FC1-4977-A8F1-C0BF512737F8}" destId="{20589347-D68C-4ED4-BCA3-FBB272FA5A21}" srcOrd="0" destOrd="0" presId="urn:microsoft.com/office/officeart/2008/layout/VerticalCurvedList"/>
    <dgm:cxn modelId="{FB218232-6D37-444F-A36D-6030D4D1C8BE}" type="presParOf" srcId="{427A375D-75B2-443A-96F3-06D08422B3C7}" destId="{9D539589-41BE-4884-9E70-46B0DF3EC3F9}" srcOrd="3" destOrd="0" presId="urn:microsoft.com/office/officeart/2008/layout/VerticalCurvedList"/>
    <dgm:cxn modelId="{435A3C84-FBE5-40AE-9DC4-D5D642AD1FE2}" type="presParOf" srcId="{427A375D-75B2-443A-96F3-06D08422B3C7}" destId="{1DAF3E8B-20B8-40E6-BFB9-9E9AA749EF61}" srcOrd="4" destOrd="0" presId="urn:microsoft.com/office/officeart/2008/layout/VerticalCurvedList"/>
    <dgm:cxn modelId="{92220A50-6F76-4339-B16A-5D141E5BB4D3}" type="presParOf" srcId="{1DAF3E8B-20B8-40E6-BFB9-9E9AA749EF61}" destId="{BCDBD619-32E3-4235-9E23-4B52F3C19491}" srcOrd="0" destOrd="0" presId="urn:microsoft.com/office/officeart/2008/layout/VerticalCurvedList"/>
    <dgm:cxn modelId="{1A469108-C83E-4107-B103-85901291722C}" type="presParOf" srcId="{427A375D-75B2-443A-96F3-06D08422B3C7}" destId="{BF00BFAF-773D-45ED-B12F-AFBCF24C03B3}" srcOrd="5" destOrd="0" presId="urn:microsoft.com/office/officeart/2008/layout/VerticalCurvedList"/>
    <dgm:cxn modelId="{8A350A3F-F17F-4785-8BDF-591C4A6E9500}" type="presParOf" srcId="{427A375D-75B2-443A-96F3-06D08422B3C7}" destId="{BC830D64-E0EE-423D-99AC-8CAB48474C4F}" srcOrd="6" destOrd="0" presId="urn:microsoft.com/office/officeart/2008/layout/VerticalCurvedList"/>
    <dgm:cxn modelId="{A9506BE7-9A28-400E-9C06-2C67908316C4}" type="presParOf" srcId="{BC830D64-E0EE-423D-99AC-8CAB48474C4F}" destId="{8A5A522D-ECB7-4BAF-9E36-AC54A0948C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EA0EA6-D087-4BC7-9B2C-D4730DB15A8A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46B52-2020-4694-A807-2D7332FBEF1A}">
      <dgm:prSet/>
      <dgm:spPr/>
      <dgm:t>
        <a:bodyPr/>
        <a:lstStyle/>
        <a:p>
          <a:r>
            <a:rPr lang="en-US" b="1"/>
            <a:t>Schedulable Orders </a:t>
          </a:r>
          <a:r>
            <a:rPr lang="en-US"/>
            <a:t>for All Planned Follow-ups  </a:t>
          </a:r>
          <a:br>
            <a:rPr lang="en-US"/>
          </a:br>
          <a:r>
            <a:rPr lang="en-US" i="1"/>
            <a:t>Enhances Patient Safety </a:t>
          </a:r>
        </a:p>
      </dgm:t>
    </dgm:pt>
    <dgm:pt modelId="{0210D36C-1209-4510-9831-1D4CC6DA9434}" type="parTrans" cxnId="{CB4C1A92-DCD6-45FE-9029-12CD7F0A3449}">
      <dgm:prSet/>
      <dgm:spPr/>
      <dgm:t>
        <a:bodyPr/>
        <a:lstStyle/>
        <a:p>
          <a:endParaRPr lang="en-US"/>
        </a:p>
      </dgm:t>
    </dgm:pt>
    <dgm:pt modelId="{6B7C90D5-7C7E-4EEE-A1E0-6EA54BB32903}" type="sibTrans" cxnId="{CB4C1A92-DCD6-45FE-9029-12CD7F0A3449}">
      <dgm:prSet/>
      <dgm:spPr/>
      <dgm:t>
        <a:bodyPr/>
        <a:lstStyle/>
        <a:p>
          <a:endParaRPr lang="en-US"/>
        </a:p>
      </dgm:t>
    </dgm:pt>
    <dgm:pt modelId="{C158C9B4-DA78-4291-916F-11A2E98DFD72}">
      <dgm:prSet/>
      <dgm:spPr/>
      <dgm:t>
        <a:bodyPr/>
        <a:lstStyle/>
        <a:p>
          <a:r>
            <a:rPr lang="en-US" b="1"/>
            <a:t>“Smarter Scheduling” </a:t>
          </a:r>
          <a:r>
            <a:rPr lang="en-US"/>
            <a:t>- No More Than 60 Days in Advance </a:t>
          </a:r>
          <a:br>
            <a:rPr lang="en-US"/>
          </a:br>
          <a:r>
            <a:rPr lang="en-US" i="1"/>
            <a:t>Reduces Churn-Related Administrative Burden</a:t>
          </a:r>
        </a:p>
      </dgm:t>
    </dgm:pt>
    <dgm:pt modelId="{7B077906-7A19-4747-B49B-0773175F0772}" type="parTrans" cxnId="{A7156691-83FC-4437-9627-E9ECE9B9383E}">
      <dgm:prSet/>
      <dgm:spPr/>
      <dgm:t>
        <a:bodyPr/>
        <a:lstStyle/>
        <a:p>
          <a:endParaRPr lang="en-US"/>
        </a:p>
      </dgm:t>
    </dgm:pt>
    <dgm:pt modelId="{2AAB10E9-AD7B-4741-B1F2-BD905F9D3525}" type="sibTrans" cxnId="{A7156691-83FC-4437-9627-E9ECE9B9383E}">
      <dgm:prSet/>
      <dgm:spPr/>
      <dgm:t>
        <a:bodyPr/>
        <a:lstStyle/>
        <a:p>
          <a:endParaRPr lang="en-US"/>
        </a:p>
      </dgm:t>
    </dgm:pt>
    <dgm:pt modelId="{91C83888-F2A5-4D0F-9520-F4599C2A8BBE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/>
            <a:t>Visits Increasingly Available for </a:t>
          </a:r>
          <a:r>
            <a:rPr lang="en-US" b="1"/>
            <a:t>Patients to Self-Schedule </a:t>
          </a:r>
          <a:r>
            <a:rPr lang="en-US"/>
            <a:t>via Patient Gateway  </a:t>
          </a:r>
          <a:br>
            <a:rPr lang="en-US"/>
          </a:br>
          <a:r>
            <a:rPr lang="en-US" i="1"/>
            <a:t>Optimizes the Patient Experience </a:t>
          </a:r>
        </a:p>
      </dgm:t>
    </dgm:pt>
    <dgm:pt modelId="{F6A3D3C2-AB49-4209-82F0-F11A21312CAA}" type="parTrans" cxnId="{2C75AE4A-5431-43FA-9601-0EC0C8C6CB2A}">
      <dgm:prSet/>
      <dgm:spPr/>
      <dgm:t>
        <a:bodyPr/>
        <a:lstStyle/>
        <a:p>
          <a:endParaRPr lang="en-US"/>
        </a:p>
      </dgm:t>
    </dgm:pt>
    <dgm:pt modelId="{BEBCC707-00C6-4848-A300-F7881A7D83AE}" type="sibTrans" cxnId="{2C75AE4A-5431-43FA-9601-0EC0C8C6CB2A}">
      <dgm:prSet/>
      <dgm:spPr/>
      <dgm:t>
        <a:bodyPr/>
        <a:lstStyle/>
        <a:p>
          <a:endParaRPr lang="en-US"/>
        </a:p>
      </dgm:t>
    </dgm:pt>
    <dgm:pt modelId="{6FB3B210-D822-422E-BC20-FD4A26F892D8}" type="pres">
      <dgm:prSet presAssocID="{EDEA0EA6-D087-4BC7-9B2C-D4730DB15A8A}" presName="Name0" presStyleCnt="0">
        <dgm:presLayoutVars>
          <dgm:chMax val="7"/>
          <dgm:chPref val="7"/>
          <dgm:dir/>
        </dgm:presLayoutVars>
      </dgm:prSet>
      <dgm:spPr/>
    </dgm:pt>
    <dgm:pt modelId="{427A375D-75B2-443A-96F3-06D08422B3C7}" type="pres">
      <dgm:prSet presAssocID="{EDEA0EA6-D087-4BC7-9B2C-D4730DB15A8A}" presName="Name1" presStyleCnt="0"/>
      <dgm:spPr/>
    </dgm:pt>
    <dgm:pt modelId="{2B5117A2-2426-4C90-97DB-3AC18652B34C}" type="pres">
      <dgm:prSet presAssocID="{EDEA0EA6-D087-4BC7-9B2C-D4730DB15A8A}" presName="cycle" presStyleCnt="0"/>
      <dgm:spPr/>
    </dgm:pt>
    <dgm:pt modelId="{29C71873-71A1-43AF-B26C-CC6E40F7C1D6}" type="pres">
      <dgm:prSet presAssocID="{EDEA0EA6-D087-4BC7-9B2C-D4730DB15A8A}" presName="srcNode" presStyleLbl="node1" presStyleIdx="0" presStyleCnt="3"/>
      <dgm:spPr/>
    </dgm:pt>
    <dgm:pt modelId="{F8059BDA-3C82-4E44-B326-29079A2BA142}" type="pres">
      <dgm:prSet presAssocID="{EDEA0EA6-D087-4BC7-9B2C-D4730DB15A8A}" presName="conn" presStyleLbl="parChTrans1D2" presStyleIdx="0" presStyleCnt="1"/>
      <dgm:spPr/>
    </dgm:pt>
    <dgm:pt modelId="{772A0CA3-02BC-44C7-BD64-ABF5EC1EF417}" type="pres">
      <dgm:prSet presAssocID="{EDEA0EA6-D087-4BC7-9B2C-D4730DB15A8A}" presName="extraNode" presStyleLbl="node1" presStyleIdx="0" presStyleCnt="3"/>
      <dgm:spPr/>
    </dgm:pt>
    <dgm:pt modelId="{74A2DA5D-A900-40CB-BEF4-E98251E97E3A}" type="pres">
      <dgm:prSet presAssocID="{EDEA0EA6-D087-4BC7-9B2C-D4730DB15A8A}" presName="dstNode" presStyleLbl="node1" presStyleIdx="0" presStyleCnt="3"/>
      <dgm:spPr/>
    </dgm:pt>
    <dgm:pt modelId="{D9F58AD2-CDEA-417C-A097-3485301A9170}" type="pres">
      <dgm:prSet presAssocID="{0CE46B52-2020-4694-A807-2D7332FBEF1A}" presName="text_1" presStyleLbl="node1" presStyleIdx="0" presStyleCnt="3">
        <dgm:presLayoutVars>
          <dgm:bulletEnabled val="1"/>
        </dgm:presLayoutVars>
      </dgm:prSet>
      <dgm:spPr/>
    </dgm:pt>
    <dgm:pt modelId="{8E1F153E-0FC1-4977-A8F1-C0BF512737F8}" type="pres">
      <dgm:prSet presAssocID="{0CE46B52-2020-4694-A807-2D7332FBEF1A}" presName="accent_1" presStyleCnt="0"/>
      <dgm:spPr/>
    </dgm:pt>
    <dgm:pt modelId="{20589347-D68C-4ED4-BCA3-FBB272FA5A21}" type="pres">
      <dgm:prSet presAssocID="{0CE46B52-2020-4694-A807-2D7332FBEF1A}" presName="accentRepeatNode" presStyleLbl="solidFgAcc1" presStyleIdx="0" presStyleCnt="3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D539589-41BE-4884-9E70-46B0DF3EC3F9}" type="pres">
      <dgm:prSet presAssocID="{C158C9B4-DA78-4291-916F-11A2E98DFD72}" presName="text_2" presStyleLbl="node1" presStyleIdx="1" presStyleCnt="3">
        <dgm:presLayoutVars>
          <dgm:bulletEnabled val="1"/>
        </dgm:presLayoutVars>
      </dgm:prSet>
      <dgm:spPr/>
    </dgm:pt>
    <dgm:pt modelId="{1DAF3E8B-20B8-40E6-BFB9-9E9AA749EF61}" type="pres">
      <dgm:prSet presAssocID="{C158C9B4-DA78-4291-916F-11A2E98DFD72}" presName="accent_2" presStyleCnt="0"/>
      <dgm:spPr/>
    </dgm:pt>
    <dgm:pt modelId="{BCDBD619-32E3-4235-9E23-4B52F3C19491}" type="pres">
      <dgm:prSet presAssocID="{C158C9B4-DA78-4291-916F-11A2E98DFD72}" presName="accentRepeatNode" presStyleLbl="solidFgAcc1" presStyleIdx="1" presStyleCnt="3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F00BFAF-773D-45ED-B12F-AFBCF24C03B3}" type="pres">
      <dgm:prSet presAssocID="{91C83888-F2A5-4D0F-9520-F4599C2A8BBE}" presName="text_3" presStyleLbl="node1" presStyleIdx="2" presStyleCnt="3" custScaleY="116851">
        <dgm:presLayoutVars>
          <dgm:bulletEnabled val="1"/>
        </dgm:presLayoutVars>
      </dgm:prSet>
      <dgm:spPr/>
    </dgm:pt>
    <dgm:pt modelId="{BC830D64-E0EE-423D-99AC-8CAB48474C4F}" type="pres">
      <dgm:prSet presAssocID="{91C83888-F2A5-4D0F-9520-F4599C2A8BBE}" presName="accent_3" presStyleCnt="0"/>
      <dgm:spPr/>
    </dgm:pt>
    <dgm:pt modelId="{8A5A522D-ECB7-4BAF-9E36-AC54A0948CBC}" type="pres">
      <dgm:prSet presAssocID="{91C83888-F2A5-4D0F-9520-F4599C2A8BBE}" presName="accentRepeatNode" presStyleLbl="solidFgAcc1" presStyleIdx="2" presStyleCnt="3"/>
      <dgm:spPr>
        <a:blipFill rotWithShape="0"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6372CC2B-CA75-4D55-B224-E3C6DDC25C69}" type="presOf" srcId="{C158C9B4-DA78-4291-916F-11A2E98DFD72}" destId="{9D539589-41BE-4884-9E70-46B0DF3EC3F9}" srcOrd="0" destOrd="0" presId="urn:microsoft.com/office/officeart/2008/layout/VerticalCurvedList"/>
    <dgm:cxn modelId="{64B9913E-7A01-4D00-86E8-F720CF6E2349}" type="presOf" srcId="{6B7C90D5-7C7E-4EEE-A1E0-6EA54BB32903}" destId="{F8059BDA-3C82-4E44-B326-29079A2BA142}" srcOrd="0" destOrd="0" presId="urn:microsoft.com/office/officeart/2008/layout/VerticalCurvedList"/>
    <dgm:cxn modelId="{2C75AE4A-5431-43FA-9601-0EC0C8C6CB2A}" srcId="{EDEA0EA6-D087-4BC7-9B2C-D4730DB15A8A}" destId="{91C83888-F2A5-4D0F-9520-F4599C2A8BBE}" srcOrd="2" destOrd="0" parTransId="{F6A3D3C2-AB49-4209-82F0-F11A21312CAA}" sibTransId="{BEBCC707-00C6-4848-A300-F7881A7D83AE}"/>
    <dgm:cxn modelId="{CD209A74-2A3D-4C0C-AD27-0EE9E2C98F9C}" type="presOf" srcId="{91C83888-F2A5-4D0F-9520-F4599C2A8BBE}" destId="{BF00BFAF-773D-45ED-B12F-AFBCF24C03B3}" srcOrd="0" destOrd="0" presId="urn:microsoft.com/office/officeart/2008/layout/VerticalCurvedList"/>
    <dgm:cxn modelId="{C9472E85-C634-4A50-808E-876217536C45}" type="presOf" srcId="{0CE46B52-2020-4694-A807-2D7332FBEF1A}" destId="{D9F58AD2-CDEA-417C-A097-3485301A9170}" srcOrd="0" destOrd="0" presId="urn:microsoft.com/office/officeart/2008/layout/VerticalCurvedList"/>
    <dgm:cxn modelId="{A7156691-83FC-4437-9627-E9ECE9B9383E}" srcId="{EDEA0EA6-D087-4BC7-9B2C-D4730DB15A8A}" destId="{C158C9B4-DA78-4291-916F-11A2E98DFD72}" srcOrd="1" destOrd="0" parTransId="{7B077906-7A19-4747-B49B-0773175F0772}" sibTransId="{2AAB10E9-AD7B-4741-B1F2-BD905F9D3525}"/>
    <dgm:cxn modelId="{CB4C1A92-DCD6-45FE-9029-12CD7F0A3449}" srcId="{EDEA0EA6-D087-4BC7-9B2C-D4730DB15A8A}" destId="{0CE46B52-2020-4694-A807-2D7332FBEF1A}" srcOrd="0" destOrd="0" parTransId="{0210D36C-1209-4510-9831-1D4CC6DA9434}" sibTransId="{6B7C90D5-7C7E-4EEE-A1E0-6EA54BB32903}"/>
    <dgm:cxn modelId="{FCF192A2-1CD3-4929-8774-E402CEA1A2F9}" type="presOf" srcId="{EDEA0EA6-D087-4BC7-9B2C-D4730DB15A8A}" destId="{6FB3B210-D822-422E-BC20-FD4A26F892D8}" srcOrd="0" destOrd="0" presId="urn:microsoft.com/office/officeart/2008/layout/VerticalCurvedList"/>
    <dgm:cxn modelId="{20854B99-939F-4BA9-A7BA-A2BA426D9301}" type="presParOf" srcId="{6FB3B210-D822-422E-BC20-FD4A26F892D8}" destId="{427A375D-75B2-443A-96F3-06D08422B3C7}" srcOrd="0" destOrd="0" presId="urn:microsoft.com/office/officeart/2008/layout/VerticalCurvedList"/>
    <dgm:cxn modelId="{1812756B-0EDC-4409-BF7D-47BA431D7231}" type="presParOf" srcId="{427A375D-75B2-443A-96F3-06D08422B3C7}" destId="{2B5117A2-2426-4C90-97DB-3AC18652B34C}" srcOrd="0" destOrd="0" presId="urn:microsoft.com/office/officeart/2008/layout/VerticalCurvedList"/>
    <dgm:cxn modelId="{BCDA24E0-63BD-4E19-BCC9-BF5C963092C0}" type="presParOf" srcId="{2B5117A2-2426-4C90-97DB-3AC18652B34C}" destId="{29C71873-71A1-43AF-B26C-CC6E40F7C1D6}" srcOrd="0" destOrd="0" presId="urn:microsoft.com/office/officeart/2008/layout/VerticalCurvedList"/>
    <dgm:cxn modelId="{AF53FF6C-FE33-404B-8367-28924F8B325B}" type="presParOf" srcId="{2B5117A2-2426-4C90-97DB-3AC18652B34C}" destId="{F8059BDA-3C82-4E44-B326-29079A2BA142}" srcOrd="1" destOrd="0" presId="urn:microsoft.com/office/officeart/2008/layout/VerticalCurvedList"/>
    <dgm:cxn modelId="{6B89CFC8-5BEE-4B7B-812F-0DFAC1FC636D}" type="presParOf" srcId="{2B5117A2-2426-4C90-97DB-3AC18652B34C}" destId="{772A0CA3-02BC-44C7-BD64-ABF5EC1EF417}" srcOrd="2" destOrd="0" presId="urn:microsoft.com/office/officeart/2008/layout/VerticalCurvedList"/>
    <dgm:cxn modelId="{D2320FDB-A439-4660-8CC9-E31014B635A8}" type="presParOf" srcId="{2B5117A2-2426-4C90-97DB-3AC18652B34C}" destId="{74A2DA5D-A900-40CB-BEF4-E98251E97E3A}" srcOrd="3" destOrd="0" presId="urn:microsoft.com/office/officeart/2008/layout/VerticalCurvedList"/>
    <dgm:cxn modelId="{1CFF0E52-2BA9-4458-A7AF-8944C0776207}" type="presParOf" srcId="{427A375D-75B2-443A-96F3-06D08422B3C7}" destId="{D9F58AD2-CDEA-417C-A097-3485301A9170}" srcOrd="1" destOrd="0" presId="urn:microsoft.com/office/officeart/2008/layout/VerticalCurvedList"/>
    <dgm:cxn modelId="{E776ACA8-6238-4387-ABF6-65095B81BD48}" type="presParOf" srcId="{427A375D-75B2-443A-96F3-06D08422B3C7}" destId="{8E1F153E-0FC1-4977-A8F1-C0BF512737F8}" srcOrd="2" destOrd="0" presId="urn:microsoft.com/office/officeart/2008/layout/VerticalCurvedList"/>
    <dgm:cxn modelId="{D5C7C646-D9B7-4224-975E-EFBC4D0B1DCD}" type="presParOf" srcId="{8E1F153E-0FC1-4977-A8F1-C0BF512737F8}" destId="{20589347-D68C-4ED4-BCA3-FBB272FA5A21}" srcOrd="0" destOrd="0" presId="urn:microsoft.com/office/officeart/2008/layout/VerticalCurvedList"/>
    <dgm:cxn modelId="{FB218232-6D37-444F-A36D-6030D4D1C8BE}" type="presParOf" srcId="{427A375D-75B2-443A-96F3-06D08422B3C7}" destId="{9D539589-41BE-4884-9E70-46B0DF3EC3F9}" srcOrd="3" destOrd="0" presId="urn:microsoft.com/office/officeart/2008/layout/VerticalCurvedList"/>
    <dgm:cxn modelId="{435A3C84-FBE5-40AE-9DC4-D5D642AD1FE2}" type="presParOf" srcId="{427A375D-75B2-443A-96F3-06D08422B3C7}" destId="{1DAF3E8B-20B8-40E6-BFB9-9E9AA749EF61}" srcOrd="4" destOrd="0" presId="urn:microsoft.com/office/officeart/2008/layout/VerticalCurvedList"/>
    <dgm:cxn modelId="{92220A50-6F76-4339-B16A-5D141E5BB4D3}" type="presParOf" srcId="{1DAF3E8B-20B8-40E6-BFB9-9E9AA749EF61}" destId="{BCDBD619-32E3-4235-9E23-4B52F3C19491}" srcOrd="0" destOrd="0" presId="urn:microsoft.com/office/officeart/2008/layout/VerticalCurvedList"/>
    <dgm:cxn modelId="{1A469108-C83E-4107-B103-85901291722C}" type="presParOf" srcId="{427A375D-75B2-443A-96F3-06D08422B3C7}" destId="{BF00BFAF-773D-45ED-B12F-AFBCF24C03B3}" srcOrd="5" destOrd="0" presId="urn:microsoft.com/office/officeart/2008/layout/VerticalCurvedList"/>
    <dgm:cxn modelId="{8A350A3F-F17F-4785-8BDF-591C4A6E9500}" type="presParOf" srcId="{427A375D-75B2-443A-96F3-06D08422B3C7}" destId="{BC830D64-E0EE-423D-99AC-8CAB48474C4F}" srcOrd="6" destOrd="0" presId="urn:microsoft.com/office/officeart/2008/layout/VerticalCurvedList"/>
    <dgm:cxn modelId="{A9506BE7-9A28-400E-9C06-2C67908316C4}" type="presParOf" srcId="{BC830D64-E0EE-423D-99AC-8CAB48474C4F}" destId="{8A5A522D-ECB7-4BAF-9E36-AC54A0948C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FC71D7-64E5-42A8-B1C8-42D6AFBB875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4E5657-686C-4A9D-98AB-E474EC5EC759}">
      <dgm:prSet phldrT="[Text]"/>
      <dgm:spPr/>
      <dgm:t>
        <a:bodyPr/>
        <a:lstStyle/>
        <a:p>
          <a:r>
            <a:rPr lang="en-US"/>
            <a:t>First phase (FY21): </a:t>
          </a:r>
          <a:br>
            <a:rPr lang="en-US"/>
          </a:br>
          <a:r>
            <a:rPr lang="en-US"/>
            <a:t>Scheduling order use with limited scope for tickets (one in-clinic VT and no pre-visit requirements)</a:t>
          </a:r>
        </a:p>
      </dgm:t>
    </dgm:pt>
    <dgm:pt modelId="{2DF43FA8-A136-49F2-8423-583C49F9AC1C}" type="parTrans" cxnId="{C2D57AAE-900D-400C-8EA4-C7DCB056D283}">
      <dgm:prSet/>
      <dgm:spPr/>
      <dgm:t>
        <a:bodyPr/>
        <a:lstStyle/>
        <a:p>
          <a:endParaRPr lang="en-US"/>
        </a:p>
      </dgm:t>
    </dgm:pt>
    <dgm:pt modelId="{7A73D5B8-1B24-4C3D-93E7-07152FB6E253}" type="sibTrans" cxnId="{C2D57AAE-900D-400C-8EA4-C7DCB056D283}">
      <dgm:prSet/>
      <dgm:spPr/>
      <dgm:t>
        <a:bodyPr/>
        <a:lstStyle/>
        <a:p>
          <a:endParaRPr lang="en-US"/>
        </a:p>
      </dgm:t>
    </dgm:pt>
    <dgm:pt modelId="{22B06A69-3B11-41EE-AEA9-4BBE6DEA6FFC}">
      <dgm:prSet phldrT="[Text]"/>
      <dgm:spPr/>
      <dgm:t>
        <a:bodyPr/>
        <a:lstStyle/>
        <a:p>
          <a:endParaRPr lang="en-US"/>
        </a:p>
      </dgm:t>
    </dgm:pt>
    <dgm:pt modelId="{F3759996-FE75-4521-803A-E85FAAF06125}" type="parTrans" cxnId="{81D771D4-DEC2-4AB8-AC09-4259D09B0F46}">
      <dgm:prSet/>
      <dgm:spPr/>
      <dgm:t>
        <a:bodyPr/>
        <a:lstStyle/>
        <a:p>
          <a:endParaRPr lang="en-US"/>
        </a:p>
      </dgm:t>
    </dgm:pt>
    <dgm:pt modelId="{F8F932FC-2DE1-4CB4-90EB-311FAC2022E9}" type="sibTrans" cxnId="{81D771D4-DEC2-4AB8-AC09-4259D09B0F46}">
      <dgm:prSet/>
      <dgm:spPr/>
      <dgm:t>
        <a:bodyPr/>
        <a:lstStyle/>
        <a:p>
          <a:endParaRPr lang="en-US"/>
        </a:p>
      </dgm:t>
    </dgm:pt>
    <dgm:pt modelId="{8193ED03-92D5-44FD-BFB4-E0FB4E471EFC}">
      <dgm:prSet phldrT="[Text]"/>
      <dgm:spPr/>
      <dgm:t>
        <a:bodyPr/>
        <a:lstStyle/>
        <a:p>
          <a:r>
            <a:rPr lang="en-US"/>
            <a:t> Patients can schedule “straight forward” follow ups only (no pre-visit coordination needed)with limitations on follow-up in-clinic (most voluminous FOL VT by department) and virtual visit type (Virtual Est. and Telemedicine) </a:t>
          </a:r>
        </a:p>
      </dgm:t>
    </dgm:pt>
    <dgm:pt modelId="{D2B0B265-97C6-4C3D-B9F4-70B430D57B41}" type="parTrans" cxnId="{EEB60083-4735-4634-B2D1-3DB62C2D64BD}">
      <dgm:prSet/>
      <dgm:spPr/>
      <dgm:t>
        <a:bodyPr/>
        <a:lstStyle/>
        <a:p>
          <a:endParaRPr lang="en-US"/>
        </a:p>
      </dgm:t>
    </dgm:pt>
    <dgm:pt modelId="{3ACA1747-F969-4DFF-9386-3AE003F9223C}" type="sibTrans" cxnId="{EEB60083-4735-4634-B2D1-3DB62C2D64BD}">
      <dgm:prSet/>
      <dgm:spPr/>
      <dgm:t>
        <a:bodyPr/>
        <a:lstStyle/>
        <a:p>
          <a:endParaRPr lang="en-US"/>
        </a:p>
      </dgm:t>
    </dgm:pt>
    <dgm:pt modelId="{E19674E0-D8D8-46AF-8A15-C57961F77EE8}">
      <dgm:prSet phldrT="[Text]"/>
      <dgm:spPr/>
      <dgm:t>
        <a:bodyPr/>
        <a:lstStyle/>
        <a:p>
          <a:r>
            <a:rPr lang="en-US"/>
            <a:t>Second phase (FY22): </a:t>
          </a:r>
          <a:br>
            <a:rPr lang="en-US"/>
          </a:br>
          <a:r>
            <a:rPr lang="en-US"/>
            <a:t>Expanded ticket use (</a:t>
          </a:r>
          <a:r>
            <a:rPr lang="en-US" err="1"/>
            <a:t>add’l</a:t>
          </a:r>
          <a:r>
            <a:rPr lang="en-US"/>
            <a:t> follow-up visit types and inclusion of pre-visit imaging requirements) </a:t>
          </a:r>
        </a:p>
      </dgm:t>
    </dgm:pt>
    <dgm:pt modelId="{3E1E997F-CCD8-4E9E-B957-C290ABFFEA29}" type="parTrans" cxnId="{73FCED79-4B78-4E2D-902D-088399EFFAEC}">
      <dgm:prSet/>
      <dgm:spPr/>
      <dgm:t>
        <a:bodyPr/>
        <a:lstStyle/>
        <a:p>
          <a:endParaRPr lang="en-US"/>
        </a:p>
      </dgm:t>
    </dgm:pt>
    <dgm:pt modelId="{C2D6DC3F-D92B-44DB-B634-B7FB4E4EB14B}" type="sibTrans" cxnId="{73FCED79-4B78-4E2D-902D-088399EFFAEC}">
      <dgm:prSet/>
      <dgm:spPr/>
      <dgm:t>
        <a:bodyPr/>
        <a:lstStyle/>
        <a:p>
          <a:endParaRPr lang="en-US"/>
        </a:p>
      </dgm:t>
    </dgm:pt>
    <dgm:pt modelId="{BC4C27B2-B6B0-49FF-BC13-0A65B97D3E02}">
      <dgm:prSet phldrT="[Text]"/>
      <dgm:spPr/>
      <dgm:t>
        <a:bodyPr/>
        <a:lstStyle/>
        <a:p>
          <a:r>
            <a:rPr lang="en-US"/>
            <a:t> Include pre-visit requirements such as imaging coordination</a:t>
          </a:r>
        </a:p>
      </dgm:t>
    </dgm:pt>
    <dgm:pt modelId="{CB539B63-1D24-4DAA-87CA-3E1C67E81331}" type="parTrans" cxnId="{CAA000F3-63C1-4BF5-8BE1-CAE705368137}">
      <dgm:prSet/>
      <dgm:spPr/>
      <dgm:t>
        <a:bodyPr/>
        <a:lstStyle/>
        <a:p>
          <a:endParaRPr lang="en-US"/>
        </a:p>
      </dgm:t>
    </dgm:pt>
    <dgm:pt modelId="{1029491A-F8CA-4D0D-9E16-E27D38DF48A7}" type="sibTrans" cxnId="{CAA000F3-63C1-4BF5-8BE1-CAE705368137}">
      <dgm:prSet/>
      <dgm:spPr/>
      <dgm:t>
        <a:bodyPr/>
        <a:lstStyle/>
        <a:p>
          <a:endParaRPr lang="en-US"/>
        </a:p>
      </dgm:t>
    </dgm:pt>
    <dgm:pt modelId="{744BC9BE-2D52-4728-B9E9-266FBAD69C97}">
      <dgm:prSet phldrT="[Text]"/>
      <dgm:spPr/>
      <dgm:t>
        <a:bodyPr/>
        <a:lstStyle/>
        <a:p>
          <a:r>
            <a:rPr lang="en-US"/>
            <a:t>Advanced phases</a:t>
          </a:r>
        </a:p>
      </dgm:t>
    </dgm:pt>
    <dgm:pt modelId="{6171A42C-CC12-458B-A1FE-B310B666AA81}" type="parTrans" cxnId="{A7054980-1E14-4524-9970-5BE5692D3201}">
      <dgm:prSet/>
      <dgm:spPr/>
      <dgm:t>
        <a:bodyPr/>
        <a:lstStyle/>
        <a:p>
          <a:endParaRPr lang="en-US"/>
        </a:p>
      </dgm:t>
    </dgm:pt>
    <dgm:pt modelId="{CC2B485E-3D07-4439-B660-CDEA4B753F14}" type="sibTrans" cxnId="{A7054980-1E14-4524-9970-5BE5692D3201}">
      <dgm:prSet/>
      <dgm:spPr/>
      <dgm:t>
        <a:bodyPr/>
        <a:lstStyle/>
        <a:p>
          <a:endParaRPr lang="en-US"/>
        </a:p>
      </dgm:t>
    </dgm:pt>
    <dgm:pt modelId="{A1B6642D-668F-4AF0-8DF2-09A44FA6749F}">
      <dgm:prSet phldrT="[Text]"/>
      <dgm:spPr/>
      <dgm:t>
        <a:bodyPr/>
        <a:lstStyle/>
        <a:p>
          <a:r>
            <a:rPr lang="en-US"/>
            <a:t> Patients scheduling off patient-initiated cancellations (even for new patient visits)</a:t>
          </a:r>
        </a:p>
      </dgm:t>
    </dgm:pt>
    <dgm:pt modelId="{5492E722-F41A-43DC-8556-1448AAD136F2}" type="parTrans" cxnId="{BF459183-BB8D-4524-84AA-CF1DD029EA60}">
      <dgm:prSet/>
      <dgm:spPr/>
      <dgm:t>
        <a:bodyPr/>
        <a:lstStyle/>
        <a:p>
          <a:endParaRPr lang="en-US"/>
        </a:p>
      </dgm:t>
    </dgm:pt>
    <dgm:pt modelId="{7B61C15C-0DF5-45DE-87F8-258CE3B70406}" type="sibTrans" cxnId="{BF459183-BB8D-4524-84AA-CF1DD029EA60}">
      <dgm:prSet/>
      <dgm:spPr/>
      <dgm:t>
        <a:bodyPr/>
        <a:lstStyle/>
        <a:p>
          <a:endParaRPr lang="en-US"/>
        </a:p>
      </dgm:t>
    </dgm:pt>
    <dgm:pt modelId="{4C21E8D0-B92D-4668-B4C5-73139376A700}">
      <dgm:prSet phldrT="[Text]"/>
      <dgm:spPr/>
      <dgm:t>
        <a:bodyPr/>
        <a:lstStyle/>
        <a:p>
          <a:r>
            <a:rPr lang="en-US"/>
            <a:t> Lab panels</a:t>
          </a:r>
        </a:p>
      </dgm:t>
    </dgm:pt>
    <dgm:pt modelId="{7305D50D-B2E1-43B1-8EB0-EA7CAAA176C5}" type="parTrans" cxnId="{4F2587F9-7CF9-45EA-BFBB-7E59812124DF}">
      <dgm:prSet/>
      <dgm:spPr/>
      <dgm:t>
        <a:bodyPr/>
        <a:lstStyle/>
        <a:p>
          <a:endParaRPr lang="en-US"/>
        </a:p>
      </dgm:t>
    </dgm:pt>
    <dgm:pt modelId="{25CD6347-114E-42E6-988B-8EFB62784447}" type="sibTrans" cxnId="{4F2587F9-7CF9-45EA-BFBB-7E59812124DF}">
      <dgm:prSet/>
      <dgm:spPr/>
      <dgm:t>
        <a:bodyPr/>
        <a:lstStyle/>
        <a:p>
          <a:endParaRPr lang="en-US"/>
        </a:p>
      </dgm:t>
    </dgm:pt>
    <dgm:pt modelId="{B13804F8-DFBB-443E-A703-A7BCA7AD3036}">
      <dgm:prSet phldrT="[Text]"/>
      <dgm:spPr/>
      <dgm:t>
        <a:bodyPr/>
        <a:lstStyle/>
        <a:p>
          <a:r>
            <a:rPr lang="en-US"/>
            <a:t> Recurring visits (ex: PTOT)</a:t>
          </a:r>
        </a:p>
      </dgm:t>
    </dgm:pt>
    <dgm:pt modelId="{FE053F21-5648-4E4C-A4C1-D15268CBFD37}" type="parTrans" cxnId="{E6313CAA-F739-46F4-B035-EA1A3C7F7820}">
      <dgm:prSet/>
      <dgm:spPr/>
      <dgm:t>
        <a:bodyPr/>
        <a:lstStyle/>
        <a:p>
          <a:endParaRPr lang="en-US"/>
        </a:p>
      </dgm:t>
    </dgm:pt>
    <dgm:pt modelId="{71DB5CEE-1F2E-4851-AB58-497CB5C7246C}" type="sibTrans" cxnId="{E6313CAA-F739-46F4-B035-EA1A3C7F7820}">
      <dgm:prSet/>
      <dgm:spPr/>
      <dgm:t>
        <a:bodyPr/>
        <a:lstStyle/>
        <a:p>
          <a:endParaRPr lang="en-US"/>
        </a:p>
      </dgm:t>
    </dgm:pt>
    <dgm:pt modelId="{B4AA4AF9-4182-434E-AE9D-F66C13250610}">
      <dgm:prSet phldrT="[Text]"/>
      <dgm:spPr/>
      <dgm:t>
        <a:bodyPr/>
        <a:lstStyle/>
        <a:p>
          <a:r>
            <a:rPr lang="en-US"/>
            <a:t> Panels for visits on a set schedule (ex: newborns, OB)</a:t>
          </a:r>
        </a:p>
      </dgm:t>
    </dgm:pt>
    <dgm:pt modelId="{478170E7-37C1-4412-8644-610C9EFC84D4}" type="parTrans" cxnId="{FBD26DBF-ACD5-48DD-AF1F-78FCA98BC097}">
      <dgm:prSet/>
      <dgm:spPr/>
      <dgm:t>
        <a:bodyPr/>
        <a:lstStyle/>
        <a:p>
          <a:endParaRPr lang="en-US"/>
        </a:p>
      </dgm:t>
    </dgm:pt>
    <dgm:pt modelId="{BCE08536-7FFE-4559-A643-4B61E1EBEA29}" type="sibTrans" cxnId="{FBD26DBF-ACD5-48DD-AF1F-78FCA98BC097}">
      <dgm:prSet/>
      <dgm:spPr/>
      <dgm:t>
        <a:bodyPr/>
        <a:lstStyle/>
        <a:p>
          <a:endParaRPr lang="en-US"/>
        </a:p>
      </dgm:t>
    </dgm:pt>
    <dgm:pt modelId="{0FED19A2-3D6D-43AD-A802-8DB53488CBB2}">
      <dgm:prSet phldrT="[Text]"/>
      <dgm:spPr/>
      <dgm:t>
        <a:bodyPr/>
        <a:lstStyle/>
        <a:p>
          <a:r>
            <a:rPr lang="en-US"/>
            <a:t> Expand usage of follow-up visit types through access optimization collaboration</a:t>
          </a:r>
        </a:p>
      </dgm:t>
    </dgm:pt>
    <dgm:pt modelId="{6B7E173C-2FB1-4D3F-A1DE-372FAC4351F2}" type="parTrans" cxnId="{AB82164D-5F8D-4272-91C3-18CA0C75EEF5}">
      <dgm:prSet/>
      <dgm:spPr/>
      <dgm:t>
        <a:bodyPr/>
        <a:lstStyle/>
        <a:p>
          <a:endParaRPr lang="en-US"/>
        </a:p>
      </dgm:t>
    </dgm:pt>
    <dgm:pt modelId="{F43FD7B7-4B66-44C9-871F-CC347BA79597}" type="sibTrans" cxnId="{AB82164D-5F8D-4272-91C3-18CA0C75EEF5}">
      <dgm:prSet/>
      <dgm:spPr/>
      <dgm:t>
        <a:bodyPr/>
        <a:lstStyle/>
        <a:p>
          <a:endParaRPr lang="en-US"/>
        </a:p>
      </dgm:t>
    </dgm:pt>
    <dgm:pt modelId="{543AD9C5-FFDC-4768-A1AA-35D68E4B5944}">
      <dgm:prSet phldrT="[Text]"/>
      <dgm:spPr/>
      <dgm:t>
        <a:bodyPr/>
        <a:lstStyle/>
        <a:p>
          <a:r>
            <a:rPr lang="en-US"/>
            <a:t> All ambulatory departments transition to order-based scheduling for all follow-ups</a:t>
          </a:r>
        </a:p>
      </dgm:t>
    </dgm:pt>
    <dgm:pt modelId="{81A0E6DB-EB5F-4B21-ABBE-A0EF15D66004}" type="parTrans" cxnId="{C3D9F73A-5CC0-4530-B6B5-353272B94533}">
      <dgm:prSet/>
      <dgm:spPr/>
      <dgm:t>
        <a:bodyPr/>
        <a:lstStyle/>
        <a:p>
          <a:endParaRPr lang="en-US"/>
        </a:p>
      </dgm:t>
    </dgm:pt>
    <dgm:pt modelId="{6D5F5B03-AEF7-4EA2-8F7C-A4FC974F618A}" type="sibTrans" cxnId="{C3D9F73A-5CC0-4530-B6B5-353272B94533}">
      <dgm:prSet/>
      <dgm:spPr/>
      <dgm:t>
        <a:bodyPr/>
        <a:lstStyle/>
        <a:p>
          <a:endParaRPr lang="en-US"/>
        </a:p>
      </dgm:t>
    </dgm:pt>
    <dgm:pt modelId="{BD1941E8-CB7E-4DE4-9C27-D94937CC1AA4}">
      <dgm:prSet phldrT="[Text]"/>
      <dgm:spPr/>
      <dgm:t>
        <a:bodyPr/>
        <a:lstStyle/>
        <a:p>
          <a:r>
            <a:rPr lang="en-US"/>
            <a:t> Begin with one in-clinic visit type and virtual visit types (Virtual Est. and Telemedicine) </a:t>
          </a:r>
        </a:p>
      </dgm:t>
    </dgm:pt>
    <dgm:pt modelId="{808CBBC0-144F-46A0-8B8E-4E56077F1093}" type="parTrans" cxnId="{2FB4572D-45ED-49A7-B6C1-7416738E6353}">
      <dgm:prSet/>
      <dgm:spPr/>
      <dgm:t>
        <a:bodyPr/>
        <a:lstStyle/>
        <a:p>
          <a:endParaRPr lang="en-US"/>
        </a:p>
      </dgm:t>
    </dgm:pt>
    <dgm:pt modelId="{415658C6-4C1A-4F16-86AD-390ACC2917BB}" type="sibTrans" cxnId="{2FB4572D-45ED-49A7-B6C1-7416738E6353}">
      <dgm:prSet/>
      <dgm:spPr/>
      <dgm:t>
        <a:bodyPr/>
        <a:lstStyle/>
        <a:p>
          <a:endParaRPr lang="en-US"/>
        </a:p>
      </dgm:t>
    </dgm:pt>
    <dgm:pt modelId="{F7310121-7B1E-4533-98B6-7E2BD2EC8219}">
      <dgm:prSet phldrT="[Text]"/>
      <dgm:spPr/>
      <dgm:t>
        <a:bodyPr/>
        <a:lstStyle/>
        <a:p>
          <a:r>
            <a:rPr lang="en-US"/>
            <a:t> Multi-specialty visit coordination</a:t>
          </a:r>
        </a:p>
      </dgm:t>
    </dgm:pt>
    <dgm:pt modelId="{9FADB8EE-38EF-4F00-909B-3D931B143EF5}" type="parTrans" cxnId="{7DA12A22-B618-462A-939C-1BE42083C31E}">
      <dgm:prSet/>
      <dgm:spPr/>
      <dgm:t>
        <a:bodyPr/>
        <a:lstStyle/>
        <a:p>
          <a:endParaRPr lang="en-US"/>
        </a:p>
      </dgm:t>
    </dgm:pt>
    <dgm:pt modelId="{27ED338D-F556-4D9A-B92A-3131398C1D9E}" type="sibTrans" cxnId="{7DA12A22-B618-462A-939C-1BE42083C31E}">
      <dgm:prSet/>
      <dgm:spPr/>
      <dgm:t>
        <a:bodyPr/>
        <a:lstStyle/>
        <a:p>
          <a:endParaRPr lang="en-US"/>
        </a:p>
      </dgm:t>
    </dgm:pt>
    <dgm:pt modelId="{872DA676-4309-4393-9196-8C6285117A51}" type="pres">
      <dgm:prSet presAssocID="{54FC71D7-64E5-42A8-B1C8-42D6AFBB8759}" presName="Name0" presStyleCnt="0">
        <dgm:presLayoutVars>
          <dgm:dir/>
          <dgm:animLvl val="lvl"/>
          <dgm:resizeHandles val="exact"/>
        </dgm:presLayoutVars>
      </dgm:prSet>
      <dgm:spPr/>
    </dgm:pt>
    <dgm:pt modelId="{5564CB5A-4D26-40DF-BDCF-F79072B06B6F}" type="pres">
      <dgm:prSet presAssocID="{54FC71D7-64E5-42A8-B1C8-42D6AFBB8759}" presName="tSp" presStyleCnt="0"/>
      <dgm:spPr/>
    </dgm:pt>
    <dgm:pt modelId="{76CFAE1E-E5B4-4FF0-BBCF-746F1BFA989B}" type="pres">
      <dgm:prSet presAssocID="{54FC71D7-64E5-42A8-B1C8-42D6AFBB8759}" presName="bSp" presStyleCnt="0"/>
      <dgm:spPr/>
    </dgm:pt>
    <dgm:pt modelId="{1B104205-E2BC-40B0-AB0A-6C191DFC1EA9}" type="pres">
      <dgm:prSet presAssocID="{54FC71D7-64E5-42A8-B1C8-42D6AFBB8759}" presName="process" presStyleCnt="0"/>
      <dgm:spPr/>
    </dgm:pt>
    <dgm:pt modelId="{0A633B60-2922-4237-900D-F817FEE9BB37}" type="pres">
      <dgm:prSet presAssocID="{AB4E5657-686C-4A9D-98AB-E474EC5EC759}" presName="composite1" presStyleCnt="0"/>
      <dgm:spPr/>
    </dgm:pt>
    <dgm:pt modelId="{ADFCAFEC-0E48-44BF-9CB0-1ED86E2D8D31}" type="pres">
      <dgm:prSet presAssocID="{AB4E5657-686C-4A9D-98AB-E474EC5EC759}" presName="dummyNode1" presStyleLbl="node1" presStyleIdx="0" presStyleCnt="3"/>
      <dgm:spPr/>
    </dgm:pt>
    <dgm:pt modelId="{0608770F-5CEC-497F-BA4E-185A09C333A2}" type="pres">
      <dgm:prSet presAssocID="{AB4E5657-686C-4A9D-98AB-E474EC5EC759}" presName="childNode1" presStyleLbl="bgAcc1" presStyleIdx="0" presStyleCnt="3">
        <dgm:presLayoutVars>
          <dgm:bulletEnabled val="1"/>
        </dgm:presLayoutVars>
      </dgm:prSet>
      <dgm:spPr/>
    </dgm:pt>
    <dgm:pt modelId="{01235BCC-5617-48A7-8A22-1633A17D51FC}" type="pres">
      <dgm:prSet presAssocID="{AB4E5657-686C-4A9D-98AB-E474EC5EC759}" presName="childNode1tx" presStyleLbl="bgAcc1" presStyleIdx="0" presStyleCnt="3">
        <dgm:presLayoutVars>
          <dgm:bulletEnabled val="1"/>
        </dgm:presLayoutVars>
      </dgm:prSet>
      <dgm:spPr/>
    </dgm:pt>
    <dgm:pt modelId="{E5D8261A-9A65-4154-AE84-1DF2817959D2}" type="pres">
      <dgm:prSet presAssocID="{AB4E5657-686C-4A9D-98AB-E474EC5EC759}" presName="parentNode1" presStyleLbl="node1" presStyleIdx="0" presStyleCnt="3" custScaleY="128579">
        <dgm:presLayoutVars>
          <dgm:chMax val="1"/>
          <dgm:bulletEnabled val="1"/>
        </dgm:presLayoutVars>
      </dgm:prSet>
      <dgm:spPr/>
    </dgm:pt>
    <dgm:pt modelId="{9F0C9F00-8906-4998-AF50-9AF38C4DE5CA}" type="pres">
      <dgm:prSet presAssocID="{AB4E5657-686C-4A9D-98AB-E474EC5EC759}" presName="connSite1" presStyleCnt="0"/>
      <dgm:spPr/>
    </dgm:pt>
    <dgm:pt modelId="{90E77884-7C7C-4A28-BCC7-74347AC18674}" type="pres">
      <dgm:prSet presAssocID="{7A73D5B8-1B24-4C3D-93E7-07152FB6E253}" presName="Name9" presStyleLbl="sibTrans2D1" presStyleIdx="0" presStyleCnt="2" custScaleX="55682"/>
      <dgm:spPr/>
    </dgm:pt>
    <dgm:pt modelId="{0809091C-BA5A-4B95-BAB7-64916A4DBC01}" type="pres">
      <dgm:prSet presAssocID="{E19674E0-D8D8-46AF-8A15-C57961F77EE8}" presName="composite2" presStyleCnt="0"/>
      <dgm:spPr/>
    </dgm:pt>
    <dgm:pt modelId="{C31F00FA-0A65-4C22-A9CB-302F696F9119}" type="pres">
      <dgm:prSet presAssocID="{E19674E0-D8D8-46AF-8A15-C57961F77EE8}" presName="dummyNode2" presStyleLbl="node1" presStyleIdx="0" presStyleCnt="3"/>
      <dgm:spPr/>
    </dgm:pt>
    <dgm:pt modelId="{2E67D6EB-E216-4D2D-9BD0-9699BD0A0D6C}" type="pres">
      <dgm:prSet presAssocID="{E19674E0-D8D8-46AF-8A15-C57961F77EE8}" presName="childNode2" presStyleLbl="bgAcc1" presStyleIdx="1" presStyleCnt="3">
        <dgm:presLayoutVars>
          <dgm:bulletEnabled val="1"/>
        </dgm:presLayoutVars>
      </dgm:prSet>
      <dgm:spPr/>
    </dgm:pt>
    <dgm:pt modelId="{5950253B-0BEB-435E-8702-9EFBE973D60F}" type="pres">
      <dgm:prSet presAssocID="{E19674E0-D8D8-46AF-8A15-C57961F77EE8}" presName="childNode2tx" presStyleLbl="bgAcc1" presStyleIdx="1" presStyleCnt="3">
        <dgm:presLayoutVars>
          <dgm:bulletEnabled val="1"/>
        </dgm:presLayoutVars>
      </dgm:prSet>
      <dgm:spPr/>
    </dgm:pt>
    <dgm:pt modelId="{1480219F-D4FE-4738-A6F9-3504F8BF609F}" type="pres">
      <dgm:prSet presAssocID="{E19674E0-D8D8-46AF-8A15-C57961F77EE8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8FA6E061-EE87-4BE4-9495-EF6B532349C8}" type="pres">
      <dgm:prSet presAssocID="{E19674E0-D8D8-46AF-8A15-C57961F77EE8}" presName="connSite2" presStyleCnt="0"/>
      <dgm:spPr/>
    </dgm:pt>
    <dgm:pt modelId="{1A462E37-5525-404D-AF28-756B6128F63E}" type="pres">
      <dgm:prSet presAssocID="{C2D6DC3F-D92B-44DB-B634-B7FB4E4EB14B}" presName="Name18" presStyleLbl="sibTrans2D1" presStyleIdx="1" presStyleCnt="2" custScaleX="58742"/>
      <dgm:spPr/>
    </dgm:pt>
    <dgm:pt modelId="{F6016C5A-1140-4940-A5C9-412A65433FA0}" type="pres">
      <dgm:prSet presAssocID="{744BC9BE-2D52-4728-B9E9-266FBAD69C97}" presName="composite1" presStyleCnt="0"/>
      <dgm:spPr/>
    </dgm:pt>
    <dgm:pt modelId="{48998C0A-143B-4213-A6C2-B90A4EE6D556}" type="pres">
      <dgm:prSet presAssocID="{744BC9BE-2D52-4728-B9E9-266FBAD69C97}" presName="dummyNode1" presStyleLbl="node1" presStyleIdx="1" presStyleCnt="3"/>
      <dgm:spPr/>
    </dgm:pt>
    <dgm:pt modelId="{11D8342D-521E-48EB-B214-7CD7FD05DC17}" type="pres">
      <dgm:prSet presAssocID="{744BC9BE-2D52-4728-B9E9-266FBAD69C97}" presName="childNode1" presStyleLbl="bgAcc1" presStyleIdx="2" presStyleCnt="3">
        <dgm:presLayoutVars>
          <dgm:bulletEnabled val="1"/>
        </dgm:presLayoutVars>
      </dgm:prSet>
      <dgm:spPr/>
    </dgm:pt>
    <dgm:pt modelId="{D704EFCC-1343-4109-A6D0-9A8AA69CBA6A}" type="pres">
      <dgm:prSet presAssocID="{744BC9BE-2D52-4728-B9E9-266FBAD69C97}" presName="childNode1tx" presStyleLbl="bgAcc1" presStyleIdx="2" presStyleCnt="3">
        <dgm:presLayoutVars>
          <dgm:bulletEnabled val="1"/>
        </dgm:presLayoutVars>
      </dgm:prSet>
      <dgm:spPr/>
    </dgm:pt>
    <dgm:pt modelId="{0C76DF84-980E-4A94-B3A0-53941086AEE4}" type="pres">
      <dgm:prSet presAssocID="{744BC9BE-2D52-4728-B9E9-266FBAD69C97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DC0534C0-AF82-4888-97F3-27E66164CACC}" type="pres">
      <dgm:prSet presAssocID="{744BC9BE-2D52-4728-B9E9-266FBAD69C97}" presName="connSite1" presStyleCnt="0"/>
      <dgm:spPr/>
    </dgm:pt>
  </dgm:ptLst>
  <dgm:cxnLst>
    <dgm:cxn modelId="{711E1404-35FE-4C97-9B4E-B1C34A4A5A7B}" type="presOf" srcId="{22B06A69-3B11-41EE-AEA9-4BBE6DEA6FFC}" destId="{0608770F-5CEC-497F-BA4E-185A09C333A2}" srcOrd="0" destOrd="0" presId="urn:microsoft.com/office/officeart/2005/8/layout/hProcess4"/>
    <dgm:cxn modelId="{9EDC9604-D10B-4875-9990-59C2108D8696}" type="presOf" srcId="{54FC71D7-64E5-42A8-B1C8-42D6AFBB8759}" destId="{872DA676-4309-4393-9196-8C6285117A51}" srcOrd="0" destOrd="0" presId="urn:microsoft.com/office/officeart/2005/8/layout/hProcess4"/>
    <dgm:cxn modelId="{4D23AE13-73EA-4204-95E0-C41717399A84}" type="presOf" srcId="{0FED19A2-3D6D-43AD-A802-8DB53488CBB2}" destId="{5950253B-0BEB-435E-8702-9EFBE973D60F}" srcOrd="1" destOrd="0" presId="urn:microsoft.com/office/officeart/2005/8/layout/hProcess4"/>
    <dgm:cxn modelId="{1CEB8B15-35C5-4E92-9AC1-5252E4B600EE}" type="presOf" srcId="{744BC9BE-2D52-4728-B9E9-266FBAD69C97}" destId="{0C76DF84-980E-4A94-B3A0-53941086AEE4}" srcOrd="0" destOrd="0" presId="urn:microsoft.com/office/officeart/2005/8/layout/hProcess4"/>
    <dgm:cxn modelId="{BC54441E-FCCB-4580-8A80-292C098E34D4}" type="presOf" srcId="{BC4C27B2-B6B0-49FF-BC13-0A65B97D3E02}" destId="{5950253B-0BEB-435E-8702-9EFBE973D60F}" srcOrd="1" destOrd="1" presId="urn:microsoft.com/office/officeart/2005/8/layout/hProcess4"/>
    <dgm:cxn modelId="{7DA12A22-B618-462A-939C-1BE42083C31E}" srcId="{744BC9BE-2D52-4728-B9E9-266FBAD69C97}" destId="{F7310121-7B1E-4533-98B6-7E2BD2EC8219}" srcOrd="2" destOrd="0" parTransId="{9FADB8EE-38EF-4F00-909B-3D931B143EF5}" sibTransId="{27ED338D-F556-4D9A-B92A-3131398C1D9E}"/>
    <dgm:cxn modelId="{2FB4572D-45ED-49A7-B6C1-7416738E6353}" srcId="{AB4E5657-686C-4A9D-98AB-E474EC5EC759}" destId="{BD1941E8-CB7E-4DE4-9C27-D94937CC1AA4}" srcOrd="3" destOrd="0" parTransId="{808CBBC0-144F-46A0-8B8E-4E56077F1093}" sibTransId="{415658C6-4C1A-4F16-86AD-390ACC2917BB}"/>
    <dgm:cxn modelId="{DAD6FC33-D0C7-439E-AD1D-9E4DF718D4FE}" type="presOf" srcId="{B13804F8-DFBB-443E-A703-A7BCA7AD3036}" destId="{D704EFCC-1343-4109-A6D0-9A8AA69CBA6A}" srcOrd="1" destOrd="4" presId="urn:microsoft.com/office/officeart/2005/8/layout/hProcess4"/>
    <dgm:cxn modelId="{7DA5C834-BCC2-4004-8B68-523B71D560D5}" type="presOf" srcId="{4C21E8D0-B92D-4668-B4C5-73139376A700}" destId="{11D8342D-521E-48EB-B214-7CD7FD05DC17}" srcOrd="0" destOrd="1" presId="urn:microsoft.com/office/officeart/2005/8/layout/hProcess4"/>
    <dgm:cxn modelId="{893CCE34-BC2D-428D-948F-2D5F21C78BAE}" type="presOf" srcId="{F7310121-7B1E-4533-98B6-7E2BD2EC8219}" destId="{11D8342D-521E-48EB-B214-7CD7FD05DC17}" srcOrd="0" destOrd="2" presId="urn:microsoft.com/office/officeart/2005/8/layout/hProcess4"/>
    <dgm:cxn modelId="{DC29E438-2043-4196-89E3-8D38DC4DA18A}" type="presOf" srcId="{543AD9C5-FFDC-4768-A1AA-35D68E4B5944}" destId="{01235BCC-5617-48A7-8A22-1633A17D51FC}" srcOrd="1" destOrd="1" presId="urn:microsoft.com/office/officeart/2005/8/layout/hProcess4"/>
    <dgm:cxn modelId="{C3D9F73A-5CC0-4530-B6B5-353272B94533}" srcId="{AB4E5657-686C-4A9D-98AB-E474EC5EC759}" destId="{543AD9C5-FFDC-4768-A1AA-35D68E4B5944}" srcOrd="1" destOrd="0" parTransId="{81A0E6DB-EB5F-4B21-ABBE-A0EF15D66004}" sibTransId="{6D5F5B03-AEF7-4EA2-8F7C-A4FC974F618A}"/>
    <dgm:cxn modelId="{B991935F-595B-4498-B71E-FAB08F32C763}" type="presOf" srcId="{C2D6DC3F-D92B-44DB-B634-B7FB4E4EB14B}" destId="{1A462E37-5525-404D-AF28-756B6128F63E}" srcOrd="0" destOrd="0" presId="urn:microsoft.com/office/officeart/2005/8/layout/hProcess4"/>
    <dgm:cxn modelId="{EC3E5243-5DF3-4CC6-A4D8-15E3292D766E}" type="presOf" srcId="{AB4E5657-686C-4A9D-98AB-E474EC5EC759}" destId="{E5D8261A-9A65-4154-AE84-1DF2817959D2}" srcOrd="0" destOrd="0" presId="urn:microsoft.com/office/officeart/2005/8/layout/hProcess4"/>
    <dgm:cxn modelId="{508CC963-2E67-4840-A14D-142C31610205}" type="presOf" srcId="{F7310121-7B1E-4533-98B6-7E2BD2EC8219}" destId="{D704EFCC-1343-4109-A6D0-9A8AA69CBA6A}" srcOrd="1" destOrd="2" presId="urn:microsoft.com/office/officeart/2005/8/layout/hProcess4"/>
    <dgm:cxn modelId="{D0C10C45-3DEF-435C-9AC8-A2F7139081AF}" type="presOf" srcId="{8193ED03-92D5-44FD-BFB4-E0FB4E471EFC}" destId="{0608770F-5CEC-497F-BA4E-185A09C333A2}" srcOrd="0" destOrd="2" presId="urn:microsoft.com/office/officeart/2005/8/layout/hProcess4"/>
    <dgm:cxn modelId="{9D174F49-5670-4D89-A272-800636782BFB}" type="presOf" srcId="{BC4C27B2-B6B0-49FF-BC13-0A65B97D3E02}" destId="{2E67D6EB-E216-4D2D-9BD0-9699BD0A0D6C}" srcOrd="0" destOrd="1" presId="urn:microsoft.com/office/officeart/2005/8/layout/hProcess4"/>
    <dgm:cxn modelId="{AB82164D-5F8D-4272-91C3-18CA0C75EEF5}" srcId="{E19674E0-D8D8-46AF-8A15-C57961F77EE8}" destId="{0FED19A2-3D6D-43AD-A802-8DB53488CBB2}" srcOrd="0" destOrd="0" parTransId="{6B7E173C-2FB1-4D3F-A1DE-372FAC4351F2}" sibTransId="{F43FD7B7-4B66-44C9-871F-CC347BA79597}"/>
    <dgm:cxn modelId="{38E42951-016E-44B8-83D4-3A05A03C72CC}" type="presOf" srcId="{B4AA4AF9-4182-434E-AE9D-F66C13250610}" destId="{D704EFCC-1343-4109-A6D0-9A8AA69CBA6A}" srcOrd="1" destOrd="3" presId="urn:microsoft.com/office/officeart/2005/8/layout/hProcess4"/>
    <dgm:cxn modelId="{57B94B78-A0E7-4A88-BB25-3E65B674A409}" type="presOf" srcId="{E19674E0-D8D8-46AF-8A15-C57961F77EE8}" destId="{1480219F-D4FE-4738-A6F9-3504F8BF609F}" srcOrd="0" destOrd="0" presId="urn:microsoft.com/office/officeart/2005/8/layout/hProcess4"/>
    <dgm:cxn modelId="{73FCED79-4B78-4E2D-902D-088399EFFAEC}" srcId="{54FC71D7-64E5-42A8-B1C8-42D6AFBB8759}" destId="{E19674E0-D8D8-46AF-8A15-C57961F77EE8}" srcOrd="1" destOrd="0" parTransId="{3E1E997F-CCD8-4E9E-B957-C290ABFFEA29}" sibTransId="{C2D6DC3F-D92B-44DB-B634-B7FB4E4EB14B}"/>
    <dgm:cxn modelId="{A7054980-1E14-4524-9970-5BE5692D3201}" srcId="{54FC71D7-64E5-42A8-B1C8-42D6AFBB8759}" destId="{744BC9BE-2D52-4728-B9E9-266FBAD69C97}" srcOrd="2" destOrd="0" parTransId="{6171A42C-CC12-458B-A1FE-B310B666AA81}" sibTransId="{CC2B485E-3D07-4439-B660-CDEA4B753F14}"/>
    <dgm:cxn modelId="{F34BB381-010A-4175-80F1-525196F8A644}" type="presOf" srcId="{22B06A69-3B11-41EE-AEA9-4BBE6DEA6FFC}" destId="{01235BCC-5617-48A7-8A22-1633A17D51FC}" srcOrd="1" destOrd="0" presId="urn:microsoft.com/office/officeart/2005/8/layout/hProcess4"/>
    <dgm:cxn modelId="{EEB60083-4735-4634-B2D1-3DB62C2D64BD}" srcId="{AB4E5657-686C-4A9D-98AB-E474EC5EC759}" destId="{8193ED03-92D5-44FD-BFB4-E0FB4E471EFC}" srcOrd="2" destOrd="0" parTransId="{D2B0B265-97C6-4C3D-B9F4-70B430D57B41}" sibTransId="{3ACA1747-F969-4DFF-9386-3AE003F9223C}"/>
    <dgm:cxn modelId="{BF459183-BB8D-4524-84AA-CF1DD029EA60}" srcId="{744BC9BE-2D52-4728-B9E9-266FBAD69C97}" destId="{A1B6642D-668F-4AF0-8DF2-09A44FA6749F}" srcOrd="0" destOrd="0" parTransId="{5492E722-F41A-43DC-8556-1448AAD136F2}" sibTransId="{7B61C15C-0DF5-45DE-87F8-258CE3B70406}"/>
    <dgm:cxn modelId="{830E7F84-7F8A-48A7-8DA3-2FEEE5128E6A}" type="presOf" srcId="{A1B6642D-668F-4AF0-8DF2-09A44FA6749F}" destId="{D704EFCC-1343-4109-A6D0-9A8AA69CBA6A}" srcOrd="1" destOrd="0" presId="urn:microsoft.com/office/officeart/2005/8/layout/hProcess4"/>
    <dgm:cxn modelId="{E6313CAA-F739-46F4-B035-EA1A3C7F7820}" srcId="{744BC9BE-2D52-4728-B9E9-266FBAD69C97}" destId="{B13804F8-DFBB-443E-A703-A7BCA7AD3036}" srcOrd="4" destOrd="0" parTransId="{FE053F21-5648-4E4C-A4C1-D15268CBFD37}" sibTransId="{71DB5CEE-1F2E-4851-AB58-497CB5C7246C}"/>
    <dgm:cxn modelId="{C2D57AAE-900D-400C-8EA4-C7DCB056D283}" srcId="{54FC71D7-64E5-42A8-B1C8-42D6AFBB8759}" destId="{AB4E5657-686C-4A9D-98AB-E474EC5EC759}" srcOrd="0" destOrd="0" parTransId="{2DF43FA8-A136-49F2-8423-583C49F9AC1C}" sibTransId="{7A73D5B8-1B24-4C3D-93E7-07152FB6E253}"/>
    <dgm:cxn modelId="{FBD26DBF-ACD5-48DD-AF1F-78FCA98BC097}" srcId="{744BC9BE-2D52-4728-B9E9-266FBAD69C97}" destId="{B4AA4AF9-4182-434E-AE9D-F66C13250610}" srcOrd="3" destOrd="0" parTransId="{478170E7-37C1-4412-8644-610C9EFC84D4}" sibTransId="{BCE08536-7FFE-4559-A643-4B61E1EBEA29}"/>
    <dgm:cxn modelId="{461FDABF-5289-4DB6-94E5-DDF3831ED1E5}" type="presOf" srcId="{543AD9C5-FFDC-4768-A1AA-35D68E4B5944}" destId="{0608770F-5CEC-497F-BA4E-185A09C333A2}" srcOrd="0" destOrd="1" presId="urn:microsoft.com/office/officeart/2005/8/layout/hProcess4"/>
    <dgm:cxn modelId="{ACC858C7-DA0A-48E2-B7D9-00CB4124B4D0}" type="presOf" srcId="{0FED19A2-3D6D-43AD-A802-8DB53488CBB2}" destId="{2E67D6EB-E216-4D2D-9BD0-9699BD0A0D6C}" srcOrd="0" destOrd="0" presId="urn:microsoft.com/office/officeart/2005/8/layout/hProcess4"/>
    <dgm:cxn modelId="{1513CDCD-D8EB-4D40-BC10-92AEB9863BE7}" type="presOf" srcId="{BD1941E8-CB7E-4DE4-9C27-D94937CC1AA4}" destId="{0608770F-5CEC-497F-BA4E-185A09C333A2}" srcOrd="0" destOrd="3" presId="urn:microsoft.com/office/officeart/2005/8/layout/hProcess4"/>
    <dgm:cxn modelId="{3C5161D1-757F-4CFD-8FC1-6558A39CE780}" type="presOf" srcId="{B4AA4AF9-4182-434E-AE9D-F66C13250610}" destId="{11D8342D-521E-48EB-B214-7CD7FD05DC17}" srcOrd="0" destOrd="3" presId="urn:microsoft.com/office/officeart/2005/8/layout/hProcess4"/>
    <dgm:cxn modelId="{81D771D4-DEC2-4AB8-AC09-4259D09B0F46}" srcId="{AB4E5657-686C-4A9D-98AB-E474EC5EC759}" destId="{22B06A69-3B11-41EE-AEA9-4BBE6DEA6FFC}" srcOrd="0" destOrd="0" parTransId="{F3759996-FE75-4521-803A-E85FAAF06125}" sibTransId="{F8F932FC-2DE1-4CB4-90EB-311FAC2022E9}"/>
    <dgm:cxn modelId="{0D4BCAE6-1A7E-4687-B51B-F930AFD02DA8}" type="presOf" srcId="{BD1941E8-CB7E-4DE4-9C27-D94937CC1AA4}" destId="{01235BCC-5617-48A7-8A22-1633A17D51FC}" srcOrd="1" destOrd="3" presId="urn:microsoft.com/office/officeart/2005/8/layout/hProcess4"/>
    <dgm:cxn modelId="{5463A9EA-D2A2-4D18-BF13-1D14B06F6AF9}" type="presOf" srcId="{4C21E8D0-B92D-4668-B4C5-73139376A700}" destId="{D704EFCC-1343-4109-A6D0-9A8AA69CBA6A}" srcOrd="1" destOrd="1" presId="urn:microsoft.com/office/officeart/2005/8/layout/hProcess4"/>
    <dgm:cxn modelId="{B6AF2BED-9A3C-4A20-A217-93005F46EE56}" type="presOf" srcId="{8193ED03-92D5-44FD-BFB4-E0FB4E471EFC}" destId="{01235BCC-5617-48A7-8A22-1633A17D51FC}" srcOrd="1" destOrd="2" presId="urn:microsoft.com/office/officeart/2005/8/layout/hProcess4"/>
    <dgm:cxn modelId="{22334DEF-6339-4206-92CF-E3814F25AA8C}" type="presOf" srcId="{B13804F8-DFBB-443E-A703-A7BCA7AD3036}" destId="{11D8342D-521E-48EB-B214-7CD7FD05DC17}" srcOrd="0" destOrd="4" presId="urn:microsoft.com/office/officeart/2005/8/layout/hProcess4"/>
    <dgm:cxn modelId="{E2D6D2F0-7DC8-4F2E-98B4-1197C304E177}" type="presOf" srcId="{7A73D5B8-1B24-4C3D-93E7-07152FB6E253}" destId="{90E77884-7C7C-4A28-BCC7-74347AC18674}" srcOrd="0" destOrd="0" presId="urn:microsoft.com/office/officeart/2005/8/layout/hProcess4"/>
    <dgm:cxn modelId="{CAA000F3-63C1-4BF5-8BE1-CAE705368137}" srcId="{E19674E0-D8D8-46AF-8A15-C57961F77EE8}" destId="{BC4C27B2-B6B0-49FF-BC13-0A65B97D3E02}" srcOrd="1" destOrd="0" parTransId="{CB539B63-1D24-4DAA-87CA-3E1C67E81331}" sibTransId="{1029491A-F8CA-4D0D-9E16-E27D38DF48A7}"/>
    <dgm:cxn modelId="{5CBBB5F8-99ED-4474-97B2-7FC7BED09DC5}" type="presOf" srcId="{A1B6642D-668F-4AF0-8DF2-09A44FA6749F}" destId="{11D8342D-521E-48EB-B214-7CD7FD05DC17}" srcOrd="0" destOrd="0" presId="urn:microsoft.com/office/officeart/2005/8/layout/hProcess4"/>
    <dgm:cxn modelId="{4F2587F9-7CF9-45EA-BFBB-7E59812124DF}" srcId="{744BC9BE-2D52-4728-B9E9-266FBAD69C97}" destId="{4C21E8D0-B92D-4668-B4C5-73139376A700}" srcOrd="1" destOrd="0" parTransId="{7305D50D-B2E1-43B1-8EB0-EA7CAAA176C5}" sibTransId="{25CD6347-114E-42E6-988B-8EFB62784447}"/>
    <dgm:cxn modelId="{DA8F2CB3-284F-4175-8E37-67954210B672}" type="presParOf" srcId="{872DA676-4309-4393-9196-8C6285117A51}" destId="{5564CB5A-4D26-40DF-BDCF-F79072B06B6F}" srcOrd="0" destOrd="0" presId="urn:microsoft.com/office/officeart/2005/8/layout/hProcess4"/>
    <dgm:cxn modelId="{63138058-E8B8-4CEE-B113-621F4C247688}" type="presParOf" srcId="{872DA676-4309-4393-9196-8C6285117A51}" destId="{76CFAE1E-E5B4-4FF0-BBCF-746F1BFA989B}" srcOrd="1" destOrd="0" presId="urn:microsoft.com/office/officeart/2005/8/layout/hProcess4"/>
    <dgm:cxn modelId="{4C58BA6E-385F-43B9-81CC-AD2E784BA60A}" type="presParOf" srcId="{872DA676-4309-4393-9196-8C6285117A51}" destId="{1B104205-E2BC-40B0-AB0A-6C191DFC1EA9}" srcOrd="2" destOrd="0" presId="urn:microsoft.com/office/officeart/2005/8/layout/hProcess4"/>
    <dgm:cxn modelId="{AD037436-A5B3-47C9-974D-FD39FF885216}" type="presParOf" srcId="{1B104205-E2BC-40B0-AB0A-6C191DFC1EA9}" destId="{0A633B60-2922-4237-900D-F817FEE9BB37}" srcOrd="0" destOrd="0" presId="urn:microsoft.com/office/officeart/2005/8/layout/hProcess4"/>
    <dgm:cxn modelId="{2CF1CB00-64FD-416D-8712-06EED11B6EF8}" type="presParOf" srcId="{0A633B60-2922-4237-900D-F817FEE9BB37}" destId="{ADFCAFEC-0E48-44BF-9CB0-1ED86E2D8D31}" srcOrd="0" destOrd="0" presId="urn:microsoft.com/office/officeart/2005/8/layout/hProcess4"/>
    <dgm:cxn modelId="{E3B1330C-4DC7-4D35-A5A2-D08F66758993}" type="presParOf" srcId="{0A633B60-2922-4237-900D-F817FEE9BB37}" destId="{0608770F-5CEC-497F-BA4E-185A09C333A2}" srcOrd="1" destOrd="0" presId="urn:microsoft.com/office/officeart/2005/8/layout/hProcess4"/>
    <dgm:cxn modelId="{CD4ACD95-FE7E-4F58-AEDF-52C0FC78426F}" type="presParOf" srcId="{0A633B60-2922-4237-900D-F817FEE9BB37}" destId="{01235BCC-5617-48A7-8A22-1633A17D51FC}" srcOrd="2" destOrd="0" presId="urn:microsoft.com/office/officeart/2005/8/layout/hProcess4"/>
    <dgm:cxn modelId="{AC523C20-663F-48E7-ABAF-9B7C6B5E4E79}" type="presParOf" srcId="{0A633B60-2922-4237-900D-F817FEE9BB37}" destId="{E5D8261A-9A65-4154-AE84-1DF2817959D2}" srcOrd="3" destOrd="0" presId="urn:microsoft.com/office/officeart/2005/8/layout/hProcess4"/>
    <dgm:cxn modelId="{2C312187-429D-4C60-81DC-165AA56BCCAA}" type="presParOf" srcId="{0A633B60-2922-4237-900D-F817FEE9BB37}" destId="{9F0C9F00-8906-4998-AF50-9AF38C4DE5CA}" srcOrd="4" destOrd="0" presId="urn:microsoft.com/office/officeart/2005/8/layout/hProcess4"/>
    <dgm:cxn modelId="{77E7EECB-5E42-4670-845E-5A59172FFAB5}" type="presParOf" srcId="{1B104205-E2BC-40B0-AB0A-6C191DFC1EA9}" destId="{90E77884-7C7C-4A28-BCC7-74347AC18674}" srcOrd="1" destOrd="0" presId="urn:microsoft.com/office/officeart/2005/8/layout/hProcess4"/>
    <dgm:cxn modelId="{4A4DD9A9-BBC7-4065-90FE-95285C6B7E19}" type="presParOf" srcId="{1B104205-E2BC-40B0-AB0A-6C191DFC1EA9}" destId="{0809091C-BA5A-4B95-BAB7-64916A4DBC01}" srcOrd="2" destOrd="0" presId="urn:microsoft.com/office/officeart/2005/8/layout/hProcess4"/>
    <dgm:cxn modelId="{DB4E3836-4018-448A-8CA4-97C4F817627C}" type="presParOf" srcId="{0809091C-BA5A-4B95-BAB7-64916A4DBC01}" destId="{C31F00FA-0A65-4C22-A9CB-302F696F9119}" srcOrd="0" destOrd="0" presId="urn:microsoft.com/office/officeart/2005/8/layout/hProcess4"/>
    <dgm:cxn modelId="{3ED14114-9343-4DC2-9F52-199F2C74E581}" type="presParOf" srcId="{0809091C-BA5A-4B95-BAB7-64916A4DBC01}" destId="{2E67D6EB-E216-4D2D-9BD0-9699BD0A0D6C}" srcOrd="1" destOrd="0" presId="urn:microsoft.com/office/officeart/2005/8/layout/hProcess4"/>
    <dgm:cxn modelId="{81E87951-D5D2-4747-BEBC-6FE8C1DA6E7A}" type="presParOf" srcId="{0809091C-BA5A-4B95-BAB7-64916A4DBC01}" destId="{5950253B-0BEB-435E-8702-9EFBE973D60F}" srcOrd="2" destOrd="0" presId="urn:microsoft.com/office/officeart/2005/8/layout/hProcess4"/>
    <dgm:cxn modelId="{E647A2DC-5A3C-4EC6-A547-4206FE632AEE}" type="presParOf" srcId="{0809091C-BA5A-4B95-BAB7-64916A4DBC01}" destId="{1480219F-D4FE-4738-A6F9-3504F8BF609F}" srcOrd="3" destOrd="0" presId="urn:microsoft.com/office/officeart/2005/8/layout/hProcess4"/>
    <dgm:cxn modelId="{1B061B9B-2397-4FCD-8BCF-92CB1389D551}" type="presParOf" srcId="{0809091C-BA5A-4B95-BAB7-64916A4DBC01}" destId="{8FA6E061-EE87-4BE4-9495-EF6B532349C8}" srcOrd="4" destOrd="0" presId="urn:microsoft.com/office/officeart/2005/8/layout/hProcess4"/>
    <dgm:cxn modelId="{A816F5CB-9E8F-4089-8D17-791597EA5975}" type="presParOf" srcId="{1B104205-E2BC-40B0-AB0A-6C191DFC1EA9}" destId="{1A462E37-5525-404D-AF28-756B6128F63E}" srcOrd="3" destOrd="0" presId="urn:microsoft.com/office/officeart/2005/8/layout/hProcess4"/>
    <dgm:cxn modelId="{099CFE35-21E2-4882-9F0C-202EF79F4D15}" type="presParOf" srcId="{1B104205-E2BC-40B0-AB0A-6C191DFC1EA9}" destId="{F6016C5A-1140-4940-A5C9-412A65433FA0}" srcOrd="4" destOrd="0" presId="urn:microsoft.com/office/officeart/2005/8/layout/hProcess4"/>
    <dgm:cxn modelId="{8918A1C6-1BA2-40CD-BCAE-0DFED83A20CB}" type="presParOf" srcId="{F6016C5A-1140-4940-A5C9-412A65433FA0}" destId="{48998C0A-143B-4213-A6C2-B90A4EE6D556}" srcOrd="0" destOrd="0" presId="urn:microsoft.com/office/officeart/2005/8/layout/hProcess4"/>
    <dgm:cxn modelId="{36433D8F-2B45-45BE-9BAF-9405AD261374}" type="presParOf" srcId="{F6016C5A-1140-4940-A5C9-412A65433FA0}" destId="{11D8342D-521E-48EB-B214-7CD7FD05DC17}" srcOrd="1" destOrd="0" presId="urn:microsoft.com/office/officeart/2005/8/layout/hProcess4"/>
    <dgm:cxn modelId="{9799BFBF-24AD-4B6D-AF55-295FE7430DAB}" type="presParOf" srcId="{F6016C5A-1140-4940-A5C9-412A65433FA0}" destId="{D704EFCC-1343-4109-A6D0-9A8AA69CBA6A}" srcOrd="2" destOrd="0" presId="urn:microsoft.com/office/officeart/2005/8/layout/hProcess4"/>
    <dgm:cxn modelId="{E975869E-1937-4F5D-9B96-76D832164F37}" type="presParOf" srcId="{F6016C5A-1140-4940-A5C9-412A65433FA0}" destId="{0C76DF84-980E-4A94-B3A0-53941086AEE4}" srcOrd="3" destOrd="0" presId="urn:microsoft.com/office/officeart/2005/8/layout/hProcess4"/>
    <dgm:cxn modelId="{12AE7B13-0EC3-4033-88C0-C694EA798248}" type="presParOf" srcId="{F6016C5A-1140-4940-A5C9-412A65433FA0}" destId="{DC0534C0-AF82-4888-97F3-27E66164CAC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EA0EA6-D087-4BC7-9B2C-D4730DB15A8A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46B52-2020-4694-A807-2D7332FBEF1A}">
      <dgm:prSet/>
      <dgm:spPr/>
      <dgm:t>
        <a:bodyPr/>
        <a:lstStyle/>
        <a:p>
          <a:r>
            <a:rPr lang="en-US" b="1"/>
            <a:t>Schedulable Orders </a:t>
          </a:r>
          <a:r>
            <a:rPr lang="en-US"/>
            <a:t>for All Planned Follow-ups  </a:t>
          </a:r>
          <a:br>
            <a:rPr lang="en-US"/>
          </a:br>
          <a:r>
            <a:rPr lang="en-US" i="1"/>
            <a:t>Enhances Patient Safety </a:t>
          </a:r>
        </a:p>
      </dgm:t>
    </dgm:pt>
    <dgm:pt modelId="{0210D36C-1209-4510-9831-1D4CC6DA9434}" type="parTrans" cxnId="{CB4C1A92-DCD6-45FE-9029-12CD7F0A3449}">
      <dgm:prSet/>
      <dgm:spPr/>
      <dgm:t>
        <a:bodyPr/>
        <a:lstStyle/>
        <a:p>
          <a:endParaRPr lang="en-US"/>
        </a:p>
      </dgm:t>
    </dgm:pt>
    <dgm:pt modelId="{6B7C90D5-7C7E-4EEE-A1E0-6EA54BB32903}" type="sibTrans" cxnId="{CB4C1A92-DCD6-45FE-9029-12CD7F0A3449}">
      <dgm:prSet/>
      <dgm:spPr/>
      <dgm:t>
        <a:bodyPr/>
        <a:lstStyle/>
        <a:p>
          <a:endParaRPr lang="en-US"/>
        </a:p>
      </dgm:t>
    </dgm:pt>
    <dgm:pt modelId="{C158C9B4-DA78-4291-916F-11A2E98DFD72}">
      <dgm:prSet/>
      <dgm:spPr/>
      <dgm:t>
        <a:bodyPr/>
        <a:lstStyle/>
        <a:p>
          <a:r>
            <a:rPr lang="en-US" b="1"/>
            <a:t>“Smarter Scheduling” </a:t>
          </a:r>
          <a:r>
            <a:rPr lang="en-US"/>
            <a:t>- No More Than 60 Days in Advance </a:t>
          </a:r>
          <a:br>
            <a:rPr lang="en-US"/>
          </a:br>
          <a:r>
            <a:rPr lang="en-US" i="1"/>
            <a:t>Reduces Churn-Related Administrative Burden</a:t>
          </a:r>
        </a:p>
      </dgm:t>
    </dgm:pt>
    <dgm:pt modelId="{7B077906-7A19-4747-B49B-0773175F0772}" type="parTrans" cxnId="{A7156691-83FC-4437-9627-E9ECE9B9383E}">
      <dgm:prSet/>
      <dgm:spPr/>
      <dgm:t>
        <a:bodyPr/>
        <a:lstStyle/>
        <a:p>
          <a:endParaRPr lang="en-US"/>
        </a:p>
      </dgm:t>
    </dgm:pt>
    <dgm:pt modelId="{2AAB10E9-AD7B-4741-B1F2-BD905F9D3525}" type="sibTrans" cxnId="{A7156691-83FC-4437-9627-E9ECE9B9383E}">
      <dgm:prSet/>
      <dgm:spPr/>
      <dgm:t>
        <a:bodyPr/>
        <a:lstStyle/>
        <a:p>
          <a:endParaRPr lang="en-US"/>
        </a:p>
      </dgm:t>
    </dgm:pt>
    <dgm:pt modelId="{91C83888-F2A5-4D0F-9520-F4599C2A8BBE}">
      <dgm:prSet/>
      <dgm:spPr/>
      <dgm:t>
        <a:bodyPr/>
        <a:lstStyle/>
        <a:p>
          <a:r>
            <a:rPr lang="en-US"/>
            <a:t>Visits Increasingly Available for </a:t>
          </a:r>
          <a:r>
            <a:rPr lang="en-US" b="1"/>
            <a:t>Patients to Self-Schedule </a:t>
          </a:r>
          <a:r>
            <a:rPr lang="en-US"/>
            <a:t>via Patient Gateway  </a:t>
          </a:r>
          <a:br>
            <a:rPr lang="en-US"/>
          </a:br>
          <a:r>
            <a:rPr lang="en-US" i="1"/>
            <a:t>Optimizes the Patient Experience </a:t>
          </a:r>
        </a:p>
      </dgm:t>
    </dgm:pt>
    <dgm:pt modelId="{F6A3D3C2-AB49-4209-82F0-F11A21312CAA}" type="parTrans" cxnId="{2C75AE4A-5431-43FA-9601-0EC0C8C6CB2A}">
      <dgm:prSet/>
      <dgm:spPr/>
      <dgm:t>
        <a:bodyPr/>
        <a:lstStyle/>
        <a:p>
          <a:endParaRPr lang="en-US"/>
        </a:p>
      </dgm:t>
    </dgm:pt>
    <dgm:pt modelId="{BEBCC707-00C6-4848-A300-F7881A7D83AE}" type="sibTrans" cxnId="{2C75AE4A-5431-43FA-9601-0EC0C8C6CB2A}">
      <dgm:prSet/>
      <dgm:spPr/>
      <dgm:t>
        <a:bodyPr/>
        <a:lstStyle/>
        <a:p>
          <a:endParaRPr lang="en-US"/>
        </a:p>
      </dgm:t>
    </dgm:pt>
    <dgm:pt modelId="{6FB3B210-D822-422E-BC20-FD4A26F892D8}" type="pres">
      <dgm:prSet presAssocID="{EDEA0EA6-D087-4BC7-9B2C-D4730DB15A8A}" presName="Name0" presStyleCnt="0">
        <dgm:presLayoutVars>
          <dgm:chMax val="7"/>
          <dgm:chPref val="7"/>
          <dgm:dir/>
        </dgm:presLayoutVars>
      </dgm:prSet>
      <dgm:spPr/>
    </dgm:pt>
    <dgm:pt modelId="{427A375D-75B2-443A-96F3-06D08422B3C7}" type="pres">
      <dgm:prSet presAssocID="{EDEA0EA6-D087-4BC7-9B2C-D4730DB15A8A}" presName="Name1" presStyleCnt="0"/>
      <dgm:spPr/>
    </dgm:pt>
    <dgm:pt modelId="{2B5117A2-2426-4C90-97DB-3AC18652B34C}" type="pres">
      <dgm:prSet presAssocID="{EDEA0EA6-D087-4BC7-9B2C-D4730DB15A8A}" presName="cycle" presStyleCnt="0"/>
      <dgm:spPr/>
    </dgm:pt>
    <dgm:pt modelId="{29C71873-71A1-43AF-B26C-CC6E40F7C1D6}" type="pres">
      <dgm:prSet presAssocID="{EDEA0EA6-D087-4BC7-9B2C-D4730DB15A8A}" presName="srcNode" presStyleLbl="node1" presStyleIdx="0" presStyleCnt="3"/>
      <dgm:spPr/>
    </dgm:pt>
    <dgm:pt modelId="{F8059BDA-3C82-4E44-B326-29079A2BA142}" type="pres">
      <dgm:prSet presAssocID="{EDEA0EA6-D087-4BC7-9B2C-D4730DB15A8A}" presName="conn" presStyleLbl="parChTrans1D2" presStyleIdx="0" presStyleCnt="1"/>
      <dgm:spPr/>
    </dgm:pt>
    <dgm:pt modelId="{772A0CA3-02BC-44C7-BD64-ABF5EC1EF417}" type="pres">
      <dgm:prSet presAssocID="{EDEA0EA6-D087-4BC7-9B2C-D4730DB15A8A}" presName="extraNode" presStyleLbl="node1" presStyleIdx="0" presStyleCnt="3"/>
      <dgm:spPr/>
    </dgm:pt>
    <dgm:pt modelId="{74A2DA5D-A900-40CB-BEF4-E98251E97E3A}" type="pres">
      <dgm:prSet presAssocID="{EDEA0EA6-D087-4BC7-9B2C-D4730DB15A8A}" presName="dstNode" presStyleLbl="node1" presStyleIdx="0" presStyleCnt="3"/>
      <dgm:spPr/>
    </dgm:pt>
    <dgm:pt modelId="{D9F58AD2-CDEA-417C-A097-3485301A9170}" type="pres">
      <dgm:prSet presAssocID="{0CE46B52-2020-4694-A807-2D7332FBEF1A}" presName="text_1" presStyleLbl="node1" presStyleIdx="0" presStyleCnt="3">
        <dgm:presLayoutVars>
          <dgm:bulletEnabled val="1"/>
        </dgm:presLayoutVars>
      </dgm:prSet>
      <dgm:spPr/>
    </dgm:pt>
    <dgm:pt modelId="{8E1F153E-0FC1-4977-A8F1-C0BF512737F8}" type="pres">
      <dgm:prSet presAssocID="{0CE46B52-2020-4694-A807-2D7332FBEF1A}" presName="accent_1" presStyleCnt="0"/>
      <dgm:spPr/>
    </dgm:pt>
    <dgm:pt modelId="{20589347-D68C-4ED4-BCA3-FBB272FA5A21}" type="pres">
      <dgm:prSet presAssocID="{0CE46B52-2020-4694-A807-2D7332FBEF1A}" presName="accentRepeatNode" presStyleLbl="solidFgAcc1" presStyleIdx="0" presStyleCnt="3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9D539589-41BE-4884-9E70-46B0DF3EC3F9}" type="pres">
      <dgm:prSet presAssocID="{C158C9B4-DA78-4291-916F-11A2E98DFD72}" presName="text_2" presStyleLbl="node1" presStyleIdx="1" presStyleCnt="3">
        <dgm:presLayoutVars>
          <dgm:bulletEnabled val="1"/>
        </dgm:presLayoutVars>
      </dgm:prSet>
      <dgm:spPr/>
    </dgm:pt>
    <dgm:pt modelId="{1DAF3E8B-20B8-40E6-BFB9-9E9AA749EF61}" type="pres">
      <dgm:prSet presAssocID="{C158C9B4-DA78-4291-916F-11A2E98DFD72}" presName="accent_2" presStyleCnt="0"/>
      <dgm:spPr/>
    </dgm:pt>
    <dgm:pt modelId="{BCDBD619-32E3-4235-9E23-4B52F3C19491}" type="pres">
      <dgm:prSet presAssocID="{C158C9B4-DA78-4291-916F-11A2E98DFD72}" presName="accentRepeatNode" presStyleLbl="solidFgAcc1" presStyleIdx="1" presStyleCnt="3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F00BFAF-773D-45ED-B12F-AFBCF24C03B3}" type="pres">
      <dgm:prSet presAssocID="{91C83888-F2A5-4D0F-9520-F4599C2A8BBE}" presName="text_3" presStyleLbl="node1" presStyleIdx="2" presStyleCnt="3" custScaleY="116851">
        <dgm:presLayoutVars>
          <dgm:bulletEnabled val="1"/>
        </dgm:presLayoutVars>
      </dgm:prSet>
      <dgm:spPr/>
    </dgm:pt>
    <dgm:pt modelId="{BC830D64-E0EE-423D-99AC-8CAB48474C4F}" type="pres">
      <dgm:prSet presAssocID="{91C83888-F2A5-4D0F-9520-F4599C2A8BBE}" presName="accent_3" presStyleCnt="0"/>
      <dgm:spPr/>
    </dgm:pt>
    <dgm:pt modelId="{8A5A522D-ECB7-4BAF-9E36-AC54A0948CBC}" type="pres">
      <dgm:prSet presAssocID="{91C83888-F2A5-4D0F-9520-F4599C2A8BBE}" presName="accentRepeatNode" presStyleLbl="solidFgAcc1" presStyleIdx="2" presStyleCnt="3"/>
      <dgm:spPr>
        <a:blipFill rotWithShape="0">
          <a:blip xmlns:r="http://schemas.openxmlformats.org/officeDocument/2006/relationships" r:embed="rId3"/>
          <a:srcRect/>
          <a:stretch>
            <a:fillRect/>
          </a:stretch>
        </a:blipFill>
      </dgm:spPr>
    </dgm:pt>
  </dgm:ptLst>
  <dgm:cxnLst>
    <dgm:cxn modelId="{6372CC2B-CA75-4D55-B224-E3C6DDC25C69}" type="presOf" srcId="{C158C9B4-DA78-4291-916F-11A2E98DFD72}" destId="{9D539589-41BE-4884-9E70-46B0DF3EC3F9}" srcOrd="0" destOrd="0" presId="urn:microsoft.com/office/officeart/2008/layout/VerticalCurvedList"/>
    <dgm:cxn modelId="{64B9913E-7A01-4D00-86E8-F720CF6E2349}" type="presOf" srcId="{6B7C90D5-7C7E-4EEE-A1E0-6EA54BB32903}" destId="{F8059BDA-3C82-4E44-B326-29079A2BA142}" srcOrd="0" destOrd="0" presId="urn:microsoft.com/office/officeart/2008/layout/VerticalCurvedList"/>
    <dgm:cxn modelId="{2C75AE4A-5431-43FA-9601-0EC0C8C6CB2A}" srcId="{EDEA0EA6-D087-4BC7-9B2C-D4730DB15A8A}" destId="{91C83888-F2A5-4D0F-9520-F4599C2A8BBE}" srcOrd="2" destOrd="0" parTransId="{F6A3D3C2-AB49-4209-82F0-F11A21312CAA}" sibTransId="{BEBCC707-00C6-4848-A300-F7881A7D83AE}"/>
    <dgm:cxn modelId="{CD209A74-2A3D-4C0C-AD27-0EE9E2C98F9C}" type="presOf" srcId="{91C83888-F2A5-4D0F-9520-F4599C2A8BBE}" destId="{BF00BFAF-773D-45ED-B12F-AFBCF24C03B3}" srcOrd="0" destOrd="0" presId="urn:microsoft.com/office/officeart/2008/layout/VerticalCurvedList"/>
    <dgm:cxn modelId="{C9472E85-C634-4A50-808E-876217536C45}" type="presOf" srcId="{0CE46B52-2020-4694-A807-2D7332FBEF1A}" destId="{D9F58AD2-CDEA-417C-A097-3485301A9170}" srcOrd="0" destOrd="0" presId="urn:microsoft.com/office/officeart/2008/layout/VerticalCurvedList"/>
    <dgm:cxn modelId="{A7156691-83FC-4437-9627-E9ECE9B9383E}" srcId="{EDEA0EA6-D087-4BC7-9B2C-D4730DB15A8A}" destId="{C158C9B4-DA78-4291-916F-11A2E98DFD72}" srcOrd="1" destOrd="0" parTransId="{7B077906-7A19-4747-B49B-0773175F0772}" sibTransId="{2AAB10E9-AD7B-4741-B1F2-BD905F9D3525}"/>
    <dgm:cxn modelId="{CB4C1A92-DCD6-45FE-9029-12CD7F0A3449}" srcId="{EDEA0EA6-D087-4BC7-9B2C-D4730DB15A8A}" destId="{0CE46B52-2020-4694-A807-2D7332FBEF1A}" srcOrd="0" destOrd="0" parTransId="{0210D36C-1209-4510-9831-1D4CC6DA9434}" sibTransId="{6B7C90D5-7C7E-4EEE-A1E0-6EA54BB32903}"/>
    <dgm:cxn modelId="{FCF192A2-1CD3-4929-8774-E402CEA1A2F9}" type="presOf" srcId="{EDEA0EA6-D087-4BC7-9B2C-D4730DB15A8A}" destId="{6FB3B210-D822-422E-BC20-FD4A26F892D8}" srcOrd="0" destOrd="0" presId="urn:microsoft.com/office/officeart/2008/layout/VerticalCurvedList"/>
    <dgm:cxn modelId="{20854B99-939F-4BA9-A7BA-A2BA426D9301}" type="presParOf" srcId="{6FB3B210-D822-422E-BC20-FD4A26F892D8}" destId="{427A375D-75B2-443A-96F3-06D08422B3C7}" srcOrd="0" destOrd="0" presId="urn:microsoft.com/office/officeart/2008/layout/VerticalCurvedList"/>
    <dgm:cxn modelId="{1812756B-0EDC-4409-BF7D-47BA431D7231}" type="presParOf" srcId="{427A375D-75B2-443A-96F3-06D08422B3C7}" destId="{2B5117A2-2426-4C90-97DB-3AC18652B34C}" srcOrd="0" destOrd="0" presId="urn:microsoft.com/office/officeart/2008/layout/VerticalCurvedList"/>
    <dgm:cxn modelId="{BCDA24E0-63BD-4E19-BCC9-BF5C963092C0}" type="presParOf" srcId="{2B5117A2-2426-4C90-97DB-3AC18652B34C}" destId="{29C71873-71A1-43AF-B26C-CC6E40F7C1D6}" srcOrd="0" destOrd="0" presId="urn:microsoft.com/office/officeart/2008/layout/VerticalCurvedList"/>
    <dgm:cxn modelId="{AF53FF6C-FE33-404B-8367-28924F8B325B}" type="presParOf" srcId="{2B5117A2-2426-4C90-97DB-3AC18652B34C}" destId="{F8059BDA-3C82-4E44-B326-29079A2BA142}" srcOrd="1" destOrd="0" presId="urn:microsoft.com/office/officeart/2008/layout/VerticalCurvedList"/>
    <dgm:cxn modelId="{6B89CFC8-5BEE-4B7B-812F-0DFAC1FC636D}" type="presParOf" srcId="{2B5117A2-2426-4C90-97DB-3AC18652B34C}" destId="{772A0CA3-02BC-44C7-BD64-ABF5EC1EF417}" srcOrd="2" destOrd="0" presId="urn:microsoft.com/office/officeart/2008/layout/VerticalCurvedList"/>
    <dgm:cxn modelId="{D2320FDB-A439-4660-8CC9-E31014B635A8}" type="presParOf" srcId="{2B5117A2-2426-4C90-97DB-3AC18652B34C}" destId="{74A2DA5D-A900-40CB-BEF4-E98251E97E3A}" srcOrd="3" destOrd="0" presId="urn:microsoft.com/office/officeart/2008/layout/VerticalCurvedList"/>
    <dgm:cxn modelId="{1CFF0E52-2BA9-4458-A7AF-8944C0776207}" type="presParOf" srcId="{427A375D-75B2-443A-96F3-06D08422B3C7}" destId="{D9F58AD2-CDEA-417C-A097-3485301A9170}" srcOrd="1" destOrd="0" presId="urn:microsoft.com/office/officeart/2008/layout/VerticalCurvedList"/>
    <dgm:cxn modelId="{E776ACA8-6238-4387-ABF6-65095B81BD48}" type="presParOf" srcId="{427A375D-75B2-443A-96F3-06D08422B3C7}" destId="{8E1F153E-0FC1-4977-A8F1-C0BF512737F8}" srcOrd="2" destOrd="0" presId="urn:microsoft.com/office/officeart/2008/layout/VerticalCurvedList"/>
    <dgm:cxn modelId="{D5C7C646-D9B7-4224-975E-EFBC4D0B1DCD}" type="presParOf" srcId="{8E1F153E-0FC1-4977-A8F1-C0BF512737F8}" destId="{20589347-D68C-4ED4-BCA3-FBB272FA5A21}" srcOrd="0" destOrd="0" presId="urn:microsoft.com/office/officeart/2008/layout/VerticalCurvedList"/>
    <dgm:cxn modelId="{FB218232-6D37-444F-A36D-6030D4D1C8BE}" type="presParOf" srcId="{427A375D-75B2-443A-96F3-06D08422B3C7}" destId="{9D539589-41BE-4884-9E70-46B0DF3EC3F9}" srcOrd="3" destOrd="0" presId="urn:microsoft.com/office/officeart/2008/layout/VerticalCurvedList"/>
    <dgm:cxn modelId="{435A3C84-FBE5-40AE-9DC4-D5D642AD1FE2}" type="presParOf" srcId="{427A375D-75B2-443A-96F3-06D08422B3C7}" destId="{1DAF3E8B-20B8-40E6-BFB9-9E9AA749EF61}" srcOrd="4" destOrd="0" presId="urn:microsoft.com/office/officeart/2008/layout/VerticalCurvedList"/>
    <dgm:cxn modelId="{92220A50-6F76-4339-B16A-5D141E5BB4D3}" type="presParOf" srcId="{1DAF3E8B-20B8-40E6-BFB9-9E9AA749EF61}" destId="{BCDBD619-32E3-4235-9E23-4B52F3C19491}" srcOrd="0" destOrd="0" presId="urn:microsoft.com/office/officeart/2008/layout/VerticalCurvedList"/>
    <dgm:cxn modelId="{1A469108-C83E-4107-B103-85901291722C}" type="presParOf" srcId="{427A375D-75B2-443A-96F3-06D08422B3C7}" destId="{BF00BFAF-773D-45ED-B12F-AFBCF24C03B3}" srcOrd="5" destOrd="0" presId="urn:microsoft.com/office/officeart/2008/layout/VerticalCurvedList"/>
    <dgm:cxn modelId="{8A350A3F-F17F-4785-8BDF-591C4A6E9500}" type="presParOf" srcId="{427A375D-75B2-443A-96F3-06D08422B3C7}" destId="{BC830D64-E0EE-423D-99AC-8CAB48474C4F}" srcOrd="6" destOrd="0" presId="urn:microsoft.com/office/officeart/2008/layout/VerticalCurvedList"/>
    <dgm:cxn modelId="{A9506BE7-9A28-400E-9C06-2C67908316C4}" type="presParOf" srcId="{BC830D64-E0EE-423D-99AC-8CAB48474C4F}" destId="{8A5A522D-ECB7-4BAF-9E36-AC54A0948C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BDA-3C82-4E44-B326-29079A2BA142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8AD2-CDEA-417C-A097-3485301A9170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Schedulable Orders </a:t>
          </a:r>
          <a:r>
            <a:rPr lang="en-US" sz="2300" kern="1200"/>
            <a:t>for All Planned Follow-ups  </a:t>
          </a:r>
          <a:br>
            <a:rPr lang="en-US" sz="2300" kern="1200"/>
          </a:br>
          <a:r>
            <a:rPr lang="en-US" sz="2300" i="1" kern="1200"/>
            <a:t>Enhances Patient Safety </a:t>
          </a:r>
        </a:p>
      </dsp:txBody>
      <dsp:txXfrm>
        <a:off x="628203" y="452596"/>
        <a:ext cx="10282138" cy="905192"/>
      </dsp:txXfrm>
    </dsp:sp>
    <dsp:sp modelId="{20589347-D68C-4ED4-BCA3-FBB272FA5A21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39589-41BE-4884-9E70-46B0DF3EC3F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“Smarter Scheduling” </a:t>
          </a:r>
          <a:r>
            <a:rPr lang="en-US" sz="2300" kern="1200"/>
            <a:t>- No More Than 60 Days in Advance </a:t>
          </a:r>
          <a:br>
            <a:rPr lang="en-US" sz="2300" kern="1200"/>
          </a:br>
          <a:r>
            <a:rPr lang="en-US" sz="2300" i="1" kern="1200"/>
            <a:t>Reduces Churn-Related Administrative Burden</a:t>
          </a:r>
        </a:p>
      </dsp:txBody>
      <dsp:txXfrm>
        <a:off x="957241" y="1810385"/>
        <a:ext cx="9953100" cy="905192"/>
      </dsp:txXfrm>
    </dsp:sp>
    <dsp:sp modelId="{BCDBD619-32E3-4235-9E23-4B52F3C1949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0BFAF-773D-45ED-B12F-AFBCF24C03B3}">
      <dsp:nvSpPr>
        <dsp:cNvPr id="0" name=""/>
        <dsp:cNvSpPr/>
      </dsp:nvSpPr>
      <dsp:spPr>
        <a:xfrm>
          <a:off x="628203" y="3091907"/>
          <a:ext cx="10282138" cy="105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Visits Increasingly Available for </a:t>
          </a:r>
          <a:r>
            <a:rPr lang="en-US" sz="2300" b="1" kern="1200"/>
            <a:t>Patients to Self-Schedule </a:t>
          </a:r>
          <a:r>
            <a:rPr lang="en-US" sz="2300" kern="1200"/>
            <a:t>via Patient Gateway  </a:t>
          </a:r>
          <a:br>
            <a:rPr lang="en-US" sz="2300" kern="1200"/>
          </a:br>
          <a:r>
            <a:rPr lang="en-US" sz="2300" i="1" kern="1200"/>
            <a:t>Optimizes the Patient Experience </a:t>
          </a:r>
        </a:p>
      </dsp:txBody>
      <dsp:txXfrm>
        <a:off x="628203" y="3091907"/>
        <a:ext cx="10282138" cy="1057726"/>
      </dsp:txXfrm>
    </dsp:sp>
    <dsp:sp modelId="{8A5A522D-ECB7-4BAF-9E36-AC54A0948CBC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BDA-3C82-4E44-B326-29079A2BA142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8AD2-CDEA-417C-A097-3485301A9170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Schedulable Orders </a:t>
          </a:r>
          <a:r>
            <a:rPr lang="en-US" sz="2300" kern="1200" dirty="0"/>
            <a:t>for All Planned Follow-ups  </a:t>
          </a:r>
          <a:br>
            <a:rPr lang="en-US" sz="2300" kern="1200" dirty="0"/>
          </a:br>
          <a:r>
            <a:rPr lang="en-US" sz="2300" i="1" kern="1200" dirty="0"/>
            <a:t>Enhances Patient Safety </a:t>
          </a:r>
        </a:p>
      </dsp:txBody>
      <dsp:txXfrm>
        <a:off x="628203" y="452596"/>
        <a:ext cx="10282138" cy="905192"/>
      </dsp:txXfrm>
    </dsp:sp>
    <dsp:sp modelId="{20589347-D68C-4ED4-BCA3-FBB272FA5A21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39589-41BE-4884-9E70-46B0DF3EC3F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“Smarter Scheduling” </a:t>
          </a:r>
          <a:r>
            <a:rPr lang="en-US" sz="2300" kern="1200"/>
            <a:t>- No More Than 60 Days in Advance </a:t>
          </a:r>
          <a:br>
            <a:rPr lang="en-US" sz="2300" kern="1200"/>
          </a:br>
          <a:r>
            <a:rPr lang="en-US" sz="2300" i="1" kern="1200"/>
            <a:t>Reduces Churn-Related Administrative Burden</a:t>
          </a:r>
        </a:p>
      </dsp:txBody>
      <dsp:txXfrm>
        <a:off x="957241" y="1810385"/>
        <a:ext cx="9953100" cy="905192"/>
      </dsp:txXfrm>
    </dsp:sp>
    <dsp:sp modelId="{BCDBD619-32E3-4235-9E23-4B52F3C1949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0BFAF-773D-45ED-B12F-AFBCF24C03B3}">
      <dsp:nvSpPr>
        <dsp:cNvPr id="0" name=""/>
        <dsp:cNvSpPr/>
      </dsp:nvSpPr>
      <dsp:spPr>
        <a:xfrm>
          <a:off x="628203" y="3091907"/>
          <a:ext cx="10282138" cy="105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Visits Increasingly Available for </a:t>
          </a:r>
          <a:r>
            <a:rPr lang="en-US" sz="2300" b="1" kern="1200"/>
            <a:t>Patients to Self-Schedule </a:t>
          </a:r>
          <a:r>
            <a:rPr lang="en-US" sz="2300" kern="1200"/>
            <a:t>via Patient Gateway  </a:t>
          </a:r>
          <a:br>
            <a:rPr lang="en-US" sz="2300" kern="1200"/>
          </a:br>
          <a:r>
            <a:rPr lang="en-US" sz="2300" i="1" kern="1200"/>
            <a:t>Optimizes the Patient Experience </a:t>
          </a:r>
        </a:p>
      </dsp:txBody>
      <dsp:txXfrm>
        <a:off x="628203" y="3091907"/>
        <a:ext cx="10282138" cy="1057726"/>
      </dsp:txXfrm>
    </dsp:sp>
    <dsp:sp modelId="{8A5A522D-ECB7-4BAF-9E36-AC54A0948CBC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5EA9A-6F03-4140-881F-683104A28952}">
      <dsp:nvSpPr>
        <dsp:cNvPr id="0" name=""/>
        <dsp:cNvSpPr/>
      </dsp:nvSpPr>
      <dsp:spPr>
        <a:xfrm>
          <a:off x="3220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Scheduler or provider places order for follow up</a:t>
          </a:r>
        </a:p>
      </dsp:txBody>
      <dsp:txXfrm>
        <a:off x="38936" y="862332"/>
        <a:ext cx="1148000" cy="2425410"/>
      </dsp:txXfrm>
    </dsp:sp>
    <dsp:sp modelId="{2814FC2F-DA25-41F6-B84D-DFF4112E4E74}">
      <dsp:nvSpPr>
        <dsp:cNvPr id="0" name=""/>
        <dsp:cNvSpPr/>
      </dsp:nvSpPr>
      <dsp:spPr>
        <a:xfrm>
          <a:off x="1289479" y="1868631"/>
          <a:ext cx="368752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289479" y="1951193"/>
        <a:ext cx="258126" cy="247687"/>
      </dsp:txXfrm>
    </dsp:sp>
    <dsp:sp modelId="{978772E9-A4DE-45A4-A489-65A092FC2B38}">
      <dsp:nvSpPr>
        <dsp:cNvPr id="0" name=""/>
        <dsp:cNvSpPr/>
      </dsp:nvSpPr>
      <dsp:spPr>
        <a:xfrm>
          <a:off x="1710425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Order populates on work queue</a:t>
          </a:r>
        </a:p>
      </dsp:txBody>
      <dsp:txXfrm>
        <a:off x="1746141" y="862332"/>
        <a:ext cx="1148000" cy="2425410"/>
      </dsp:txXfrm>
    </dsp:sp>
    <dsp:sp modelId="{4B4D448A-3394-43B8-8AC9-BD34693CD14B}">
      <dsp:nvSpPr>
        <dsp:cNvPr id="0" name=""/>
        <dsp:cNvSpPr/>
      </dsp:nvSpPr>
      <dsp:spPr>
        <a:xfrm>
          <a:off x="2996684" y="1868631"/>
          <a:ext cx="368752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996684" y="1951193"/>
        <a:ext cx="258126" cy="247687"/>
      </dsp:txXfrm>
    </dsp:sp>
    <dsp:sp modelId="{705D2A0E-87F0-44CA-B386-2E1199B61B1D}">
      <dsp:nvSpPr>
        <dsp:cNvPr id="0" name=""/>
        <dsp:cNvSpPr/>
      </dsp:nvSpPr>
      <dsp:spPr>
        <a:xfrm>
          <a:off x="3417630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Patient receives email from Patient Gateway with prompt</a:t>
          </a:r>
          <a:r>
            <a:rPr lang="en-US" sz="1500" kern="1200">
              <a:latin typeface="Calibri Light" panose="020F0302020204030204"/>
            </a:rPr>
            <a:t> </a:t>
          </a:r>
          <a:r>
            <a:rPr lang="en-US" sz="1500" kern="1200"/>
            <a:t> to schedule online</a:t>
          </a:r>
        </a:p>
      </dsp:txBody>
      <dsp:txXfrm>
        <a:off x="3453346" y="862332"/>
        <a:ext cx="1148000" cy="2425410"/>
      </dsp:txXfrm>
    </dsp:sp>
    <dsp:sp modelId="{FF740634-95E0-42E6-805B-AF4C52BB6D2A}">
      <dsp:nvSpPr>
        <dsp:cNvPr id="0" name=""/>
        <dsp:cNvSpPr/>
      </dsp:nvSpPr>
      <dsp:spPr>
        <a:xfrm>
          <a:off x="4703889" y="1868631"/>
          <a:ext cx="368752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703889" y="1951193"/>
        <a:ext cx="258126" cy="247687"/>
      </dsp:txXfrm>
    </dsp:sp>
    <dsp:sp modelId="{8B0B5427-4A55-4465-93BF-300106449786}">
      <dsp:nvSpPr>
        <dsp:cNvPr id="0" name=""/>
        <dsp:cNvSpPr/>
      </dsp:nvSpPr>
      <dsp:spPr>
        <a:xfrm>
          <a:off x="5124835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Patient self-schedules visit in Patient Gateway</a:t>
          </a:r>
          <a:r>
            <a:rPr lang="en-US" sz="1500" kern="1200">
              <a:latin typeface="Calibri Light" panose="020F0302020204030204"/>
            </a:rPr>
            <a:t> </a:t>
          </a:r>
          <a:r>
            <a:rPr lang="en-US" sz="1500" b="0" i="1" kern="1200">
              <a:latin typeface="Calibri" panose="020F0502020204030204" pitchFamily="34" charset="0"/>
              <a:cs typeface="Calibri" panose="020F0502020204030204" pitchFamily="34" charset="0"/>
            </a:rPr>
            <a:t>or </a:t>
          </a:r>
          <a:r>
            <a:rPr lang="en-US" sz="1500" b="0" kern="1200">
              <a:latin typeface="Calibri" panose="020F0502020204030204" pitchFamily="34" charset="0"/>
              <a:cs typeface="Calibri" panose="020F0502020204030204" pitchFamily="34" charset="0"/>
            </a:rPr>
            <a:t>staff monitoring work queue call patient to schedule</a:t>
          </a:r>
        </a:p>
      </dsp:txBody>
      <dsp:txXfrm>
        <a:off x="5160551" y="862332"/>
        <a:ext cx="1148000" cy="2425410"/>
      </dsp:txXfrm>
    </dsp:sp>
    <dsp:sp modelId="{A59E3373-C610-4C04-84E7-8DD714827BE8}">
      <dsp:nvSpPr>
        <dsp:cNvPr id="0" name=""/>
        <dsp:cNvSpPr/>
      </dsp:nvSpPr>
      <dsp:spPr>
        <a:xfrm>
          <a:off x="6410650" y="1868631"/>
          <a:ext cx="366304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410650" y="1951193"/>
        <a:ext cx="256413" cy="247687"/>
      </dsp:txXfrm>
    </dsp:sp>
    <dsp:sp modelId="{8058BDDC-5E07-4892-ADBD-8D12DBD995FD}">
      <dsp:nvSpPr>
        <dsp:cNvPr id="0" name=""/>
        <dsp:cNvSpPr/>
      </dsp:nvSpPr>
      <dsp:spPr>
        <a:xfrm>
          <a:off x="6828802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Patient cancels visit or no-shows</a:t>
          </a:r>
        </a:p>
      </dsp:txBody>
      <dsp:txXfrm>
        <a:off x="6864518" y="862332"/>
        <a:ext cx="1148000" cy="2425410"/>
      </dsp:txXfrm>
    </dsp:sp>
    <dsp:sp modelId="{897BB434-E318-4AC2-8D3C-3F584EC51CE4}">
      <dsp:nvSpPr>
        <dsp:cNvPr id="0" name=""/>
        <dsp:cNvSpPr/>
      </dsp:nvSpPr>
      <dsp:spPr>
        <a:xfrm>
          <a:off x="8137403" y="1910532"/>
          <a:ext cx="371200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8137403" y="1993094"/>
        <a:ext cx="259840" cy="247687"/>
      </dsp:txXfrm>
    </dsp:sp>
    <dsp:sp modelId="{50BF9C6D-D723-49A8-8287-33E0032AE72C}">
      <dsp:nvSpPr>
        <dsp:cNvPr id="0" name=""/>
        <dsp:cNvSpPr/>
      </dsp:nvSpPr>
      <dsp:spPr>
        <a:xfrm>
          <a:off x="8539245" y="826616"/>
          <a:ext cx="1219432" cy="249684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Order returns to the work queue</a:t>
          </a:r>
        </a:p>
      </dsp:txBody>
      <dsp:txXfrm>
        <a:off x="8574961" y="862332"/>
        <a:ext cx="1148000" cy="2425410"/>
      </dsp:txXfrm>
    </dsp:sp>
    <dsp:sp modelId="{9FE6326B-72E9-4A56-BDDC-44E585E51E09}">
      <dsp:nvSpPr>
        <dsp:cNvPr id="0" name=""/>
        <dsp:cNvSpPr/>
      </dsp:nvSpPr>
      <dsp:spPr>
        <a:xfrm>
          <a:off x="9825504" y="1868631"/>
          <a:ext cx="368752" cy="4128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9825504" y="1951193"/>
        <a:ext cx="258126" cy="247687"/>
      </dsp:txXfrm>
    </dsp:sp>
    <dsp:sp modelId="{88555E94-7C58-4121-AA2A-5295D012130E}">
      <dsp:nvSpPr>
        <dsp:cNvPr id="0" name=""/>
        <dsp:cNvSpPr/>
      </dsp:nvSpPr>
      <dsp:spPr>
        <a:xfrm>
          <a:off x="10246450" y="826616"/>
          <a:ext cx="1219432" cy="24968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Admin staff contacts patient </a:t>
          </a:r>
          <a:r>
            <a:rPr lang="en-US" sz="1500" i="1" kern="1200"/>
            <a:t>or</a:t>
          </a:r>
          <a:r>
            <a:rPr lang="en-US" sz="1500" kern="1200"/>
            <a:t> patient self-schedules again</a:t>
          </a:r>
        </a:p>
      </dsp:txBody>
      <dsp:txXfrm>
        <a:off x="10282166" y="862332"/>
        <a:ext cx="1148000" cy="24254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BDA-3C82-4E44-B326-29079A2BA142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8AD2-CDEA-417C-A097-3485301A9170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Schedulable Orders </a:t>
          </a:r>
          <a:r>
            <a:rPr lang="en-US" sz="2300" kern="1200"/>
            <a:t>for All Planned Follow-ups  </a:t>
          </a:r>
          <a:br>
            <a:rPr lang="en-US" sz="2300" kern="1200"/>
          </a:br>
          <a:r>
            <a:rPr lang="en-US" sz="2300" i="1" kern="1200"/>
            <a:t>Enhances Patient Safety </a:t>
          </a:r>
        </a:p>
      </dsp:txBody>
      <dsp:txXfrm>
        <a:off x="628203" y="452596"/>
        <a:ext cx="10282138" cy="905192"/>
      </dsp:txXfrm>
    </dsp:sp>
    <dsp:sp modelId="{20589347-D68C-4ED4-BCA3-FBB272FA5A21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39589-41BE-4884-9E70-46B0DF3EC3F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“Smarter Scheduling” </a:t>
          </a:r>
          <a:r>
            <a:rPr lang="en-US" sz="2300" kern="1200"/>
            <a:t>- No More Than 60 Days in Advance </a:t>
          </a:r>
          <a:br>
            <a:rPr lang="en-US" sz="2300" kern="1200"/>
          </a:br>
          <a:r>
            <a:rPr lang="en-US" sz="2300" i="1" kern="1200"/>
            <a:t>Reduces Churn-Related Administrative Burden</a:t>
          </a:r>
        </a:p>
      </dsp:txBody>
      <dsp:txXfrm>
        <a:off x="957241" y="1810385"/>
        <a:ext cx="9953100" cy="905192"/>
      </dsp:txXfrm>
    </dsp:sp>
    <dsp:sp modelId="{BCDBD619-32E3-4235-9E23-4B52F3C1949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0BFAF-773D-45ED-B12F-AFBCF24C03B3}">
      <dsp:nvSpPr>
        <dsp:cNvPr id="0" name=""/>
        <dsp:cNvSpPr/>
      </dsp:nvSpPr>
      <dsp:spPr>
        <a:xfrm>
          <a:off x="628203" y="3091907"/>
          <a:ext cx="10282138" cy="105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Visits Increasingly Available for </a:t>
          </a:r>
          <a:r>
            <a:rPr lang="en-US" sz="2300" b="1" kern="1200"/>
            <a:t>Patients to Self-Schedule </a:t>
          </a:r>
          <a:r>
            <a:rPr lang="en-US" sz="2300" kern="1200"/>
            <a:t>via Patient Gateway  </a:t>
          </a:r>
          <a:br>
            <a:rPr lang="en-US" sz="2300" kern="1200"/>
          </a:br>
          <a:r>
            <a:rPr lang="en-US" sz="2300" i="1" kern="1200"/>
            <a:t>Optimizes the Patient Experience </a:t>
          </a:r>
        </a:p>
      </dsp:txBody>
      <dsp:txXfrm>
        <a:off x="628203" y="3091907"/>
        <a:ext cx="10282138" cy="1057726"/>
      </dsp:txXfrm>
    </dsp:sp>
    <dsp:sp modelId="{8A5A522D-ECB7-4BAF-9E36-AC54A0948CBC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BDA-3C82-4E44-B326-29079A2BA142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8AD2-CDEA-417C-A097-3485301A9170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Schedulable Orders </a:t>
          </a:r>
          <a:r>
            <a:rPr lang="en-US" sz="2300" kern="1200"/>
            <a:t>for All Planned Follow-ups  </a:t>
          </a:r>
          <a:br>
            <a:rPr lang="en-US" sz="2300" kern="1200"/>
          </a:br>
          <a:r>
            <a:rPr lang="en-US" sz="2300" i="1" kern="1200"/>
            <a:t>Enhances Patient Safety </a:t>
          </a:r>
        </a:p>
      </dsp:txBody>
      <dsp:txXfrm>
        <a:off x="628203" y="452596"/>
        <a:ext cx="10282138" cy="905192"/>
      </dsp:txXfrm>
    </dsp:sp>
    <dsp:sp modelId="{20589347-D68C-4ED4-BCA3-FBB272FA5A21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39589-41BE-4884-9E70-46B0DF3EC3F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“Smarter Scheduling” </a:t>
          </a:r>
          <a:r>
            <a:rPr lang="en-US" sz="2300" kern="1200"/>
            <a:t>- No More Than 60 Days in Advance </a:t>
          </a:r>
          <a:br>
            <a:rPr lang="en-US" sz="2300" kern="1200"/>
          </a:br>
          <a:r>
            <a:rPr lang="en-US" sz="2300" i="1" kern="1200"/>
            <a:t>Reduces Churn-Related Administrative Burden</a:t>
          </a:r>
        </a:p>
      </dsp:txBody>
      <dsp:txXfrm>
        <a:off x="957241" y="1810385"/>
        <a:ext cx="9953100" cy="905192"/>
      </dsp:txXfrm>
    </dsp:sp>
    <dsp:sp modelId="{BCDBD619-32E3-4235-9E23-4B52F3C1949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0BFAF-773D-45ED-B12F-AFBCF24C03B3}">
      <dsp:nvSpPr>
        <dsp:cNvPr id="0" name=""/>
        <dsp:cNvSpPr/>
      </dsp:nvSpPr>
      <dsp:spPr>
        <a:xfrm>
          <a:off x="628203" y="3091907"/>
          <a:ext cx="10282138" cy="1057726"/>
        </a:xfrm>
        <a:prstGeom prst="rect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Visits Increasingly Available for </a:t>
          </a:r>
          <a:r>
            <a:rPr lang="en-US" sz="2300" b="1" kern="1200"/>
            <a:t>Patients to Self-Schedule </a:t>
          </a:r>
          <a:r>
            <a:rPr lang="en-US" sz="2300" kern="1200"/>
            <a:t>via Patient Gateway  </a:t>
          </a:r>
          <a:br>
            <a:rPr lang="en-US" sz="2300" kern="1200"/>
          </a:br>
          <a:r>
            <a:rPr lang="en-US" sz="2300" i="1" kern="1200"/>
            <a:t>Optimizes the Patient Experience </a:t>
          </a:r>
        </a:p>
      </dsp:txBody>
      <dsp:txXfrm>
        <a:off x="628203" y="3091907"/>
        <a:ext cx="10282138" cy="1057726"/>
      </dsp:txXfrm>
    </dsp:sp>
    <dsp:sp modelId="{8A5A522D-ECB7-4BAF-9E36-AC54A0948CBC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8770F-5CEC-497F-BA4E-185A09C333A2}">
      <dsp:nvSpPr>
        <dsp:cNvPr id="0" name=""/>
        <dsp:cNvSpPr/>
      </dsp:nvSpPr>
      <dsp:spPr>
        <a:xfrm>
          <a:off x="540235" y="1065887"/>
          <a:ext cx="2638514" cy="2176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All ambulatory departments transition to order-based scheduling for all follow-ups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Patients can schedule “straight forward” follow ups only (no pre-visit coordination needed)with limitations on follow-up in-clinic (most voluminous FOL VT by department) and virtual visit type (Virtual Est. and Telemedicine)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Begin with one in-clinic visit type and virtual visit types (Virtual Est. and Telemedicine) </a:t>
          </a:r>
        </a:p>
      </dsp:txBody>
      <dsp:txXfrm>
        <a:off x="590316" y="1115968"/>
        <a:ext cx="2538352" cy="1609727"/>
      </dsp:txXfrm>
    </dsp:sp>
    <dsp:sp modelId="{90E77884-7C7C-4A28-BCC7-74347AC18674}">
      <dsp:nvSpPr>
        <dsp:cNvPr id="0" name=""/>
        <dsp:cNvSpPr/>
      </dsp:nvSpPr>
      <dsp:spPr>
        <a:xfrm>
          <a:off x="2654513" y="1562422"/>
          <a:ext cx="1720513" cy="3089891"/>
        </a:xfrm>
        <a:prstGeom prst="leftCircularArrow">
          <a:avLst>
            <a:gd name="adj1" fmla="val 3729"/>
            <a:gd name="adj2" fmla="val 465192"/>
            <a:gd name="adj3" fmla="val 2147939"/>
            <a:gd name="adj4" fmla="val 8931725"/>
            <a:gd name="adj5" fmla="val 43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8261A-9A65-4154-AE84-1DF2817959D2}">
      <dsp:nvSpPr>
        <dsp:cNvPr id="0" name=""/>
        <dsp:cNvSpPr/>
      </dsp:nvSpPr>
      <dsp:spPr>
        <a:xfrm>
          <a:off x="1126572" y="2642503"/>
          <a:ext cx="2345346" cy="1199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First phase (FY21): </a:t>
          </a:r>
          <a:br>
            <a:rPr lang="en-US" sz="1200" kern="1200"/>
          </a:br>
          <a:r>
            <a:rPr lang="en-US" sz="1200" kern="1200"/>
            <a:t>Scheduling order use with limited scope for tickets (one in-clinic VT and no pre-visit requirements)</a:t>
          </a:r>
        </a:p>
      </dsp:txBody>
      <dsp:txXfrm>
        <a:off x="1161696" y="2677627"/>
        <a:ext cx="2275098" cy="1128965"/>
      </dsp:txXfrm>
    </dsp:sp>
    <dsp:sp modelId="{2E67D6EB-E216-4D2D-9BD0-9699BD0A0D6C}">
      <dsp:nvSpPr>
        <dsp:cNvPr id="0" name=""/>
        <dsp:cNvSpPr/>
      </dsp:nvSpPr>
      <dsp:spPr>
        <a:xfrm>
          <a:off x="4020558" y="1132524"/>
          <a:ext cx="2638514" cy="2176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Expand usage of follow-up visit types through access optimization collaboration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Include pre-visit requirements such as imaging coordination</a:t>
          </a:r>
        </a:p>
      </dsp:txBody>
      <dsp:txXfrm>
        <a:off x="4070639" y="1648938"/>
        <a:ext cx="2538352" cy="1609727"/>
      </dsp:txXfrm>
    </dsp:sp>
    <dsp:sp modelId="{1A462E37-5525-404D-AF28-756B6128F63E}">
      <dsp:nvSpPr>
        <dsp:cNvPr id="0" name=""/>
        <dsp:cNvSpPr/>
      </dsp:nvSpPr>
      <dsp:spPr>
        <a:xfrm>
          <a:off x="6154347" y="-262535"/>
          <a:ext cx="2012501" cy="3426000"/>
        </a:xfrm>
        <a:prstGeom prst="circularArrow">
          <a:avLst>
            <a:gd name="adj1" fmla="val 3363"/>
            <a:gd name="adj2" fmla="val 415904"/>
            <a:gd name="adj3" fmla="val 19408585"/>
            <a:gd name="adj4" fmla="val 12575511"/>
            <a:gd name="adj5" fmla="val 392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0219F-D4FE-4738-A6F9-3504F8BF609F}">
      <dsp:nvSpPr>
        <dsp:cNvPr id="0" name=""/>
        <dsp:cNvSpPr/>
      </dsp:nvSpPr>
      <dsp:spPr>
        <a:xfrm>
          <a:off x="4606895" y="666190"/>
          <a:ext cx="2345346" cy="932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Second phase (FY22): </a:t>
          </a:r>
          <a:br>
            <a:rPr lang="en-US" sz="1200" kern="1200"/>
          </a:br>
          <a:r>
            <a:rPr lang="en-US" sz="1200" kern="1200"/>
            <a:t>Expanded ticket use (</a:t>
          </a:r>
          <a:r>
            <a:rPr lang="en-US" sz="1200" kern="1200" err="1"/>
            <a:t>add’l</a:t>
          </a:r>
          <a:r>
            <a:rPr lang="en-US" sz="1200" kern="1200"/>
            <a:t> follow-up visit types and inclusion of pre-visit imaging requirements) </a:t>
          </a:r>
        </a:p>
      </dsp:txBody>
      <dsp:txXfrm>
        <a:off x="4634212" y="693507"/>
        <a:ext cx="2290712" cy="878032"/>
      </dsp:txXfrm>
    </dsp:sp>
    <dsp:sp modelId="{11D8342D-521E-48EB-B214-7CD7FD05DC17}">
      <dsp:nvSpPr>
        <dsp:cNvPr id="0" name=""/>
        <dsp:cNvSpPr/>
      </dsp:nvSpPr>
      <dsp:spPr>
        <a:xfrm>
          <a:off x="7500881" y="1132524"/>
          <a:ext cx="2638514" cy="21762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Patients scheduling off patient-initiated cancellations (even for new patient visits)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Lab panels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Multi-specialty visit coordination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Panels for visits on a set schedule (ex: newborns, OB)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 Recurring visits (ex: PTOT)</a:t>
          </a:r>
        </a:p>
      </dsp:txBody>
      <dsp:txXfrm>
        <a:off x="7550962" y="1182605"/>
        <a:ext cx="2538352" cy="1609727"/>
      </dsp:txXfrm>
    </dsp:sp>
    <dsp:sp modelId="{0C76DF84-980E-4A94-B3A0-53941086AEE4}">
      <dsp:nvSpPr>
        <dsp:cNvPr id="0" name=""/>
        <dsp:cNvSpPr/>
      </dsp:nvSpPr>
      <dsp:spPr>
        <a:xfrm>
          <a:off x="8087218" y="2842413"/>
          <a:ext cx="2345346" cy="932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Advanced phases</a:t>
          </a:r>
        </a:p>
      </dsp:txBody>
      <dsp:txXfrm>
        <a:off x="8114535" y="2869730"/>
        <a:ext cx="2290712" cy="8780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59BDA-3C82-4E44-B326-29079A2BA142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8AD2-CDEA-417C-A097-3485301A9170}">
      <dsp:nvSpPr>
        <dsp:cNvPr id="0" name=""/>
        <dsp:cNvSpPr/>
      </dsp:nvSpPr>
      <dsp:spPr>
        <a:xfrm>
          <a:off x="628203" y="452596"/>
          <a:ext cx="1028213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Schedulable Orders </a:t>
          </a:r>
          <a:r>
            <a:rPr lang="en-US" sz="2300" kern="1200"/>
            <a:t>for All Planned Follow-ups  </a:t>
          </a:r>
          <a:br>
            <a:rPr lang="en-US" sz="2300" kern="1200"/>
          </a:br>
          <a:r>
            <a:rPr lang="en-US" sz="2300" i="1" kern="1200"/>
            <a:t>Enhances Patient Safety </a:t>
          </a:r>
        </a:p>
      </dsp:txBody>
      <dsp:txXfrm>
        <a:off x="628203" y="452596"/>
        <a:ext cx="10282138" cy="905192"/>
      </dsp:txXfrm>
    </dsp:sp>
    <dsp:sp modelId="{20589347-D68C-4ED4-BCA3-FBB272FA5A21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539589-41BE-4884-9E70-46B0DF3EC3F9}">
      <dsp:nvSpPr>
        <dsp:cNvPr id="0" name=""/>
        <dsp:cNvSpPr/>
      </dsp:nvSpPr>
      <dsp:spPr>
        <a:xfrm>
          <a:off x="957241" y="1810385"/>
          <a:ext cx="995310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“Smarter Scheduling” </a:t>
          </a:r>
          <a:r>
            <a:rPr lang="en-US" sz="2300" kern="1200"/>
            <a:t>- No More Than 60 Days in Advance </a:t>
          </a:r>
          <a:br>
            <a:rPr lang="en-US" sz="2300" kern="1200"/>
          </a:br>
          <a:r>
            <a:rPr lang="en-US" sz="2300" i="1" kern="1200"/>
            <a:t>Reduces Churn-Related Administrative Burden</a:t>
          </a:r>
        </a:p>
      </dsp:txBody>
      <dsp:txXfrm>
        <a:off x="957241" y="1810385"/>
        <a:ext cx="9953100" cy="905192"/>
      </dsp:txXfrm>
    </dsp:sp>
    <dsp:sp modelId="{BCDBD619-32E3-4235-9E23-4B52F3C1949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0BFAF-773D-45ED-B12F-AFBCF24C03B3}">
      <dsp:nvSpPr>
        <dsp:cNvPr id="0" name=""/>
        <dsp:cNvSpPr/>
      </dsp:nvSpPr>
      <dsp:spPr>
        <a:xfrm>
          <a:off x="628203" y="3091907"/>
          <a:ext cx="10282138" cy="105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Visits Increasingly Available for </a:t>
          </a:r>
          <a:r>
            <a:rPr lang="en-US" sz="2300" b="1" kern="1200"/>
            <a:t>Patients to Self-Schedule </a:t>
          </a:r>
          <a:r>
            <a:rPr lang="en-US" sz="2300" kern="1200"/>
            <a:t>via Patient Gateway  </a:t>
          </a:r>
          <a:br>
            <a:rPr lang="en-US" sz="2300" kern="1200"/>
          </a:br>
          <a:r>
            <a:rPr lang="en-US" sz="2300" i="1" kern="1200"/>
            <a:t>Optimizes the Patient Experience </a:t>
          </a:r>
        </a:p>
      </dsp:txBody>
      <dsp:txXfrm>
        <a:off x="628203" y="3091907"/>
        <a:ext cx="10282138" cy="1057726"/>
      </dsp:txXfrm>
    </dsp:sp>
    <dsp:sp modelId="{8A5A522D-ECB7-4BAF-9E36-AC54A0948CBC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blipFill rotWithShape="0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30DF6-9D44-4290-A5D3-BD83A9FEEF1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5CFBC-EADE-4499-A65F-16BE6D202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6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37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3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91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5CFBC-EADE-4499-A65F-16BE6D2029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79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D1CA6B-414B-4C79-827D-3A342C0D70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7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1984553" y="350700"/>
            <a:ext cx="9309207" cy="933450"/>
          </a:xfrm>
        </p:spPr>
        <p:txBody>
          <a:bodyPr/>
          <a:lstStyle>
            <a:lvl1pPr>
              <a:defRPr sz="3600"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6375859" y="2040443"/>
            <a:ext cx="5298477" cy="36933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400" smtClean="0">
                <a:solidFill>
                  <a:srgbClr val="55657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D4213-4501-4914-A666-415F2D58D5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212" y="386640"/>
            <a:ext cx="740524" cy="861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40C9EE-71B2-4AF1-B816-06406533AA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26" y="382392"/>
            <a:ext cx="725367" cy="7858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B80AF-523F-494D-A35F-065E96933756}"/>
              </a:ext>
            </a:extLst>
          </p:cNvPr>
          <p:cNvGrpSpPr/>
          <p:nvPr userDrawn="1"/>
        </p:nvGrpSpPr>
        <p:grpSpPr>
          <a:xfrm>
            <a:off x="311090" y="2776309"/>
            <a:ext cx="11289615" cy="4042553"/>
            <a:chOff x="478061" y="2750468"/>
            <a:chExt cx="11289612" cy="4042555"/>
          </a:xfrm>
        </p:grpSpPr>
        <p:sp>
          <p:nvSpPr>
            <p:cNvPr id="61" name="Hexagon 60">
              <a:extLst>
                <a:ext uri="{FF2B5EF4-FFF2-40B4-BE49-F238E27FC236}">
                  <a16:creationId xmlns:a16="http://schemas.microsoft.com/office/drawing/2014/main" id="{C5ACD934-CE8F-4230-A90D-1F207113D6A7}"/>
                </a:ext>
              </a:extLst>
            </p:cNvPr>
            <p:cNvSpPr/>
            <p:nvPr userDrawn="1"/>
          </p:nvSpPr>
          <p:spPr>
            <a:xfrm>
              <a:off x="5605016" y="5432595"/>
              <a:ext cx="1300693" cy="1107368"/>
            </a:xfrm>
            <a:prstGeom prst="hexagon">
              <a:avLst/>
            </a:prstGeom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CC3F427-8FB1-4F3D-94D6-643615EDA1AC}"/>
                </a:ext>
              </a:extLst>
            </p:cNvPr>
            <p:cNvGrpSpPr/>
            <p:nvPr userDrawn="1"/>
          </p:nvGrpSpPr>
          <p:grpSpPr>
            <a:xfrm>
              <a:off x="3408967" y="5424720"/>
              <a:ext cx="1300693" cy="1107368"/>
              <a:chOff x="3190527" y="2401408"/>
              <a:chExt cx="952942" cy="811304"/>
            </a:xfrm>
          </p:grpSpPr>
          <p:sp>
            <p:nvSpPr>
              <p:cNvPr id="63" name="Hexagon 62">
                <a:extLst>
                  <a:ext uri="{FF2B5EF4-FFF2-40B4-BE49-F238E27FC236}">
                    <a16:creationId xmlns:a16="http://schemas.microsoft.com/office/drawing/2014/main" id="{92A47881-F284-45CC-94DC-EF12FB042F8C}"/>
                  </a:ext>
                </a:extLst>
              </p:cNvPr>
              <p:cNvSpPr/>
              <p:nvPr/>
            </p:nvSpPr>
            <p:spPr>
              <a:xfrm>
                <a:off x="3190527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95D738FA-2A6F-4B91-B94A-E3B01860FE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667" y="2520582"/>
                <a:ext cx="584662" cy="572956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B67A3F6-6492-4954-A8B3-2B309350C68D}"/>
                </a:ext>
              </a:extLst>
            </p:cNvPr>
            <p:cNvGrpSpPr/>
            <p:nvPr userDrawn="1"/>
          </p:nvGrpSpPr>
          <p:grpSpPr>
            <a:xfrm>
              <a:off x="7891374" y="5490617"/>
              <a:ext cx="1300693" cy="1107368"/>
              <a:chOff x="6439825" y="2401408"/>
              <a:chExt cx="952942" cy="811304"/>
            </a:xfrm>
          </p:grpSpPr>
          <p:sp>
            <p:nvSpPr>
              <p:cNvPr id="66" name="Hexagon 65">
                <a:extLst>
                  <a:ext uri="{FF2B5EF4-FFF2-40B4-BE49-F238E27FC236}">
                    <a16:creationId xmlns:a16="http://schemas.microsoft.com/office/drawing/2014/main" id="{00652B61-0E40-49C9-BFD7-72741576457C}"/>
                  </a:ext>
                </a:extLst>
              </p:cNvPr>
              <p:cNvSpPr/>
              <p:nvPr/>
            </p:nvSpPr>
            <p:spPr>
              <a:xfrm>
                <a:off x="643982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4E579D8F-44C0-4C2D-B0CA-3FAB9FBC2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8837" y="2512191"/>
                <a:ext cx="554919" cy="589739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265BBB6-CEE8-4A99-B394-074AFC113906}"/>
                </a:ext>
              </a:extLst>
            </p:cNvPr>
            <p:cNvGrpSpPr/>
            <p:nvPr userDrawn="1"/>
          </p:nvGrpSpPr>
          <p:grpSpPr>
            <a:xfrm>
              <a:off x="10466980" y="5685655"/>
              <a:ext cx="1300693" cy="1107368"/>
              <a:chOff x="4815176" y="2401408"/>
              <a:chExt cx="952942" cy="811304"/>
            </a:xfrm>
          </p:grpSpPr>
          <p:sp>
            <p:nvSpPr>
              <p:cNvPr id="69" name="Hexagon 68">
                <a:extLst>
                  <a:ext uri="{FF2B5EF4-FFF2-40B4-BE49-F238E27FC236}">
                    <a16:creationId xmlns:a16="http://schemas.microsoft.com/office/drawing/2014/main" id="{97B1E1DB-4649-4322-BAB2-E6EC1F89827F}"/>
                  </a:ext>
                </a:extLst>
              </p:cNvPr>
              <p:cNvSpPr/>
              <p:nvPr/>
            </p:nvSpPr>
            <p:spPr>
              <a:xfrm>
                <a:off x="4815176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549E580D-5D9F-4960-BAC0-F9A20EE5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47" r="37202"/>
              <a:stretch/>
            </p:blipFill>
            <p:spPr>
              <a:xfrm>
                <a:off x="5162388" y="2466792"/>
                <a:ext cx="258519" cy="680537"/>
              </a:xfrm>
              <a:prstGeom prst="rect">
                <a:avLst/>
              </a:prstGeom>
            </p:spPr>
          </p:pic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85C836F-EFC2-434E-9CFE-7BDA62327C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7" t="27813" r="24944" b="26076"/>
            <a:stretch/>
          </p:blipFill>
          <p:spPr>
            <a:xfrm>
              <a:off x="5713723" y="5564020"/>
              <a:ext cx="1031035" cy="894472"/>
            </a:xfrm>
            <a:prstGeom prst="rect">
              <a:avLst/>
            </a:prstGeom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317A28-B623-4141-95C7-36BEA14DB825}"/>
                </a:ext>
              </a:extLst>
            </p:cNvPr>
            <p:cNvGrpSpPr/>
            <p:nvPr userDrawn="1"/>
          </p:nvGrpSpPr>
          <p:grpSpPr>
            <a:xfrm>
              <a:off x="4524934" y="4838629"/>
              <a:ext cx="1300693" cy="1107368"/>
              <a:chOff x="8876799" y="1961984"/>
              <a:chExt cx="952942" cy="811304"/>
            </a:xfrm>
          </p:grpSpPr>
          <p:sp>
            <p:nvSpPr>
              <p:cNvPr id="73" name="Hexagon 72">
                <a:extLst>
                  <a:ext uri="{FF2B5EF4-FFF2-40B4-BE49-F238E27FC236}">
                    <a16:creationId xmlns:a16="http://schemas.microsoft.com/office/drawing/2014/main" id="{7D1F809F-C774-4370-87A2-E521E8A51711}"/>
                  </a:ext>
                </a:extLst>
              </p:cNvPr>
              <p:cNvSpPr/>
              <p:nvPr/>
            </p:nvSpPr>
            <p:spPr>
              <a:xfrm>
                <a:off x="8876799" y="1961984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6B97DCB8-60C4-4010-ADEB-F01C920897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13" t="25397" r="25253" b="21214"/>
              <a:stretch/>
            </p:blipFill>
            <p:spPr>
              <a:xfrm>
                <a:off x="9035556" y="2055858"/>
                <a:ext cx="635428" cy="623556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7E26CD-A824-420B-8464-258F8ECFA139}"/>
                </a:ext>
              </a:extLst>
            </p:cNvPr>
            <p:cNvGrpSpPr/>
            <p:nvPr userDrawn="1"/>
          </p:nvGrpSpPr>
          <p:grpSpPr>
            <a:xfrm>
              <a:off x="1898615" y="3627109"/>
              <a:ext cx="1300693" cy="1107368"/>
              <a:chOff x="1562350" y="1501380"/>
              <a:chExt cx="952942" cy="811304"/>
            </a:xfrm>
          </p:grpSpPr>
          <p:sp>
            <p:nvSpPr>
              <p:cNvPr id="76" name="Hexagon 75">
                <a:extLst>
                  <a:ext uri="{FF2B5EF4-FFF2-40B4-BE49-F238E27FC236}">
                    <a16:creationId xmlns:a16="http://schemas.microsoft.com/office/drawing/2014/main" id="{F98D23DE-418F-4734-94E9-D5E598436C34}"/>
                  </a:ext>
                </a:extLst>
              </p:cNvPr>
              <p:cNvSpPr/>
              <p:nvPr/>
            </p:nvSpPr>
            <p:spPr>
              <a:xfrm>
                <a:off x="1562350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8BD700B5-D98F-4AB5-BBD4-976E8CC998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5163" y="1669733"/>
                <a:ext cx="627316" cy="474599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2DC155-87F9-4B29-BE98-540E42331EBA}"/>
                </a:ext>
              </a:extLst>
            </p:cNvPr>
            <p:cNvGrpSpPr/>
            <p:nvPr userDrawn="1"/>
          </p:nvGrpSpPr>
          <p:grpSpPr>
            <a:xfrm>
              <a:off x="796373" y="4247973"/>
              <a:ext cx="1300693" cy="1107368"/>
              <a:chOff x="1578575" y="2401408"/>
              <a:chExt cx="952942" cy="811304"/>
            </a:xfrm>
          </p:grpSpPr>
          <p:sp>
            <p:nvSpPr>
              <p:cNvPr id="82" name="Hexagon 81">
                <a:extLst>
                  <a:ext uri="{FF2B5EF4-FFF2-40B4-BE49-F238E27FC236}">
                    <a16:creationId xmlns:a16="http://schemas.microsoft.com/office/drawing/2014/main" id="{1E1156E0-7084-49EF-AF19-B6526D0765C1}"/>
                  </a:ext>
                </a:extLst>
              </p:cNvPr>
              <p:cNvSpPr/>
              <p:nvPr/>
            </p:nvSpPr>
            <p:spPr>
              <a:xfrm>
                <a:off x="157857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E2142395-0107-47F2-B820-4FE947B8C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10578" y="2562592"/>
                <a:ext cx="488936" cy="488936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CF70AA-54A8-46F8-BFE3-E404015513E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579576" y="3355880"/>
              <a:ext cx="1612428" cy="1371601"/>
              <a:chOff x="9705827" y="2412349"/>
              <a:chExt cx="952942" cy="811304"/>
            </a:xfrm>
          </p:grpSpPr>
          <p:sp>
            <p:nvSpPr>
              <p:cNvPr id="85" name="Hexagon 84">
                <a:extLst>
                  <a:ext uri="{FF2B5EF4-FFF2-40B4-BE49-F238E27FC236}">
                    <a16:creationId xmlns:a16="http://schemas.microsoft.com/office/drawing/2014/main" id="{242AB7FC-FF7D-4F6B-9D9F-7B81730B15D2}"/>
                  </a:ext>
                </a:extLst>
              </p:cNvPr>
              <p:cNvSpPr/>
              <p:nvPr/>
            </p:nvSpPr>
            <p:spPr>
              <a:xfrm>
                <a:off x="9705827" y="2412349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68C6AB1C-4907-4024-B70F-46A3163BC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4960" y="2493502"/>
                <a:ext cx="614677" cy="648999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3931C60-FB89-41A7-86C8-B43EB599BFD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873329" y="4838629"/>
              <a:ext cx="1611054" cy="1371601"/>
              <a:chOff x="10538790" y="1931456"/>
              <a:chExt cx="952942" cy="811304"/>
            </a:xfrm>
          </p:grpSpPr>
          <p:sp>
            <p:nvSpPr>
              <p:cNvPr id="88" name="Hexagon 87">
                <a:extLst>
                  <a:ext uri="{FF2B5EF4-FFF2-40B4-BE49-F238E27FC236}">
                    <a16:creationId xmlns:a16="http://schemas.microsoft.com/office/drawing/2014/main" id="{8DF3392E-7F82-49D7-A5D1-160AD904D926}"/>
                  </a:ext>
                </a:extLst>
              </p:cNvPr>
              <p:cNvSpPr/>
              <p:nvPr/>
            </p:nvSpPr>
            <p:spPr>
              <a:xfrm>
                <a:off x="10538790" y="1931456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72ED29-4347-4556-AA8F-3CEDF6227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5037" y="2066884"/>
                <a:ext cx="540448" cy="540448"/>
              </a:xfrm>
              <a:prstGeom prst="rect">
                <a:avLst/>
              </a:prstGeom>
            </p:spPr>
          </p:pic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C155CFB-BB7E-46A6-A640-C088589A6AF2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053346" y="3377396"/>
              <a:ext cx="1612428" cy="1371601"/>
              <a:chOff x="4818984" y="1479892"/>
              <a:chExt cx="952942" cy="811304"/>
            </a:xfrm>
          </p:grpSpPr>
          <p:sp>
            <p:nvSpPr>
              <p:cNvPr id="91" name="Hexagon 90">
                <a:extLst>
                  <a:ext uri="{FF2B5EF4-FFF2-40B4-BE49-F238E27FC236}">
                    <a16:creationId xmlns:a16="http://schemas.microsoft.com/office/drawing/2014/main" id="{92D6F2B1-E67A-4019-AA71-F8EA9129B00E}"/>
                  </a:ext>
                </a:extLst>
              </p:cNvPr>
              <p:cNvSpPr/>
              <p:nvPr/>
            </p:nvSpPr>
            <p:spPr>
              <a:xfrm>
                <a:off x="4818984" y="147989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12910F9D-3F34-47D5-B063-DF1F3D251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2802" y="1525725"/>
                <a:ext cx="585306" cy="719639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41D029-26E7-4678-B39B-F6CEE46A58A2}"/>
                </a:ext>
              </a:extLst>
            </p:cNvPr>
            <p:cNvGrpSpPr/>
            <p:nvPr userDrawn="1"/>
          </p:nvGrpSpPr>
          <p:grpSpPr>
            <a:xfrm>
              <a:off x="7958110" y="4268731"/>
              <a:ext cx="1300693" cy="1107368"/>
              <a:chOff x="6439825" y="1501380"/>
              <a:chExt cx="952942" cy="811304"/>
            </a:xfrm>
          </p:grpSpPr>
          <p:sp>
            <p:nvSpPr>
              <p:cNvPr id="94" name="Hexagon 93">
                <a:extLst>
                  <a:ext uri="{FF2B5EF4-FFF2-40B4-BE49-F238E27FC236}">
                    <a16:creationId xmlns:a16="http://schemas.microsoft.com/office/drawing/2014/main" id="{4516B51B-D987-4110-86A2-69CC737ED162}"/>
                  </a:ext>
                </a:extLst>
              </p:cNvPr>
              <p:cNvSpPr/>
              <p:nvPr/>
            </p:nvSpPr>
            <p:spPr>
              <a:xfrm>
                <a:off x="6439825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67A33D6B-0D9A-43B1-AB38-9EF55F7D39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0900" y="1541636"/>
                <a:ext cx="730793" cy="730793"/>
              </a:xfrm>
              <a:prstGeom prst="rect">
                <a:avLst/>
              </a:prstGeom>
            </p:spPr>
          </p:pic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F3973F7-CA95-40D3-972D-58CD211A73FF}"/>
                </a:ext>
              </a:extLst>
            </p:cNvPr>
            <p:cNvGrpSpPr/>
            <p:nvPr userDrawn="1"/>
          </p:nvGrpSpPr>
          <p:grpSpPr>
            <a:xfrm>
              <a:off x="6765838" y="4801657"/>
              <a:ext cx="1300693" cy="1107368"/>
              <a:chOff x="5627500" y="1951395"/>
              <a:chExt cx="952942" cy="811304"/>
            </a:xfrm>
          </p:grpSpPr>
          <p:sp>
            <p:nvSpPr>
              <p:cNvPr id="100" name="Hexagon 99">
                <a:extLst>
                  <a:ext uri="{FF2B5EF4-FFF2-40B4-BE49-F238E27FC236}">
                    <a16:creationId xmlns:a16="http://schemas.microsoft.com/office/drawing/2014/main" id="{B9277582-70BB-4589-87EC-FF520A159195}"/>
                  </a:ext>
                </a:extLst>
              </p:cNvPr>
              <p:cNvSpPr/>
              <p:nvPr/>
            </p:nvSpPr>
            <p:spPr>
              <a:xfrm>
                <a:off x="5627500" y="1951395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2EB8A3BD-214A-445E-8F0B-BCE1328A5A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4407" y="2020106"/>
                <a:ext cx="679129" cy="705687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00336C-D636-474E-B8A3-C0E92FBF2DD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126951" y="3946932"/>
              <a:ext cx="1611054" cy="1371601"/>
              <a:chOff x="2809114" y="1520822"/>
              <a:chExt cx="952942" cy="811304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ECD106BB-5294-4CFF-8C71-8AD89C9256D7}"/>
                  </a:ext>
                </a:extLst>
              </p:cNvPr>
              <p:cNvSpPr/>
              <p:nvPr/>
            </p:nvSpPr>
            <p:spPr>
              <a:xfrm>
                <a:off x="2809114" y="152082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EA2F9F51-5ACD-48F0-91C6-C51547919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947" y="1576836"/>
                <a:ext cx="699276" cy="699276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E35D45F7-D955-4DF8-BA8A-BE4F9B2B8A7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78061" y="2750468"/>
              <a:ext cx="1611054" cy="1371601"/>
              <a:chOff x="8092707" y="1489623"/>
              <a:chExt cx="952942" cy="811304"/>
            </a:xfrm>
          </p:grpSpPr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250CF8DF-39F2-4FA0-A396-F55DDD767470}"/>
                  </a:ext>
                </a:extLst>
              </p:cNvPr>
              <p:cNvSpPr/>
              <p:nvPr/>
            </p:nvSpPr>
            <p:spPr>
              <a:xfrm>
                <a:off x="8092707" y="1489623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83DEFDD-4CBE-4ACA-9D2F-F0E595521B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8623" y="1566201"/>
                <a:ext cx="621110" cy="658148"/>
              </a:xfrm>
              <a:prstGeom prst="rect">
                <a:avLst/>
              </a:prstGeom>
            </p:spPr>
          </p:pic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638CDCA-1635-4280-85A2-27B1E7A67081}"/>
                </a:ext>
              </a:extLst>
            </p:cNvPr>
            <p:cNvGrpSpPr/>
            <p:nvPr userDrawn="1"/>
          </p:nvGrpSpPr>
          <p:grpSpPr>
            <a:xfrm>
              <a:off x="9086195" y="4860302"/>
              <a:ext cx="1612428" cy="1371601"/>
              <a:chOff x="9133900" y="4852351"/>
              <a:chExt cx="1612429" cy="1371600"/>
            </a:xfrm>
          </p:grpSpPr>
          <p:sp>
            <p:nvSpPr>
              <p:cNvPr id="79" name="Hexagon 78">
                <a:extLst>
                  <a:ext uri="{FF2B5EF4-FFF2-40B4-BE49-F238E27FC236}">
                    <a16:creationId xmlns:a16="http://schemas.microsoft.com/office/drawing/2014/main" id="{781D5C32-5897-4A39-B9CA-2EA490DB31E2}"/>
                  </a:ext>
                </a:extLst>
              </p:cNvPr>
              <p:cNvSpPr/>
              <p:nvPr/>
            </p:nvSpPr>
            <p:spPr>
              <a:xfrm>
                <a:off x="9133900" y="4852351"/>
                <a:ext cx="1612429" cy="1371600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9" name="Picture 1" descr="Machine generated alternative text:&#10;&#10;">
                <a:extLst>
                  <a:ext uri="{FF2B5EF4-FFF2-40B4-BE49-F238E27FC236}">
                    <a16:creationId xmlns:a16="http://schemas.microsoft.com/office/drawing/2014/main" id="{705D350C-8848-4034-8DDB-70BE72B2CD9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 t="17050" r="9325" b="15246"/>
              <a:stretch/>
            </p:blipFill>
            <p:spPr bwMode="auto">
              <a:xfrm>
                <a:off x="9399425" y="5052895"/>
                <a:ext cx="1081378" cy="903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7512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65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4431B0-F233-48EE-9064-660EABB36207}"/>
              </a:ext>
            </a:extLst>
          </p:cNvPr>
          <p:cNvSpPr/>
          <p:nvPr userDrawn="1"/>
        </p:nvSpPr>
        <p:spPr>
          <a:xfrm>
            <a:off x="238054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63BB142-55C5-418C-B483-74F1E92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14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266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E79-3C2B-460D-85B7-D25795F7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95E90C-DA93-4AD2-8106-9D1DBFCC0023}"/>
              </a:ext>
            </a:extLst>
          </p:cNvPr>
          <p:cNvSpPr/>
          <p:nvPr userDrawn="1"/>
        </p:nvSpPr>
        <p:spPr>
          <a:xfrm>
            <a:off x="214201" y="228670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C5D33C-AB54-40B8-816F-9E726DB1FC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7180" y="1455642"/>
            <a:ext cx="3045349" cy="457993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AFB9F-6116-4BD9-ADC9-CFA625B39A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39499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7B348A7-A70B-4A6A-A35B-DA830A2BDC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93732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583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5AE03-9220-47B9-BCE6-4954E8BB4CCB}"/>
              </a:ext>
            </a:extLst>
          </p:cNvPr>
          <p:cNvSpPr/>
          <p:nvPr userDrawn="1"/>
        </p:nvSpPr>
        <p:spPr>
          <a:xfrm>
            <a:off x="190735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75891D-89D2-428E-A10C-A785EDFB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229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C1AADA-76C3-4EFF-BA66-881CF9FB075C}"/>
              </a:ext>
            </a:extLst>
          </p:cNvPr>
          <p:cNvSpPr/>
          <p:nvPr userDrawn="1"/>
        </p:nvSpPr>
        <p:spPr>
          <a:xfrm>
            <a:off x="174832" y="206835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B2B56C-9426-4C4C-B135-E7EE78B9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62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35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2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A57C7-4DE6-471E-AD3A-06B6AE4255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15600" y="221435"/>
            <a:ext cx="578590" cy="673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982B2B-0D3F-4A0E-B31F-CFD8A51AA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120" y="144012"/>
            <a:ext cx="621385" cy="673168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36151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8BB0"/>
          </a:solidFill>
          <a:latin typeface="Calibri Light" panose="020F03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healthstream.com/hlc/common/course/quicklinks.aspx?oid=227e2e56-54a1-11db-bfa9-000423af2167&amp;quickLink=YT0xJnRzPTIwMjEtMDMtMjVUMjI6MTA6MjMmY2lkPWM5ZWVmNWViLWQwOGMtZWIxMS04MGRmLTAwNTA1NmIxNzUzZSZjdj0w" TargetMode="External"/><Relationship Id="rId5" Type="http://schemas.openxmlformats.org/officeDocument/2006/relationships/hyperlink" Target="https://www.healthstream.com/hlc/common/course/quicklinks.aspx?oid=227e2e56-54a1-11db-bfa9-000423af2167&amp;quickLink=YT0xJnRzPTIwMjEtMDMtMjVUMjI6MTA6MTkmY2lkPWFhNTViYTFjLWQwOGMtZWIxMS04MGRmLTAwNTA1NmIxNzUzZSZjdj0w" TargetMode="External"/><Relationship Id="rId4" Type="http://schemas.openxmlformats.org/officeDocument/2006/relationships/hyperlink" Target="https://www.healthstream.com/hlc/common/course/quicklinks.aspx?oid=227e2e56-54a1-11db-bfa9-000423af2167&amp;quickLink=YT0xJnRzPTIwMjEtMDMtMjVUMjI6MDk6MzEmY2lkPTFhNTE4ZjFmLWNmOGMtZWIxMS04MGRmLTAwNTA1NmIxNzUzZSZjdj0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/>
              <a:t>Ambulatory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1" y="2104231"/>
            <a:ext cx="8416412" cy="369332"/>
          </a:xfrm>
        </p:spPr>
        <p:txBody>
          <a:bodyPr/>
          <a:lstStyle/>
          <a:p>
            <a:r>
              <a:rPr lang="en-US" dirty="0">
                <a:latin typeface="Calibri Light"/>
                <a:cs typeface="Calibri Light"/>
              </a:rPr>
              <a:t>Order-Based Scheduling/Patient Self-Scheduling Update</a:t>
            </a:r>
            <a:endParaRPr lang="en-US" dirty="0">
              <a:highlight>
                <a:srgbClr val="FFFF00"/>
              </a:highlight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6293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61C7DED-D1E4-4423-AF10-61AB400FE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513132"/>
              </p:ext>
            </p:extLst>
          </p:nvPr>
        </p:nvGraphicFramePr>
        <p:xfrm>
          <a:off x="535709" y="131899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15D161A1-CA39-4B46-B343-FDEF7D18CD47}"/>
              </a:ext>
            </a:extLst>
          </p:cNvPr>
          <p:cNvSpPr txBox="1">
            <a:spLocks/>
          </p:cNvSpPr>
          <p:nvPr/>
        </p:nvSpPr>
        <p:spPr bwMode="auto">
          <a:xfrm>
            <a:off x="937846" y="182564"/>
            <a:ext cx="106445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/>
              <a:t>Order-Based Scheduling/PSS – Three Components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886F5573-1BB5-4647-BC85-A379384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96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61C7DED-D1E4-4423-AF10-61AB400FE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812746"/>
              </p:ext>
            </p:extLst>
          </p:nvPr>
        </p:nvGraphicFramePr>
        <p:xfrm>
          <a:off x="535709" y="131899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15D161A1-CA39-4B46-B343-FDEF7D18CD47}"/>
              </a:ext>
            </a:extLst>
          </p:cNvPr>
          <p:cNvSpPr txBox="1">
            <a:spLocks/>
          </p:cNvSpPr>
          <p:nvPr/>
        </p:nvSpPr>
        <p:spPr bwMode="auto">
          <a:xfrm>
            <a:off x="937846" y="182564"/>
            <a:ext cx="106445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/>
              <a:t>Order-Based Scheduling/PSS – Three Components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886F5573-1BB5-4647-BC85-A379384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12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61C7DED-D1E4-4423-AF10-61AB400FE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216990"/>
              </p:ext>
            </p:extLst>
          </p:nvPr>
        </p:nvGraphicFramePr>
        <p:xfrm>
          <a:off x="535709" y="131899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15D161A1-CA39-4B46-B343-FDEF7D18CD47}"/>
              </a:ext>
            </a:extLst>
          </p:cNvPr>
          <p:cNvSpPr txBox="1">
            <a:spLocks/>
          </p:cNvSpPr>
          <p:nvPr/>
        </p:nvSpPr>
        <p:spPr bwMode="auto">
          <a:xfrm>
            <a:off x="937846" y="182564"/>
            <a:ext cx="106445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/>
              <a:t>Order-Based Scheduling/PSS – Three Components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886F5573-1BB5-4647-BC85-A379384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21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C0E749C2-CA38-4F54-AEC7-1CD91A9726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3699534"/>
              </p:ext>
            </p:extLst>
          </p:nvPr>
        </p:nvGraphicFramePr>
        <p:xfrm>
          <a:off x="361448" y="1610899"/>
          <a:ext cx="11469103" cy="4150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ECBC0D05-AA0B-44DF-A32F-DD185DF1FA7B}"/>
              </a:ext>
            </a:extLst>
          </p:cNvPr>
          <p:cNvGrpSpPr/>
          <p:nvPr/>
        </p:nvGrpSpPr>
        <p:grpSpPr>
          <a:xfrm>
            <a:off x="71918" y="117371"/>
            <a:ext cx="10335802" cy="1076175"/>
            <a:chOff x="928731" y="1267659"/>
            <a:chExt cx="10847883" cy="113149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68AC9F4-979C-48B0-A3C8-3CD4B69D4BE8}"/>
                </a:ext>
              </a:extLst>
            </p:cNvPr>
            <p:cNvGrpSpPr/>
            <p:nvPr/>
          </p:nvGrpSpPr>
          <p:grpSpPr>
            <a:xfrm>
              <a:off x="1494476" y="1380808"/>
              <a:ext cx="10282138" cy="905192"/>
              <a:chOff x="628203" y="452596"/>
              <a:chExt cx="10282138" cy="905192"/>
            </a:xfrm>
            <a:scene3d>
              <a:camera prst="orthographicFront"/>
              <a:lightRig rig="chilly" dir="t"/>
            </a:scene3d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F494165-EE61-4104-BD69-195C73B27165}"/>
                  </a:ext>
                </a:extLst>
              </p:cNvPr>
              <p:cNvSpPr/>
              <p:nvPr/>
            </p:nvSpPr>
            <p:spPr>
              <a:xfrm>
                <a:off x="628203" y="452596"/>
                <a:ext cx="10282138" cy="905192"/>
              </a:xfrm>
              <a:prstGeom prst="rect">
                <a:avLst/>
              </a:prstGeom>
              <a:sp3d prstMaterial="translucentPowder">
                <a:bevelT w="127000" h="25400" prst="softRound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9B89F0-9F8C-43E7-AD8E-F0016ED154BD}"/>
                  </a:ext>
                </a:extLst>
              </p:cNvPr>
              <p:cNvSpPr txBox="1"/>
              <p:nvPr/>
            </p:nvSpPr>
            <p:spPr>
              <a:xfrm>
                <a:off x="628203" y="452596"/>
                <a:ext cx="10282138" cy="90519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18497" tIns="58420" rIns="58420" bIns="58420" numCol="1" spcCol="1270" anchor="ctr" anchorCtr="0">
                <a:noAutofit/>
              </a:bodyPr>
              <a:lstStyle/>
              <a:p>
                <a:pPr marL="0" lvl="0" indent="0" algn="l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2300" b="1" kern="1200"/>
                  <a:t>Schedulable Orders </a:t>
                </a:r>
                <a:r>
                  <a:rPr lang="en-US" sz="2300" kern="1200"/>
                  <a:t>for All Planned Follow-up  </a:t>
                </a:r>
                <a:br>
                  <a:rPr lang="en-US" sz="2300" kern="1200"/>
                </a:br>
                <a:r>
                  <a:rPr lang="en-US" sz="2300" i="1" kern="1200"/>
                  <a:t>Enhances Patient Safety </a:t>
                </a:r>
              </a:p>
            </p:txBody>
          </p:sp>
        </p:grp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CF3BE5E-00D8-48B5-AF71-1B91BD1AB704}"/>
                </a:ext>
              </a:extLst>
            </p:cNvPr>
            <p:cNvSpPr/>
            <p:nvPr/>
          </p:nvSpPr>
          <p:spPr>
            <a:xfrm>
              <a:off x="928731" y="1267659"/>
              <a:ext cx="1131490" cy="1131490"/>
            </a:xfrm>
            <a:prstGeom prst="ellipse">
              <a:avLst/>
            </a:prstGeom>
            <a:blipFill rotWithShape="0">
              <a:blip r:embed="rId7"/>
              <a:srcRect/>
              <a:stretch>
                <a:fillRect/>
              </a:stretch>
            </a:blipFill>
            <a:scene3d>
              <a:camera prst="orthographicFront"/>
              <a:lightRig rig="chilly" dir="t"/>
            </a:scene3d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6" name="Left Brace 15">
            <a:extLst>
              <a:ext uri="{FF2B5EF4-FFF2-40B4-BE49-F238E27FC236}">
                <a16:creationId xmlns:a16="http://schemas.microsoft.com/office/drawing/2014/main" id="{4460B481-5671-494D-89B9-22185D15F10F}"/>
              </a:ext>
            </a:extLst>
          </p:cNvPr>
          <p:cNvSpPr/>
          <p:nvPr/>
        </p:nvSpPr>
        <p:spPr>
          <a:xfrm rot="16200000">
            <a:off x="9196030" y="3071029"/>
            <a:ext cx="658447" cy="46105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07C5E4-2A12-4C60-9030-2B41D10DF7FF}"/>
              </a:ext>
            </a:extLst>
          </p:cNvPr>
          <p:cNvSpPr txBox="1"/>
          <p:nvPr/>
        </p:nvSpPr>
        <p:spPr>
          <a:xfrm>
            <a:off x="6862767" y="5760974"/>
            <a:ext cx="362902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Repopulation of orders following </a:t>
            </a:r>
            <a:br>
              <a:rPr lang="en-US" dirty="0"/>
            </a:br>
            <a:r>
              <a:rPr lang="en-US" dirty="0"/>
              <a:t>no-shows enhances patient safety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ED60B8-A936-44C1-8B97-5A1C228ED57A}"/>
              </a:ext>
            </a:extLst>
          </p:cNvPr>
          <p:cNvSpPr txBox="1"/>
          <p:nvPr/>
        </p:nvSpPr>
        <p:spPr>
          <a:xfrm>
            <a:off x="361448" y="6110042"/>
            <a:ext cx="501361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i="1"/>
              <a:t>“This one is a BURN-OUT ANTIDOTE.” – Dr. Elise De, Urology Ticket Scheduling pilot provider </a:t>
            </a:r>
          </a:p>
        </p:txBody>
      </p:sp>
    </p:spTree>
    <p:extLst>
      <p:ext uri="{BB962C8B-B14F-4D97-AF65-F5344CB8AC3E}">
        <p14:creationId xmlns:p14="http://schemas.microsoft.com/office/powerpoint/2010/main" val="140386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61C7DED-D1E4-4423-AF10-61AB400FE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98506"/>
              </p:ext>
            </p:extLst>
          </p:nvPr>
        </p:nvGraphicFramePr>
        <p:xfrm>
          <a:off x="535709" y="131899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15D161A1-CA39-4B46-B343-FDEF7D18CD47}"/>
              </a:ext>
            </a:extLst>
          </p:cNvPr>
          <p:cNvSpPr txBox="1">
            <a:spLocks/>
          </p:cNvSpPr>
          <p:nvPr/>
        </p:nvSpPr>
        <p:spPr bwMode="auto">
          <a:xfrm>
            <a:off x="937846" y="182564"/>
            <a:ext cx="106445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/>
              <a:t>Order-Based Scheduling/PSS – Three Components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886F5573-1BB5-4647-BC85-A379384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46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5576236-DF05-468C-AC78-09878A2E7142}"/>
              </a:ext>
            </a:extLst>
          </p:cNvPr>
          <p:cNvGrpSpPr/>
          <p:nvPr/>
        </p:nvGrpSpPr>
        <p:grpSpPr>
          <a:xfrm>
            <a:off x="82192" y="119284"/>
            <a:ext cx="10274159" cy="1131490"/>
            <a:chOff x="776506" y="1267659"/>
            <a:chExt cx="10518846" cy="113149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37E7D8FF-9967-4415-AEDE-A95CA10D5AB7}"/>
                </a:ext>
              </a:extLst>
            </p:cNvPr>
            <p:cNvSpPr/>
            <p:nvPr/>
          </p:nvSpPr>
          <p:spPr>
            <a:xfrm>
              <a:off x="1342252" y="1380808"/>
              <a:ext cx="9953100" cy="905192"/>
            </a:xfrm>
            <a:custGeom>
              <a:avLst/>
              <a:gdLst>
                <a:gd name="connsiteX0" fmla="*/ 0 w 9953100"/>
                <a:gd name="connsiteY0" fmla="*/ 0 h 905192"/>
                <a:gd name="connsiteX1" fmla="*/ 9953100 w 9953100"/>
                <a:gd name="connsiteY1" fmla="*/ 0 h 905192"/>
                <a:gd name="connsiteX2" fmla="*/ 9953100 w 9953100"/>
                <a:gd name="connsiteY2" fmla="*/ 905192 h 905192"/>
                <a:gd name="connsiteX3" fmla="*/ 0 w 9953100"/>
                <a:gd name="connsiteY3" fmla="*/ 905192 h 905192"/>
                <a:gd name="connsiteX4" fmla="*/ 0 w 9953100"/>
                <a:gd name="connsiteY4" fmla="*/ 0 h 905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53100" h="905192">
                  <a:moveTo>
                    <a:pt x="0" y="0"/>
                  </a:moveTo>
                  <a:lnTo>
                    <a:pt x="9953100" y="0"/>
                  </a:lnTo>
                  <a:lnTo>
                    <a:pt x="9953100" y="905192"/>
                  </a:lnTo>
                  <a:lnTo>
                    <a:pt x="0" y="90519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8497" tIns="58420" rIns="58420" bIns="5842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300" b="1" kern="1200"/>
                <a:t>“Smarter Scheduling” </a:t>
              </a:r>
              <a:r>
                <a:rPr lang="en-US" sz="2300" kern="1200"/>
                <a:t>- No More Than 60 Days in Advance </a:t>
              </a:r>
              <a:br>
                <a:rPr lang="en-US" sz="2300" kern="1200"/>
              </a:br>
              <a:r>
                <a:rPr lang="en-US" sz="2300" i="1" kern="1200"/>
                <a:t>Reduces Churn-Related Administrative Burden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48FC03C-CD09-4E0E-A1AC-94E5F2AD4CB9}"/>
                </a:ext>
              </a:extLst>
            </p:cNvPr>
            <p:cNvSpPr/>
            <p:nvPr/>
          </p:nvSpPr>
          <p:spPr>
            <a:xfrm>
              <a:off x="776506" y="1267659"/>
              <a:ext cx="1131490" cy="1131490"/>
            </a:xfrm>
            <a:prstGeom prst="ellipse">
              <a:avLst/>
            </a:prstGeom>
            <a:blipFill rotWithShape="0">
              <a:blip r:embed="rId2"/>
              <a:srcRect/>
              <a:stretch>
                <a:fillRect/>
              </a:stretch>
            </a:blipFill>
            <a:scene3d>
              <a:camera prst="orthographicFront"/>
              <a:lightRig rig="chilly" dir="t"/>
            </a:scene3d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D5D952E-3160-4085-B347-CD7CE6D746F5}"/>
              </a:ext>
            </a:extLst>
          </p:cNvPr>
          <p:cNvSpPr/>
          <p:nvPr/>
        </p:nvSpPr>
        <p:spPr>
          <a:xfrm>
            <a:off x="1629893" y="1137625"/>
            <a:ext cx="8478384" cy="1585382"/>
          </a:xfrm>
          <a:custGeom>
            <a:avLst/>
            <a:gdLst>
              <a:gd name="connsiteX0" fmla="*/ 0 w 1561703"/>
              <a:gd name="connsiteY0" fmla="*/ 156170 h 1771556"/>
              <a:gd name="connsiteX1" fmla="*/ 156170 w 1561703"/>
              <a:gd name="connsiteY1" fmla="*/ 0 h 1771556"/>
              <a:gd name="connsiteX2" fmla="*/ 1405533 w 1561703"/>
              <a:gd name="connsiteY2" fmla="*/ 0 h 1771556"/>
              <a:gd name="connsiteX3" fmla="*/ 1561703 w 1561703"/>
              <a:gd name="connsiteY3" fmla="*/ 156170 h 1771556"/>
              <a:gd name="connsiteX4" fmla="*/ 1561703 w 1561703"/>
              <a:gd name="connsiteY4" fmla="*/ 1615386 h 1771556"/>
              <a:gd name="connsiteX5" fmla="*/ 1405533 w 1561703"/>
              <a:gd name="connsiteY5" fmla="*/ 1771556 h 1771556"/>
              <a:gd name="connsiteX6" fmla="*/ 156170 w 1561703"/>
              <a:gd name="connsiteY6" fmla="*/ 1771556 h 1771556"/>
              <a:gd name="connsiteX7" fmla="*/ 0 w 1561703"/>
              <a:gd name="connsiteY7" fmla="*/ 1615386 h 1771556"/>
              <a:gd name="connsiteX8" fmla="*/ 0 w 1561703"/>
              <a:gd name="connsiteY8" fmla="*/ 156170 h 177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1771556">
                <a:moveTo>
                  <a:pt x="0" y="156170"/>
                </a:moveTo>
                <a:cubicBezTo>
                  <a:pt x="0" y="69920"/>
                  <a:pt x="69920" y="0"/>
                  <a:pt x="156170" y="0"/>
                </a:cubicBezTo>
                <a:lnTo>
                  <a:pt x="1405533" y="0"/>
                </a:lnTo>
                <a:cubicBezTo>
                  <a:pt x="1491783" y="0"/>
                  <a:pt x="1561703" y="69920"/>
                  <a:pt x="1561703" y="156170"/>
                </a:cubicBezTo>
                <a:lnTo>
                  <a:pt x="1561703" y="1615386"/>
                </a:lnTo>
                <a:cubicBezTo>
                  <a:pt x="1561703" y="1701636"/>
                  <a:pt x="1491783" y="1771556"/>
                  <a:pt x="1405533" y="1771556"/>
                </a:cubicBezTo>
                <a:lnTo>
                  <a:pt x="156170" y="1771556"/>
                </a:lnTo>
                <a:cubicBezTo>
                  <a:pt x="69920" y="1771556"/>
                  <a:pt x="0" y="1701636"/>
                  <a:pt x="0" y="1615386"/>
                </a:cubicBezTo>
                <a:lnTo>
                  <a:pt x="0" y="156170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21" tIns="114321" rIns="114321" bIns="114321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>
                <a:solidFill>
                  <a:schemeClr val="tx1"/>
                </a:solidFill>
              </a:rPr>
              <a:t>Patients and providers are historically much more likely cancel visits that are scheduled too far in advance.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8103D07-D26E-4157-8D27-FDD55BB7EB5C}"/>
              </a:ext>
            </a:extLst>
          </p:cNvPr>
          <p:cNvSpPr/>
          <p:nvPr/>
        </p:nvSpPr>
        <p:spPr>
          <a:xfrm>
            <a:off x="2452198" y="3692493"/>
            <a:ext cx="2579914" cy="2166258"/>
          </a:xfrm>
          <a:custGeom>
            <a:avLst/>
            <a:gdLst>
              <a:gd name="connsiteX0" fmla="*/ 0 w 1561703"/>
              <a:gd name="connsiteY0" fmla="*/ 156170 h 1771556"/>
              <a:gd name="connsiteX1" fmla="*/ 156170 w 1561703"/>
              <a:gd name="connsiteY1" fmla="*/ 0 h 1771556"/>
              <a:gd name="connsiteX2" fmla="*/ 1405533 w 1561703"/>
              <a:gd name="connsiteY2" fmla="*/ 0 h 1771556"/>
              <a:gd name="connsiteX3" fmla="*/ 1561703 w 1561703"/>
              <a:gd name="connsiteY3" fmla="*/ 156170 h 1771556"/>
              <a:gd name="connsiteX4" fmla="*/ 1561703 w 1561703"/>
              <a:gd name="connsiteY4" fmla="*/ 1615386 h 1771556"/>
              <a:gd name="connsiteX5" fmla="*/ 1405533 w 1561703"/>
              <a:gd name="connsiteY5" fmla="*/ 1771556 h 1771556"/>
              <a:gd name="connsiteX6" fmla="*/ 156170 w 1561703"/>
              <a:gd name="connsiteY6" fmla="*/ 1771556 h 1771556"/>
              <a:gd name="connsiteX7" fmla="*/ 0 w 1561703"/>
              <a:gd name="connsiteY7" fmla="*/ 1615386 h 1771556"/>
              <a:gd name="connsiteX8" fmla="*/ 0 w 1561703"/>
              <a:gd name="connsiteY8" fmla="*/ 156170 h 177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1771556">
                <a:moveTo>
                  <a:pt x="0" y="156170"/>
                </a:moveTo>
                <a:cubicBezTo>
                  <a:pt x="0" y="69920"/>
                  <a:pt x="69920" y="0"/>
                  <a:pt x="156170" y="0"/>
                </a:cubicBezTo>
                <a:lnTo>
                  <a:pt x="1405533" y="0"/>
                </a:lnTo>
                <a:cubicBezTo>
                  <a:pt x="1491783" y="0"/>
                  <a:pt x="1561703" y="69920"/>
                  <a:pt x="1561703" y="156170"/>
                </a:cubicBezTo>
                <a:lnTo>
                  <a:pt x="1561703" y="1615386"/>
                </a:lnTo>
                <a:cubicBezTo>
                  <a:pt x="1561703" y="1701636"/>
                  <a:pt x="1491783" y="1771556"/>
                  <a:pt x="1405533" y="1771556"/>
                </a:cubicBezTo>
                <a:lnTo>
                  <a:pt x="156170" y="1771556"/>
                </a:lnTo>
                <a:cubicBezTo>
                  <a:pt x="69920" y="1771556"/>
                  <a:pt x="0" y="1701636"/>
                  <a:pt x="0" y="1615386"/>
                </a:cubicBezTo>
                <a:lnTo>
                  <a:pt x="0" y="1561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21" tIns="114321" rIns="114321" bIns="114321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/>
              <a:t>Schedule the appointment </a:t>
            </a:r>
            <a:r>
              <a:rPr lang="en-US" sz="2400" u="sng" kern="1200"/>
              <a:t>&lt;</a:t>
            </a:r>
            <a:r>
              <a:rPr lang="en-US" sz="2400" kern="1200"/>
              <a:t>60  days before the desired appointment date.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EA1C8A4-49BA-4F45-A8AF-8010D8C6F19A}"/>
              </a:ext>
            </a:extLst>
          </p:cNvPr>
          <p:cNvSpPr/>
          <p:nvPr/>
        </p:nvSpPr>
        <p:spPr>
          <a:xfrm>
            <a:off x="5206284" y="4485337"/>
            <a:ext cx="1132114" cy="769256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400" kern="12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6A9CF1-0206-45F1-B796-B680E8E7A948}"/>
              </a:ext>
            </a:extLst>
          </p:cNvPr>
          <p:cNvGrpSpPr/>
          <p:nvPr/>
        </p:nvGrpSpPr>
        <p:grpSpPr>
          <a:xfrm>
            <a:off x="6566998" y="3525171"/>
            <a:ext cx="3292476" cy="2696436"/>
            <a:chOff x="8153400" y="2470649"/>
            <a:chExt cx="3292476" cy="269643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F26AE7D-717D-46DA-B2D3-910F6DA689DD}"/>
                </a:ext>
              </a:extLst>
            </p:cNvPr>
            <p:cNvSpPr/>
            <p:nvPr/>
          </p:nvSpPr>
          <p:spPr>
            <a:xfrm>
              <a:off x="8153400" y="2470649"/>
              <a:ext cx="3258176" cy="1288550"/>
            </a:xfrm>
            <a:custGeom>
              <a:avLst/>
              <a:gdLst>
                <a:gd name="connsiteX0" fmla="*/ 0 w 1561703"/>
                <a:gd name="connsiteY0" fmla="*/ 156170 h 1771556"/>
                <a:gd name="connsiteX1" fmla="*/ 156170 w 1561703"/>
                <a:gd name="connsiteY1" fmla="*/ 0 h 1771556"/>
                <a:gd name="connsiteX2" fmla="*/ 1405533 w 1561703"/>
                <a:gd name="connsiteY2" fmla="*/ 0 h 1771556"/>
                <a:gd name="connsiteX3" fmla="*/ 1561703 w 1561703"/>
                <a:gd name="connsiteY3" fmla="*/ 156170 h 1771556"/>
                <a:gd name="connsiteX4" fmla="*/ 1561703 w 1561703"/>
                <a:gd name="connsiteY4" fmla="*/ 1615386 h 1771556"/>
                <a:gd name="connsiteX5" fmla="*/ 1405533 w 1561703"/>
                <a:gd name="connsiteY5" fmla="*/ 1771556 h 1771556"/>
                <a:gd name="connsiteX6" fmla="*/ 156170 w 1561703"/>
                <a:gd name="connsiteY6" fmla="*/ 1771556 h 1771556"/>
                <a:gd name="connsiteX7" fmla="*/ 0 w 1561703"/>
                <a:gd name="connsiteY7" fmla="*/ 1615386 h 1771556"/>
                <a:gd name="connsiteX8" fmla="*/ 0 w 1561703"/>
                <a:gd name="connsiteY8" fmla="*/ 156170 h 1771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1703" h="1771556">
                  <a:moveTo>
                    <a:pt x="0" y="156170"/>
                  </a:moveTo>
                  <a:cubicBezTo>
                    <a:pt x="0" y="69920"/>
                    <a:pt x="69920" y="0"/>
                    <a:pt x="156170" y="0"/>
                  </a:cubicBezTo>
                  <a:lnTo>
                    <a:pt x="1405533" y="0"/>
                  </a:lnTo>
                  <a:cubicBezTo>
                    <a:pt x="1491783" y="0"/>
                    <a:pt x="1561703" y="69920"/>
                    <a:pt x="1561703" y="156170"/>
                  </a:cubicBezTo>
                  <a:lnTo>
                    <a:pt x="1561703" y="1615386"/>
                  </a:lnTo>
                  <a:cubicBezTo>
                    <a:pt x="1561703" y="1701636"/>
                    <a:pt x="1491783" y="1771556"/>
                    <a:pt x="1405533" y="1771556"/>
                  </a:cubicBezTo>
                  <a:lnTo>
                    <a:pt x="156170" y="1771556"/>
                  </a:lnTo>
                  <a:cubicBezTo>
                    <a:pt x="69920" y="1771556"/>
                    <a:pt x="0" y="1701636"/>
                    <a:pt x="0" y="1615386"/>
                  </a:cubicBezTo>
                  <a:lnTo>
                    <a:pt x="0" y="15617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21" tIns="114321" rIns="114321" bIns="114321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Decreases the chance an appointment will be canceled/rescheduled.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368780D-9F81-4A95-80B8-B892D08C6671}"/>
                </a:ext>
              </a:extLst>
            </p:cNvPr>
            <p:cNvSpPr/>
            <p:nvPr/>
          </p:nvSpPr>
          <p:spPr>
            <a:xfrm>
              <a:off x="8153400" y="3878535"/>
              <a:ext cx="3292476" cy="1288550"/>
            </a:xfrm>
            <a:custGeom>
              <a:avLst/>
              <a:gdLst>
                <a:gd name="connsiteX0" fmla="*/ 0 w 1561703"/>
                <a:gd name="connsiteY0" fmla="*/ 156170 h 1771556"/>
                <a:gd name="connsiteX1" fmla="*/ 156170 w 1561703"/>
                <a:gd name="connsiteY1" fmla="*/ 0 h 1771556"/>
                <a:gd name="connsiteX2" fmla="*/ 1405533 w 1561703"/>
                <a:gd name="connsiteY2" fmla="*/ 0 h 1771556"/>
                <a:gd name="connsiteX3" fmla="*/ 1561703 w 1561703"/>
                <a:gd name="connsiteY3" fmla="*/ 156170 h 1771556"/>
                <a:gd name="connsiteX4" fmla="*/ 1561703 w 1561703"/>
                <a:gd name="connsiteY4" fmla="*/ 1615386 h 1771556"/>
                <a:gd name="connsiteX5" fmla="*/ 1405533 w 1561703"/>
                <a:gd name="connsiteY5" fmla="*/ 1771556 h 1771556"/>
                <a:gd name="connsiteX6" fmla="*/ 156170 w 1561703"/>
                <a:gd name="connsiteY6" fmla="*/ 1771556 h 1771556"/>
                <a:gd name="connsiteX7" fmla="*/ 0 w 1561703"/>
                <a:gd name="connsiteY7" fmla="*/ 1615386 h 1771556"/>
                <a:gd name="connsiteX8" fmla="*/ 0 w 1561703"/>
                <a:gd name="connsiteY8" fmla="*/ 156170 h 1771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61703" h="1771556">
                  <a:moveTo>
                    <a:pt x="0" y="156170"/>
                  </a:moveTo>
                  <a:cubicBezTo>
                    <a:pt x="0" y="69920"/>
                    <a:pt x="69920" y="0"/>
                    <a:pt x="156170" y="0"/>
                  </a:cubicBezTo>
                  <a:lnTo>
                    <a:pt x="1405533" y="0"/>
                  </a:lnTo>
                  <a:cubicBezTo>
                    <a:pt x="1491783" y="0"/>
                    <a:pt x="1561703" y="69920"/>
                    <a:pt x="1561703" y="156170"/>
                  </a:cubicBezTo>
                  <a:lnTo>
                    <a:pt x="1561703" y="1615386"/>
                  </a:lnTo>
                  <a:cubicBezTo>
                    <a:pt x="1561703" y="1701636"/>
                    <a:pt x="1491783" y="1771556"/>
                    <a:pt x="1405533" y="1771556"/>
                  </a:cubicBezTo>
                  <a:lnTo>
                    <a:pt x="156170" y="1771556"/>
                  </a:lnTo>
                  <a:cubicBezTo>
                    <a:pt x="69920" y="1771556"/>
                    <a:pt x="0" y="1701636"/>
                    <a:pt x="0" y="1615386"/>
                  </a:cubicBezTo>
                  <a:lnTo>
                    <a:pt x="0" y="15617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21" tIns="114321" rIns="114321" bIns="114321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Reduces churn-related administrative burden.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5A09148-EB51-4746-9182-C02E24947930}"/>
              </a:ext>
            </a:extLst>
          </p:cNvPr>
          <p:cNvSpPr txBox="1"/>
          <p:nvPr/>
        </p:nvSpPr>
        <p:spPr>
          <a:xfrm>
            <a:off x="634778" y="2519177"/>
            <a:ext cx="10454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On average*, 41% of scheduled visits are eventually canceled and rescheduled. </a:t>
            </a:r>
          </a:p>
          <a:p>
            <a:pPr algn="ctr"/>
            <a:r>
              <a:rPr lang="en-US" b="1" dirty="0"/>
              <a:t>Up to 65% of appointments made more than 60d out are either cancelled or rescheduled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07575-B91D-45C2-AE8A-6AD9B2FEF363}"/>
              </a:ext>
            </a:extLst>
          </p:cNvPr>
          <p:cNvSpPr txBox="1"/>
          <p:nvPr/>
        </p:nvSpPr>
        <p:spPr>
          <a:xfrm>
            <a:off x="0" y="6600216"/>
            <a:ext cx="1045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*Across ambulatory departments</a:t>
            </a:r>
          </a:p>
        </p:txBody>
      </p:sp>
    </p:spTree>
    <p:extLst>
      <p:ext uri="{BB962C8B-B14F-4D97-AF65-F5344CB8AC3E}">
        <p14:creationId xmlns:p14="http://schemas.microsoft.com/office/powerpoint/2010/main" val="146896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61C7DED-D1E4-4423-AF10-61AB400FE7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722724"/>
              </p:ext>
            </p:extLst>
          </p:nvPr>
        </p:nvGraphicFramePr>
        <p:xfrm>
          <a:off x="535709" y="131899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15D161A1-CA39-4B46-B343-FDEF7D18CD47}"/>
              </a:ext>
            </a:extLst>
          </p:cNvPr>
          <p:cNvSpPr txBox="1">
            <a:spLocks/>
          </p:cNvSpPr>
          <p:nvPr/>
        </p:nvSpPr>
        <p:spPr bwMode="auto">
          <a:xfrm>
            <a:off x="937846" y="182564"/>
            <a:ext cx="106445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/>
              <a:t>Order-Based Scheduling/PSS – Three Components</a:t>
            </a:r>
          </a:p>
        </p:txBody>
      </p:sp>
      <p:pic>
        <p:nvPicPr>
          <p:cNvPr id="6" name="Picture 2" descr="Machine generated alternative text:&#10;&#10;">
            <a:extLst>
              <a:ext uri="{FF2B5EF4-FFF2-40B4-BE49-F238E27FC236}">
                <a16:creationId xmlns:a16="http://schemas.microsoft.com/office/drawing/2014/main" id="{886F5573-1BB5-4647-BC85-A379384E9E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12" y="159763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9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DB825B2-76BA-4856-AEA5-58DEFA92CC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6184917"/>
              </p:ext>
            </p:extLst>
          </p:nvPr>
        </p:nvGraphicFramePr>
        <p:xfrm>
          <a:off x="325150" y="2143125"/>
          <a:ext cx="10972800" cy="4441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9D239384-9D98-43FB-BADA-9136E541C1E2}"/>
              </a:ext>
            </a:extLst>
          </p:cNvPr>
          <p:cNvGrpSpPr/>
          <p:nvPr/>
        </p:nvGrpSpPr>
        <p:grpSpPr>
          <a:xfrm>
            <a:off x="135947" y="216569"/>
            <a:ext cx="10238283" cy="1077474"/>
            <a:chOff x="720184" y="1191392"/>
            <a:chExt cx="10847883" cy="1131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5C10F15-D0EA-4BD5-9A12-45E93C4D05F3}"/>
                </a:ext>
              </a:extLst>
            </p:cNvPr>
            <p:cNvSpPr/>
            <p:nvPr/>
          </p:nvSpPr>
          <p:spPr>
            <a:xfrm>
              <a:off x="1285929" y="1228274"/>
              <a:ext cx="10282138" cy="1057726"/>
            </a:xfrm>
            <a:custGeom>
              <a:avLst/>
              <a:gdLst>
                <a:gd name="connsiteX0" fmla="*/ 0 w 10282138"/>
                <a:gd name="connsiteY0" fmla="*/ 0 h 1057726"/>
                <a:gd name="connsiteX1" fmla="*/ 10282138 w 10282138"/>
                <a:gd name="connsiteY1" fmla="*/ 0 h 1057726"/>
                <a:gd name="connsiteX2" fmla="*/ 10282138 w 10282138"/>
                <a:gd name="connsiteY2" fmla="*/ 1057726 h 1057726"/>
                <a:gd name="connsiteX3" fmla="*/ 0 w 10282138"/>
                <a:gd name="connsiteY3" fmla="*/ 1057726 h 1057726"/>
                <a:gd name="connsiteX4" fmla="*/ 0 w 10282138"/>
                <a:gd name="connsiteY4" fmla="*/ 0 h 1057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82138" h="1057726">
                  <a:moveTo>
                    <a:pt x="0" y="0"/>
                  </a:moveTo>
                  <a:lnTo>
                    <a:pt x="10282138" y="0"/>
                  </a:lnTo>
                  <a:lnTo>
                    <a:pt x="10282138" y="1057726"/>
                  </a:lnTo>
                  <a:lnTo>
                    <a:pt x="0" y="105772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8497" tIns="58420" rIns="58420" bIns="58420" numCol="1" spcCol="1270" anchor="ctr" anchorCtr="0">
              <a:noAutofit/>
            </a:bodyPr>
            <a:lstStyle/>
            <a:p>
              <a:pPr marL="0" lvl="0" indent="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/>
                <a:t>Visits Increasingly Available for </a:t>
              </a:r>
              <a:r>
                <a:rPr lang="en-US" sz="2000" b="1" kern="1200"/>
                <a:t>Patients to Self-Schedule </a:t>
              </a:r>
              <a:r>
                <a:rPr lang="en-US" sz="2000" kern="1200"/>
                <a:t>via Patient Gateway  </a:t>
              </a:r>
              <a:br>
                <a:rPr lang="en-US" sz="2000" kern="1200"/>
              </a:br>
              <a:r>
                <a:rPr lang="en-US" sz="2000" i="1" kern="1200"/>
                <a:t>Optimizes the Patient Experience 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CA85B42-867E-4CDB-89C7-B15A1DCAF795}"/>
                </a:ext>
              </a:extLst>
            </p:cNvPr>
            <p:cNvSpPr/>
            <p:nvPr/>
          </p:nvSpPr>
          <p:spPr>
            <a:xfrm>
              <a:off x="720184" y="1191392"/>
              <a:ext cx="1131490" cy="1131490"/>
            </a:xfrm>
            <a:prstGeom prst="ellipse">
              <a:avLst/>
            </a:prstGeom>
            <a:blipFill rotWithShape="0">
              <a:blip r:embed="rId7"/>
              <a:srcRect/>
              <a:stretch>
                <a:fillRect/>
              </a:stretch>
            </a:blipFill>
            <a:scene3d>
              <a:camera prst="orthographicFront"/>
              <a:lightRig rig="chilly" dir="t"/>
            </a:scene3d>
            <a:sp3d z="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90223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E3BEF1-9C63-40C8-AA1A-6C4BB7422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to complete training: </a:t>
            </a:r>
            <a:r>
              <a:rPr lang="en-US" b="1" dirty="0"/>
              <a:t>one week prior to Go-Live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69E8A9-AD74-4A6A-BB77-D6070F1E3E2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Next Steps: HealthStream Training</a:t>
            </a:r>
          </a:p>
        </p:txBody>
      </p:sp>
      <p:pic>
        <p:nvPicPr>
          <p:cNvPr id="74" name="Picture 2" descr="Machine generated alternative text:&#10;&#10;">
            <a:extLst>
              <a:ext uri="{FF2B5EF4-FFF2-40B4-BE49-F238E27FC236}">
                <a16:creationId xmlns:a16="http://schemas.microsoft.com/office/drawing/2014/main" id="{A8BC124D-CC74-473D-A212-EB04A09C4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08" y="182564"/>
            <a:ext cx="701238" cy="70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83DB4A0-1168-498F-AA0F-49F13B76A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06781"/>
              </p:ext>
            </p:extLst>
          </p:nvPr>
        </p:nvGraphicFramePr>
        <p:xfrm>
          <a:off x="2569527" y="2920365"/>
          <a:ext cx="7052946" cy="2141220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2922906">
                  <a:extLst>
                    <a:ext uri="{9D8B030D-6E8A-4147-A177-3AD203B41FA5}">
                      <a16:colId xmlns:a16="http://schemas.microsoft.com/office/drawing/2014/main" val="2916376661"/>
                    </a:ext>
                  </a:extLst>
                </a:gridCol>
                <a:gridCol w="4130040">
                  <a:extLst>
                    <a:ext uri="{9D8B030D-6E8A-4147-A177-3AD203B41FA5}">
                      <a16:colId xmlns:a16="http://schemas.microsoft.com/office/drawing/2014/main" val="1582681449"/>
                    </a:ext>
                  </a:extLst>
                </a:gridCol>
              </a:tblGrid>
              <a:tr h="32766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Module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Recommended Audience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01045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latin typeface="+mn-lt"/>
                          <a:hlinkClick r:id="rId4"/>
                        </a:rPr>
                        <a:t>Module 1: Introduction and Overview</a:t>
                      </a:r>
                      <a:r>
                        <a:rPr lang="en-US" sz="1400" u="sng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>
                          <a:effectLst/>
                          <a:latin typeface="+mn-lt"/>
                        </a:rPr>
                        <a:t>(5 - 20 minutes)</a:t>
                      </a:r>
                      <a:endParaRPr lang="en-US" sz="1600" b="0" u="none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All Clinical and Administrative Staff 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981113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latin typeface="+mn-lt"/>
                          <a:hlinkClick r:id="rId5"/>
                        </a:rPr>
                        <a:t>Module 2: Creating a Follow-Up Order</a:t>
                      </a:r>
                      <a:endParaRPr lang="en-US" sz="1400" u="sng">
                        <a:effectLst/>
                        <a:latin typeface="+mn-lt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(30 Minutes)</a:t>
                      </a:r>
                      <a:endParaRPr lang="en-US" sz="1600" b="0" u="none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Only Clinical and Administrative staff who will be placing orders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1677202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latin typeface="+mn-lt"/>
                          <a:hlinkClick r:id="rId6"/>
                        </a:rPr>
                        <a:t>Module 3: Managing the Appointment Request Workqueue</a:t>
                      </a:r>
                      <a:endParaRPr lang="en-US" sz="1400" u="sng">
                        <a:effectLst/>
                        <a:latin typeface="+mn-lt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(30 Minutes)</a:t>
                      </a:r>
                      <a:endParaRPr lang="en-US" sz="1600" b="0" u="none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Only Administrative Staff who will be managing the appointment request </a:t>
                      </a:r>
                      <a:r>
                        <a:rPr lang="en-US" sz="1400" dirty="0" err="1">
                          <a:effectLst/>
                          <a:latin typeface="+mn-lt"/>
                        </a:rPr>
                        <a:t>workqueue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315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073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IDIVtemplat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00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2158BE0C1D08469D98C75FE1C99253" ma:contentTypeVersion="15" ma:contentTypeDescription="Create a new document." ma:contentTypeScope="" ma:versionID="9a3c068d305aeb94ed468b3be332a491">
  <xsd:schema xmlns:xsd="http://www.w3.org/2001/XMLSchema" xmlns:xs="http://www.w3.org/2001/XMLSchema" xmlns:p="http://schemas.microsoft.com/office/2006/metadata/properties" xmlns:ns2="2c4412e3-687e-4983-a1ee-f8de67a9144b" xmlns:ns3="07770595-77ef-4b1f-a0c1-2a3844ce1699" targetNamespace="http://schemas.microsoft.com/office/2006/metadata/properties" ma:root="true" ma:fieldsID="d3043ea53f7c2f7097451b7bc4f7ed82" ns2:_="" ns3:_="">
    <xsd:import namespace="2c4412e3-687e-4983-a1ee-f8de67a9144b"/>
    <xsd:import namespace="07770595-77ef-4b1f-a0c1-2a3844ce16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Date" minOccurs="0"/>
                <xsd:element ref="ns2:review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412e3-687e-4983-a1ee-f8de67a91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reviewed" ma:index="22" nillable="true" ma:displayName="reviewed" ma:default="1" ma:format="Dropdown" ma:internalName="review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70595-77ef-4b1f-a0c1-2a3844ce16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2c4412e3-687e-4983-a1ee-f8de67a9144b" xsi:nil="true"/>
    <_Flow_SignoffStatus xmlns="2c4412e3-687e-4983-a1ee-f8de67a9144b" xsi:nil="true"/>
    <reviewed xmlns="2c4412e3-687e-4983-a1ee-f8de67a9144b">true</reviewed>
  </documentManagement>
</p:properties>
</file>

<file path=customXml/itemProps1.xml><?xml version="1.0" encoding="utf-8"?>
<ds:datastoreItem xmlns:ds="http://schemas.openxmlformats.org/officeDocument/2006/customXml" ds:itemID="{D069F441-2C01-46BE-B1B0-AF98418358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412e3-687e-4983-a1ee-f8de67a9144b"/>
    <ds:schemaRef ds:uri="07770595-77ef-4b1f-a0c1-2a3844ce16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C367B-DF6A-4969-A3D3-924CAC427E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34ED9-B457-4147-904A-1DB4BE78499B}">
  <ds:schemaRefs>
    <ds:schemaRef ds:uri="http://schemas.microsoft.com/office/2006/metadata/properties"/>
    <ds:schemaRef ds:uri="http://schemas.microsoft.com/office/infopath/2007/PartnerControls"/>
    <ds:schemaRef ds:uri="2c4412e3-687e-4983-a1ee-f8de67a914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723</Words>
  <Application>Microsoft Office PowerPoint</Application>
  <PresentationFormat>Widescreen</PresentationFormat>
  <Paragraphs>72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PIDIVtemplate</vt:lpstr>
      <vt:lpstr>Ambulatory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Steps: HealthStream Training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Ambulatory Management</dc:title>
  <dc:creator>Wright, Cody Mitchell</dc:creator>
  <cp:lastModifiedBy>Litton, Rachel</cp:lastModifiedBy>
  <cp:revision>3</cp:revision>
  <dcterms:created xsi:type="dcterms:W3CDTF">2021-03-02T14:36:56Z</dcterms:created>
  <dcterms:modified xsi:type="dcterms:W3CDTF">2021-05-21T19:38:20Z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0x010100342158BE0C1D08469D98C75FE1C99253</vt:lpwstr>
  </property>
</Properties>
</file>