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23" r:id="rId5"/>
    <p:sldId id="326" r:id="rId6"/>
    <p:sldId id="341" r:id="rId7"/>
    <p:sldId id="342" r:id="rId8"/>
    <p:sldId id="340" r:id="rId9"/>
    <p:sldId id="336" r:id="rId10"/>
    <p:sldId id="338" r:id="rId11"/>
    <p:sldId id="34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7C2F8A0-C9A3-41A2-9083-CE53FD811345}">
          <p14:sldIdLst>
            <p14:sldId id="323"/>
            <p14:sldId id="326"/>
            <p14:sldId id="341"/>
            <p14:sldId id="342"/>
            <p14:sldId id="340"/>
            <p14:sldId id="336"/>
            <p14:sldId id="338"/>
            <p14:sldId id="34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bst, Lindsey M." initials="PLM" lastIdx="8" clrIdx="0">
    <p:extLst>
      <p:ext uri="{19B8F6BF-5375-455C-9EA6-DF929625EA0E}">
        <p15:presenceInfo xmlns:p15="http://schemas.microsoft.com/office/powerpoint/2012/main" userId="S::Lindsey.Pabst@MGH.HARVARD.EDU::e4b4d2a0-02ce-4d6a-8eeb-feeae9235dfb" providerId="AD"/>
      </p:ext>
    </p:extLst>
  </p:cmAuthor>
  <p:cmAuthor id="2" name="Wright, Cody Mitchell" initials="WCM" lastIdx="3" clrIdx="1">
    <p:extLst>
      <p:ext uri="{19B8F6BF-5375-455C-9EA6-DF929625EA0E}">
        <p15:presenceInfo xmlns:p15="http://schemas.microsoft.com/office/powerpoint/2012/main" userId="S::CWRIGHT25@mgh.harvard.edu::14a65521-5924-48ef-b3b5-aa376c7a0bb3" providerId="AD"/>
      </p:ext>
    </p:extLst>
  </p:cmAuthor>
  <p:cmAuthor id="3" name="Hreinsdottir, Elsa Dora" initials="HED" lastIdx="18" clrIdx="2">
    <p:extLst>
      <p:ext uri="{19B8F6BF-5375-455C-9EA6-DF929625EA0E}">
        <p15:presenceInfo xmlns:p15="http://schemas.microsoft.com/office/powerpoint/2012/main" userId="S::EHREINSDOTTIR@mgh.harvard.edu::3f307d10-9423-4468-b84b-7333edfb6968" providerId="AD"/>
      </p:ext>
    </p:extLst>
  </p:cmAuthor>
  <p:cmAuthor id="4" name="Litton, Rachel" initials="LR" lastIdx="7" clrIdx="3">
    <p:extLst>
      <p:ext uri="{19B8F6BF-5375-455C-9EA6-DF929625EA0E}">
        <p15:presenceInfo xmlns:p15="http://schemas.microsoft.com/office/powerpoint/2012/main" userId="S::rlitton@partners.org::ec1fb8e3-d56b-4589-89a9-44052d02c5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66FF"/>
    <a:srgbClr val="0000FF"/>
    <a:srgbClr val="D0D3E3"/>
    <a:srgbClr val="FFFFFF"/>
    <a:srgbClr val="B1B8D2"/>
    <a:srgbClr val="629DD1"/>
    <a:srgbClr val="ACCBF9"/>
    <a:srgbClr val="007EA3"/>
    <a:srgbClr val="4A6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4F344-4788-472A-93C7-40D67D43FDD3}" v="255" dt="2021-05-03T15:02:25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4" autoAdjust="0"/>
    <p:restoredTop sz="87627" autoAdjust="0"/>
  </p:normalViewPr>
  <p:slideViewPr>
    <p:cSldViewPr snapToGrid="0">
      <p:cViewPr varScale="1">
        <p:scale>
          <a:sx n="95" d="100"/>
          <a:sy n="95" d="100"/>
        </p:scale>
        <p:origin x="1020" y="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79A68E-2B50-4A3D-9F31-CF0AB5ACB2B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6903F1FD-DBBE-43E6-A09F-A6EF88911155}">
      <dgm:prSet phldrT="[Text]" custT="1"/>
      <dgm:spPr/>
      <dgm:t>
        <a:bodyPr/>
        <a:lstStyle/>
        <a:p>
          <a:pPr algn="l"/>
          <a:r>
            <a:rPr lang="en-US" sz="2300" dirty="0"/>
            <a:t>Order Go-Live</a:t>
          </a:r>
        </a:p>
      </dgm:t>
    </dgm:pt>
    <dgm:pt modelId="{7FB7860E-BCDE-4E37-99EC-07DC10D47255}" type="parTrans" cxnId="{E877837A-D2F7-4FD2-A585-17A0C9AC68AF}">
      <dgm:prSet/>
      <dgm:spPr/>
      <dgm:t>
        <a:bodyPr/>
        <a:lstStyle/>
        <a:p>
          <a:endParaRPr lang="en-US"/>
        </a:p>
      </dgm:t>
    </dgm:pt>
    <dgm:pt modelId="{848DC6B1-D51E-4D17-9BDE-3E5D87399669}" type="sibTrans" cxnId="{E877837A-D2F7-4FD2-A585-17A0C9AC68AF}">
      <dgm:prSet/>
      <dgm:spPr/>
      <dgm:t>
        <a:bodyPr/>
        <a:lstStyle/>
        <a:p>
          <a:endParaRPr lang="en-US"/>
        </a:p>
      </dgm:t>
    </dgm:pt>
    <dgm:pt modelId="{B82C01A9-27DE-4BC2-A31D-A74AE9621815}">
      <dgm:prSet phldrT="[Text]" custT="1"/>
      <dgm:spPr/>
      <dgm:t>
        <a:bodyPr/>
        <a:lstStyle/>
        <a:p>
          <a:pPr algn="l"/>
          <a:r>
            <a:rPr lang="en-US" sz="2300" dirty="0"/>
            <a:t>Ticket Effective Date*</a:t>
          </a:r>
        </a:p>
      </dgm:t>
    </dgm:pt>
    <dgm:pt modelId="{5829599D-3EAF-496D-8F99-209FB0CE77CE}" type="parTrans" cxnId="{611D3BD2-4663-4029-931B-54FB942C5F3E}">
      <dgm:prSet/>
      <dgm:spPr/>
      <dgm:t>
        <a:bodyPr/>
        <a:lstStyle/>
        <a:p>
          <a:endParaRPr lang="en-US"/>
        </a:p>
      </dgm:t>
    </dgm:pt>
    <dgm:pt modelId="{6DCCD9FC-03A6-40B9-B583-471A9FF835E4}" type="sibTrans" cxnId="{611D3BD2-4663-4029-931B-54FB942C5F3E}">
      <dgm:prSet/>
      <dgm:spPr/>
      <dgm:t>
        <a:bodyPr/>
        <a:lstStyle/>
        <a:p>
          <a:endParaRPr lang="en-US"/>
        </a:p>
      </dgm:t>
    </dgm:pt>
    <dgm:pt modelId="{2CA5F3C9-C07F-4527-ACA5-2EC785559AED}">
      <dgm:prSet phldrT="[Text]"/>
      <dgm:spPr/>
      <dgm:t>
        <a:bodyPr/>
        <a:lstStyle/>
        <a:p>
          <a:pPr algn="l" rtl="0"/>
          <a:r>
            <a:rPr lang="en-US" sz="1800" dirty="0"/>
            <a:t>The date when practices start placing follow up orders, some of which generate tickets</a:t>
          </a:r>
        </a:p>
      </dgm:t>
    </dgm:pt>
    <dgm:pt modelId="{C21D2271-3955-46C6-B39E-63D3A834AACA}" type="parTrans" cxnId="{E0F21A35-DEC1-42DD-A276-64A32B5431F7}">
      <dgm:prSet/>
      <dgm:spPr/>
      <dgm:t>
        <a:bodyPr/>
        <a:lstStyle/>
        <a:p>
          <a:endParaRPr lang="en-US"/>
        </a:p>
      </dgm:t>
    </dgm:pt>
    <dgm:pt modelId="{00F11B02-5701-4509-828B-5C65C619087B}" type="sibTrans" cxnId="{E0F21A35-DEC1-42DD-A276-64A32B5431F7}">
      <dgm:prSet/>
      <dgm:spPr/>
      <dgm:t>
        <a:bodyPr/>
        <a:lstStyle/>
        <a:p>
          <a:endParaRPr lang="en-US"/>
        </a:p>
      </dgm:t>
    </dgm:pt>
    <dgm:pt modelId="{46BC4A26-BF6F-4692-8664-800D1B48E41A}">
      <dgm:prSet phldrT="[Text]" custT="1"/>
      <dgm:spPr/>
      <dgm:t>
        <a:bodyPr/>
        <a:lstStyle/>
        <a:p>
          <a:pPr algn="l" rtl="0"/>
          <a:r>
            <a:rPr lang="en-US" sz="1800" dirty="0"/>
            <a:t>The earliest appointment date that patients should be invited to self-schedule</a:t>
          </a:r>
        </a:p>
      </dgm:t>
    </dgm:pt>
    <dgm:pt modelId="{24142E67-C5CB-4E3A-9B0C-658E8FB72A05}" type="parTrans" cxnId="{20E542F4-D7E1-4A5A-8DE3-B3E1D6A79742}">
      <dgm:prSet/>
      <dgm:spPr/>
      <dgm:t>
        <a:bodyPr/>
        <a:lstStyle/>
        <a:p>
          <a:endParaRPr lang="en-US"/>
        </a:p>
      </dgm:t>
    </dgm:pt>
    <dgm:pt modelId="{DBA43C0B-DF41-4992-B420-02CBA56BF827}" type="sibTrans" cxnId="{20E542F4-D7E1-4A5A-8DE3-B3E1D6A79742}">
      <dgm:prSet/>
      <dgm:spPr/>
      <dgm:t>
        <a:bodyPr/>
        <a:lstStyle/>
        <a:p>
          <a:endParaRPr lang="en-US"/>
        </a:p>
      </dgm:t>
    </dgm:pt>
    <dgm:pt modelId="{294016AD-D1A2-4FA2-8814-6D2CD7C00E72}" type="pres">
      <dgm:prSet presAssocID="{8E79A68E-2B50-4A3D-9F31-CF0AB5ACB2BA}" presName="Name0" presStyleCnt="0">
        <dgm:presLayoutVars>
          <dgm:dir/>
          <dgm:resizeHandles val="exact"/>
        </dgm:presLayoutVars>
      </dgm:prSet>
      <dgm:spPr/>
    </dgm:pt>
    <dgm:pt modelId="{6FCBFEEC-7666-4097-9BDF-87EAC8C1DBDC}" type="pres">
      <dgm:prSet presAssocID="{8E79A68E-2B50-4A3D-9F31-CF0AB5ACB2BA}" presName="arrow" presStyleLbl="bgShp" presStyleIdx="0" presStyleCnt="1" custScaleY="124612" custLinFactNeighborY="18716"/>
      <dgm:spPr/>
    </dgm:pt>
    <dgm:pt modelId="{11D3FF26-0E30-4E26-BFAE-0A91940C4C1F}" type="pres">
      <dgm:prSet presAssocID="{8E79A68E-2B50-4A3D-9F31-CF0AB5ACB2BA}" presName="points" presStyleCnt="0"/>
      <dgm:spPr/>
    </dgm:pt>
    <dgm:pt modelId="{F00C5712-F002-4829-9E1D-316830874D4D}" type="pres">
      <dgm:prSet presAssocID="{6903F1FD-DBBE-43E6-A09F-A6EF88911155}" presName="compositeA" presStyleCnt="0"/>
      <dgm:spPr/>
    </dgm:pt>
    <dgm:pt modelId="{4BC3899B-CE46-4E60-A0F2-98A7C1B1EC31}" type="pres">
      <dgm:prSet presAssocID="{6903F1FD-DBBE-43E6-A09F-A6EF88911155}" presName="textA" presStyleLbl="revTx" presStyleIdx="0" presStyleCnt="2" custScaleX="71073" custLinFactNeighborX="678" custLinFactNeighborY="12009">
        <dgm:presLayoutVars>
          <dgm:bulletEnabled val="1"/>
        </dgm:presLayoutVars>
      </dgm:prSet>
      <dgm:spPr/>
    </dgm:pt>
    <dgm:pt modelId="{6DA220D3-D0A0-4FF3-80E1-7F092E737679}" type="pres">
      <dgm:prSet presAssocID="{6903F1FD-DBBE-43E6-A09F-A6EF88911155}" presName="circleA" presStyleLbl="node1" presStyleIdx="0" presStyleCnt="2" custLinFactNeighborX="-38583" custLinFactNeighborY="74517"/>
      <dgm:spPr/>
    </dgm:pt>
    <dgm:pt modelId="{7DCDDAB5-6A95-40BF-B194-6CE8752FAE4B}" type="pres">
      <dgm:prSet presAssocID="{6903F1FD-DBBE-43E6-A09F-A6EF88911155}" presName="spaceA" presStyleCnt="0"/>
      <dgm:spPr/>
    </dgm:pt>
    <dgm:pt modelId="{C1872DD8-362C-420C-9DC7-3682115F3B24}" type="pres">
      <dgm:prSet presAssocID="{848DC6B1-D51E-4D17-9BDE-3E5D87399669}" presName="space" presStyleCnt="0"/>
      <dgm:spPr/>
    </dgm:pt>
    <dgm:pt modelId="{CDD68CEA-4A12-47EB-B2E5-A4FCE648C602}" type="pres">
      <dgm:prSet presAssocID="{B82C01A9-27DE-4BC2-A31D-A74AE9621815}" presName="compositeB" presStyleCnt="0"/>
      <dgm:spPr/>
    </dgm:pt>
    <dgm:pt modelId="{F2884971-98CD-4D31-B540-C61F41393689}" type="pres">
      <dgm:prSet presAssocID="{B82C01A9-27DE-4BC2-A31D-A74AE9621815}" presName="textB" presStyleLbl="revTx" presStyleIdx="1" presStyleCnt="2" custScaleX="73680" custScaleY="84339" custLinFactY="-31570" custLinFactNeighborX="3777" custLinFactNeighborY="-100000">
        <dgm:presLayoutVars>
          <dgm:bulletEnabled val="1"/>
        </dgm:presLayoutVars>
      </dgm:prSet>
      <dgm:spPr/>
    </dgm:pt>
    <dgm:pt modelId="{EC140FB1-7959-4FF2-B309-7363BB29979D}" type="pres">
      <dgm:prSet presAssocID="{B82C01A9-27DE-4BC2-A31D-A74AE9621815}" presName="circleB" presStyleLbl="node1" presStyleIdx="1" presStyleCnt="2" custLinFactNeighborY="55208"/>
      <dgm:spPr/>
    </dgm:pt>
    <dgm:pt modelId="{3969B37E-8456-4924-BC73-41CB0117FCD4}" type="pres">
      <dgm:prSet presAssocID="{B82C01A9-27DE-4BC2-A31D-A74AE9621815}" presName="spaceB" presStyleCnt="0"/>
      <dgm:spPr/>
    </dgm:pt>
  </dgm:ptLst>
  <dgm:cxnLst>
    <dgm:cxn modelId="{E0F21A35-DEC1-42DD-A276-64A32B5431F7}" srcId="{6903F1FD-DBBE-43E6-A09F-A6EF88911155}" destId="{2CA5F3C9-C07F-4527-ACA5-2EC785559AED}" srcOrd="0" destOrd="0" parTransId="{C21D2271-3955-46C6-B39E-63D3A834AACA}" sibTransId="{00F11B02-5701-4509-828B-5C65C619087B}"/>
    <dgm:cxn modelId="{97DBDB73-079D-4A66-BCD3-F0DEF302D492}" type="presOf" srcId="{8E79A68E-2B50-4A3D-9F31-CF0AB5ACB2BA}" destId="{294016AD-D1A2-4FA2-8814-6D2CD7C00E72}" srcOrd="0" destOrd="0" presId="urn:microsoft.com/office/officeart/2005/8/layout/hProcess11"/>
    <dgm:cxn modelId="{E6D89479-93E8-4F18-AC27-B6B75E931F79}" type="presOf" srcId="{2CA5F3C9-C07F-4527-ACA5-2EC785559AED}" destId="{4BC3899B-CE46-4E60-A0F2-98A7C1B1EC31}" srcOrd="0" destOrd="1" presId="urn:microsoft.com/office/officeart/2005/8/layout/hProcess11"/>
    <dgm:cxn modelId="{E877837A-D2F7-4FD2-A585-17A0C9AC68AF}" srcId="{8E79A68E-2B50-4A3D-9F31-CF0AB5ACB2BA}" destId="{6903F1FD-DBBE-43E6-A09F-A6EF88911155}" srcOrd="0" destOrd="0" parTransId="{7FB7860E-BCDE-4E37-99EC-07DC10D47255}" sibTransId="{848DC6B1-D51E-4D17-9BDE-3E5D87399669}"/>
    <dgm:cxn modelId="{254B569F-45AC-4E23-9961-B468D0371D18}" type="presOf" srcId="{B82C01A9-27DE-4BC2-A31D-A74AE9621815}" destId="{F2884971-98CD-4D31-B540-C61F41393689}" srcOrd="0" destOrd="0" presId="urn:microsoft.com/office/officeart/2005/8/layout/hProcess11"/>
    <dgm:cxn modelId="{439A70A2-CED2-46C0-B01B-F7BEC298BFBE}" type="presOf" srcId="{6903F1FD-DBBE-43E6-A09F-A6EF88911155}" destId="{4BC3899B-CE46-4E60-A0F2-98A7C1B1EC31}" srcOrd="0" destOrd="0" presId="urn:microsoft.com/office/officeart/2005/8/layout/hProcess11"/>
    <dgm:cxn modelId="{611D3BD2-4663-4029-931B-54FB942C5F3E}" srcId="{8E79A68E-2B50-4A3D-9F31-CF0AB5ACB2BA}" destId="{B82C01A9-27DE-4BC2-A31D-A74AE9621815}" srcOrd="1" destOrd="0" parTransId="{5829599D-3EAF-496D-8F99-209FB0CE77CE}" sibTransId="{6DCCD9FC-03A6-40B9-B583-471A9FF835E4}"/>
    <dgm:cxn modelId="{C63E73E6-3343-49BF-967D-B2751EA2CBAD}" type="presOf" srcId="{46BC4A26-BF6F-4692-8664-800D1B48E41A}" destId="{F2884971-98CD-4D31-B540-C61F41393689}" srcOrd="0" destOrd="1" presId="urn:microsoft.com/office/officeart/2005/8/layout/hProcess11"/>
    <dgm:cxn modelId="{20E542F4-D7E1-4A5A-8DE3-B3E1D6A79742}" srcId="{B82C01A9-27DE-4BC2-A31D-A74AE9621815}" destId="{46BC4A26-BF6F-4692-8664-800D1B48E41A}" srcOrd="0" destOrd="0" parTransId="{24142E67-C5CB-4E3A-9B0C-658E8FB72A05}" sibTransId="{DBA43C0B-DF41-4992-B420-02CBA56BF827}"/>
    <dgm:cxn modelId="{45A54337-5083-4447-8CAC-80F5C116204F}" type="presParOf" srcId="{294016AD-D1A2-4FA2-8814-6D2CD7C00E72}" destId="{6FCBFEEC-7666-4097-9BDF-87EAC8C1DBDC}" srcOrd="0" destOrd="0" presId="urn:microsoft.com/office/officeart/2005/8/layout/hProcess11"/>
    <dgm:cxn modelId="{01F48D8E-63A9-4B22-9921-66A6B2ABF06E}" type="presParOf" srcId="{294016AD-D1A2-4FA2-8814-6D2CD7C00E72}" destId="{11D3FF26-0E30-4E26-BFAE-0A91940C4C1F}" srcOrd="1" destOrd="0" presId="urn:microsoft.com/office/officeart/2005/8/layout/hProcess11"/>
    <dgm:cxn modelId="{3DE5C607-DB62-4DE2-A63C-7F79305090A2}" type="presParOf" srcId="{11D3FF26-0E30-4E26-BFAE-0A91940C4C1F}" destId="{F00C5712-F002-4829-9E1D-316830874D4D}" srcOrd="0" destOrd="0" presId="urn:microsoft.com/office/officeart/2005/8/layout/hProcess11"/>
    <dgm:cxn modelId="{A07A5B13-C74A-4436-9ABC-4694F5E500FA}" type="presParOf" srcId="{F00C5712-F002-4829-9E1D-316830874D4D}" destId="{4BC3899B-CE46-4E60-A0F2-98A7C1B1EC31}" srcOrd="0" destOrd="0" presId="urn:microsoft.com/office/officeart/2005/8/layout/hProcess11"/>
    <dgm:cxn modelId="{A78A1804-7A3B-4C78-9379-7A250FCD4D7D}" type="presParOf" srcId="{F00C5712-F002-4829-9E1D-316830874D4D}" destId="{6DA220D3-D0A0-4FF3-80E1-7F092E737679}" srcOrd="1" destOrd="0" presId="urn:microsoft.com/office/officeart/2005/8/layout/hProcess11"/>
    <dgm:cxn modelId="{B0777331-381E-4DF8-B8F8-D9CC8546AD89}" type="presParOf" srcId="{F00C5712-F002-4829-9E1D-316830874D4D}" destId="{7DCDDAB5-6A95-40BF-B194-6CE8752FAE4B}" srcOrd="2" destOrd="0" presId="urn:microsoft.com/office/officeart/2005/8/layout/hProcess11"/>
    <dgm:cxn modelId="{8646C181-C0CA-4C9A-98EF-ABA35B75C816}" type="presParOf" srcId="{11D3FF26-0E30-4E26-BFAE-0A91940C4C1F}" destId="{C1872DD8-362C-420C-9DC7-3682115F3B24}" srcOrd="1" destOrd="0" presId="urn:microsoft.com/office/officeart/2005/8/layout/hProcess11"/>
    <dgm:cxn modelId="{F13C46B4-8B74-4280-A414-4E4A735BE1C5}" type="presParOf" srcId="{11D3FF26-0E30-4E26-BFAE-0A91940C4C1F}" destId="{CDD68CEA-4A12-47EB-B2E5-A4FCE648C602}" srcOrd="2" destOrd="0" presId="urn:microsoft.com/office/officeart/2005/8/layout/hProcess11"/>
    <dgm:cxn modelId="{DFF33B09-1874-4073-A874-69B8A85950C4}" type="presParOf" srcId="{CDD68CEA-4A12-47EB-B2E5-A4FCE648C602}" destId="{F2884971-98CD-4D31-B540-C61F41393689}" srcOrd="0" destOrd="0" presId="urn:microsoft.com/office/officeart/2005/8/layout/hProcess11"/>
    <dgm:cxn modelId="{ACB9AFDF-AB5D-4FB4-9558-C4119423819F}" type="presParOf" srcId="{CDD68CEA-4A12-47EB-B2E5-A4FCE648C602}" destId="{EC140FB1-7959-4FF2-B309-7363BB29979D}" srcOrd="1" destOrd="0" presId="urn:microsoft.com/office/officeart/2005/8/layout/hProcess11"/>
    <dgm:cxn modelId="{EC7F2510-CEE8-425F-94EE-EE6BE38BB4E3}" type="presParOf" srcId="{CDD68CEA-4A12-47EB-B2E5-A4FCE648C602}" destId="{3969B37E-8456-4924-BC73-41CB0117FCD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BFEEC-7666-4097-9BDF-87EAC8C1DBDC}">
      <dsp:nvSpPr>
        <dsp:cNvPr id="0" name=""/>
        <dsp:cNvSpPr/>
      </dsp:nvSpPr>
      <dsp:spPr>
        <a:xfrm>
          <a:off x="0" y="1473834"/>
          <a:ext cx="10972800" cy="2255957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3899B-CE46-4E60-A0F2-98A7C1B1EC31}">
      <dsp:nvSpPr>
        <dsp:cNvPr id="0" name=""/>
        <dsp:cNvSpPr/>
      </dsp:nvSpPr>
      <dsp:spPr>
        <a:xfrm>
          <a:off x="729518" y="217409"/>
          <a:ext cx="3423735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1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Order Go-Live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The date when practices start placing follow up orders, some of which generate tickets</a:t>
          </a:r>
        </a:p>
      </dsp:txBody>
      <dsp:txXfrm>
        <a:off x="729518" y="217409"/>
        <a:ext cx="3423735" cy="1810385"/>
      </dsp:txXfrm>
    </dsp:sp>
    <dsp:sp modelId="{6DA220D3-D0A0-4FF3-80E1-7F092E737679}">
      <dsp:nvSpPr>
        <dsp:cNvPr id="0" name=""/>
        <dsp:cNvSpPr/>
      </dsp:nvSpPr>
      <dsp:spPr>
        <a:xfrm>
          <a:off x="2007801" y="2373944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884971-98CD-4D31-B540-C61F41393689}">
      <dsp:nvSpPr>
        <dsp:cNvPr id="0" name=""/>
        <dsp:cNvSpPr/>
      </dsp:nvSpPr>
      <dsp:spPr>
        <a:xfrm>
          <a:off x="5874080" y="546297"/>
          <a:ext cx="3549319" cy="1526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1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Ticket Effective Date*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The earliest appointment date that patients should be invited to self-schedule</a:t>
          </a:r>
        </a:p>
      </dsp:txBody>
      <dsp:txXfrm>
        <a:off x="5874080" y="546297"/>
        <a:ext cx="3549319" cy="1526860"/>
      </dsp:txXfrm>
    </dsp:sp>
    <dsp:sp modelId="{EC140FB1-7959-4FF2-B309-7363BB29979D}">
      <dsp:nvSpPr>
        <dsp:cNvPr id="0" name=""/>
        <dsp:cNvSpPr/>
      </dsp:nvSpPr>
      <dsp:spPr>
        <a:xfrm>
          <a:off x="7240496" y="235743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30DF6-9D44-4290-A5D3-BD83A9FEEF1F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5CFBC-EADE-4499-A65F-16BE6D2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69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50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en-US" dirty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en-US" dirty="0"/>
          </a:p>
          <a:p>
            <a:pPr marL="228600" lvl="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1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07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8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70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0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66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tif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4.png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gif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/>
          <p:cNvSpPr>
            <a:spLocks noGrp="1"/>
          </p:cNvSpPr>
          <p:nvPr>
            <p:ph type="ctrTitle"/>
          </p:nvPr>
        </p:nvSpPr>
        <p:spPr>
          <a:xfrm>
            <a:off x="1984553" y="350700"/>
            <a:ext cx="9309207" cy="933450"/>
          </a:xfrm>
        </p:spPr>
        <p:txBody>
          <a:bodyPr/>
          <a:lstStyle>
            <a:lvl1pPr>
              <a:defRPr sz="3600" smtClean="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subTitle" idx="1"/>
          </p:nvPr>
        </p:nvSpPr>
        <p:spPr>
          <a:xfrm>
            <a:off x="6375859" y="2040443"/>
            <a:ext cx="5298477" cy="36933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0" indent="0">
              <a:spcBef>
                <a:spcPct val="0"/>
              </a:spcBef>
              <a:buFontTx/>
              <a:buNone/>
              <a:defRPr sz="2400" smtClean="0">
                <a:solidFill>
                  <a:srgbClr val="55657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D4213-4501-4914-A666-415F2D58D5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3212" y="386640"/>
            <a:ext cx="740524" cy="8615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40C9EE-71B2-4AF1-B816-06406533AA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26" y="382392"/>
            <a:ext cx="725367" cy="78581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50B80AF-523F-494D-A35F-065E96933756}"/>
              </a:ext>
            </a:extLst>
          </p:cNvPr>
          <p:cNvGrpSpPr/>
          <p:nvPr userDrawn="1"/>
        </p:nvGrpSpPr>
        <p:grpSpPr>
          <a:xfrm>
            <a:off x="311090" y="2776309"/>
            <a:ext cx="11289615" cy="4042553"/>
            <a:chOff x="478061" y="2750468"/>
            <a:chExt cx="11289612" cy="4042555"/>
          </a:xfrm>
        </p:grpSpPr>
        <p:sp>
          <p:nvSpPr>
            <p:cNvPr id="61" name="Hexagon 60">
              <a:extLst>
                <a:ext uri="{FF2B5EF4-FFF2-40B4-BE49-F238E27FC236}">
                  <a16:creationId xmlns:a16="http://schemas.microsoft.com/office/drawing/2014/main" id="{C5ACD934-CE8F-4230-A90D-1F207113D6A7}"/>
                </a:ext>
              </a:extLst>
            </p:cNvPr>
            <p:cNvSpPr/>
            <p:nvPr userDrawn="1"/>
          </p:nvSpPr>
          <p:spPr>
            <a:xfrm>
              <a:off x="5605016" y="5432595"/>
              <a:ext cx="1300693" cy="1107368"/>
            </a:xfrm>
            <a:prstGeom prst="hexagon">
              <a:avLst/>
            </a:prstGeom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CC3F427-8FB1-4F3D-94D6-643615EDA1AC}"/>
                </a:ext>
              </a:extLst>
            </p:cNvPr>
            <p:cNvGrpSpPr/>
            <p:nvPr userDrawn="1"/>
          </p:nvGrpSpPr>
          <p:grpSpPr>
            <a:xfrm>
              <a:off x="3408967" y="5424720"/>
              <a:ext cx="1300693" cy="1107368"/>
              <a:chOff x="3190527" y="2401408"/>
              <a:chExt cx="952942" cy="811304"/>
            </a:xfrm>
          </p:grpSpPr>
          <p:sp>
            <p:nvSpPr>
              <p:cNvPr id="63" name="Hexagon 62">
                <a:extLst>
                  <a:ext uri="{FF2B5EF4-FFF2-40B4-BE49-F238E27FC236}">
                    <a16:creationId xmlns:a16="http://schemas.microsoft.com/office/drawing/2014/main" id="{92A47881-F284-45CC-94DC-EF12FB042F8C}"/>
                  </a:ext>
                </a:extLst>
              </p:cNvPr>
              <p:cNvSpPr/>
              <p:nvPr/>
            </p:nvSpPr>
            <p:spPr>
              <a:xfrm>
                <a:off x="3190527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4" name="Picture 63">
                <a:extLst>
                  <a:ext uri="{FF2B5EF4-FFF2-40B4-BE49-F238E27FC236}">
                    <a16:creationId xmlns:a16="http://schemas.microsoft.com/office/drawing/2014/main" id="{95D738FA-2A6F-4B91-B94A-E3B01860FE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74667" y="2520582"/>
                <a:ext cx="584662" cy="572956"/>
              </a:xfrm>
              <a:prstGeom prst="rect">
                <a:avLst/>
              </a:prstGeom>
            </p:spPr>
          </p:pic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B67A3F6-6492-4954-A8B3-2B309350C68D}"/>
                </a:ext>
              </a:extLst>
            </p:cNvPr>
            <p:cNvGrpSpPr/>
            <p:nvPr userDrawn="1"/>
          </p:nvGrpSpPr>
          <p:grpSpPr>
            <a:xfrm>
              <a:off x="7891374" y="5490617"/>
              <a:ext cx="1300693" cy="1107368"/>
              <a:chOff x="6439825" y="2401408"/>
              <a:chExt cx="952942" cy="811304"/>
            </a:xfrm>
          </p:grpSpPr>
          <p:sp>
            <p:nvSpPr>
              <p:cNvPr id="66" name="Hexagon 65">
                <a:extLst>
                  <a:ext uri="{FF2B5EF4-FFF2-40B4-BE49-F238E27FC236}">
                    <a16:creationId xmlns:a16="http://schemas.microsoft.com/office/drawing/2014/main" id="{00652B61-0E40-49C9-BFD7-72741576457C}"/>
                  </a:ext>
                </a:extLst>
              </p:cNvPr>
              <p:cNvSpPr/>
              <p:nvPr/>
            </p:nvSpPr>
            <p:spPr>
              <a:xfrm>
                <a:off x="6439825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pic>
            <p:nvPicPr>
              <p:cNvPr id="67" name="Picture 66">
                <a:extLst>
                  <a:ext uri="{FF2B5EF4-FFF2-40B4-BE49-F238E27FC236}">
                    <a16:creationId xmlns:a16="http://schemas.microsoft.com/office/drawing/2014/main" id="{4E579D8F-44C0-4C2D-B0CA-3FAB9FBC25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8837" y="2512191"/>
                <a:ext cx="554919" cy="589739"/>
              </a:xfrm>
              <a:prstGeom prst="rect">
                <a:avLst/>
              </a:prstGeom>
            </p:spPr>
          </p:pic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9265BBB6-CEE8-4A99-B394-074AFC113906}"/>
                </a:ext>
              </a:extLst>
            </p:cNvPr>
            <p:cNvGrpSpPr/>
            <p:nvPr userDrawn="1"/>
          </p:nvGrpSpPr>
          <p:grpSpPr>
            <a:xfrm>
              <a:off x="10466980" y="5685655"/>
              <a:ext cx="1300693" cy="1107368"/>
              <a:chOff x="4815176" y="2401408"/>
              <a:chExt cx="952942" cy="811304"/>
            </a:xfrm>
          </p:grpSpPr>
          <p:sp>
            <p:nvSpPr>
              <p:cNvPr id="69" name="Hexagon 68">
                <a:extLst>
                  <a:ext uri="{FF2B5EF4-FFF2-40B4-BE49-F238E27FC236}">
                    <a16:creationId xmlns:a16="http://schemas.microsoft.com/office/drawing/2014/main" id="{97B1E1DB-4649-4322-BAB2-E6EC1F89827F}"/>
                  </a:ext>
                </a:extLst>
              </p:cNvPr>
              <p:cNvSpPr/>
              <p:nvPr/>
            </p:nvSpPr>
            <p:spPr>
              <a:xfrm>
                <a:off x="4815176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70" name="Picture 69">
                <a:extLst>
                  <a:ext uri="{FF2B5EF4-FFF2-40B4-BE49-F238E27FC236}">
                    <a16:creationId xmlns:a16="http://schemas.microsoft.com/office/drawing/2014/main" id="{549E580D-5D9F-4960-BAC0-F9A20EE501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847" r="37202"/>
              <a:stretch/>
            </p:blipFill>
            <p:spPr>
              <a:xfrm>
                <a:off x="5162388" y="2466792"/>
                <a:ext cx="258519" cy="680537"/>
              </a:xfrm>
              <a:prstGeom prst="rect">
                <a:avLst/>
              </a:prstGeom>
            </p:spPr>
          </p:pic>
        </p:grpSp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B85C836F-EFC2-434E-9CFE-7BDA62327C4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787" t="27813" r="24944" b="26076"/>
            <a:stretch/>
          </p:blipFill>
          <p:spPr>
            <a:xfrm>
              <a:off x="5713723" y="5564020"/>
              <a:ext cx="1031035" cy="894472"/>
            </a:xfrm>
            <a:prstGeom prst="rect">
              <a:avLst/>
            </a:prstGeom>
          </p:spPr>
        </p:pic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B317A28-B623-4141-95C7-36BEA14DB825}"/>
                </a:ext>
              </a:extLst>
            </p:cNvPr>
            <p:cNvGrpSpPr/>
            <p:nvPr userDrawn="1"/>
          </p:nvGrpSpPr>
          <p:grpSpPr>
            <a:xfrm>
              <a:off x="4524934" y="4838629"/>
              <a:ext cx="1300693" cy="1107368"/>
              <a:chOff x="8876799" y="1961984"/>
              <a:chExt cx="952942" cy="811304"/>
            </a:xfrm>
          </p:grpSpPr>
          <p:sp>
            <p:nvSpPr>
              <p:cNvPr id="73" name="Hexagon 72">
                <a:extLst>
                  <a:ext uri="{FF2B5EF4-FFF2-40B4-BE49-F238E27FC236}">
                    <a16:creationId xmlns:a16="http://schemas.microsoft.com/office/drawing/2014/main" id="{7D1F809F-C774-4370-87A2-E521E8A51711}"/>
                  </a:ext>
                </a:extLst>
              </p:cNvPr>
              <p:cNvSpPr/>
              <p:nvPr/>
            </p:nvSpPr>
            <p:spPr>
              <a:xfrm>
                <a:off x="8876799" y="1961984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74" name="Picture 73">
                <a:extLst>
                  <a:ext uri="{FF2B5EF4-FFF2-40B4-BE49-F238E27FC236}">
                    <a16:creationId xmlns:a16="http://schemas.microsoft.com/office/drawing/2014/main" id="{6B97DCB8-60C4-4010-ADEB-F01C920897B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313" t="25397" r="25253" b="21214"/>
              <a:stretch/>
            </p:blipFill>
            <p:spPr>
              <a:xfrm>
                <a:off x="9035556" y="2055858"/>
                <a:ext cx="635428" cy="623556"/>
              </a:xfrm>
              <a:prstGeom prst="rect">
                <a:avLst/>
              </a:prstGeom>
            </p:spPr>
          </p:pic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E7E26CD-A824-420B-8464-258F8ECFA139}"/>
                </a:ext>
              </a:extLst>
            </p:cNvPr>
            <p:cNvGrpSpPr/>
            <p:nvPr userDrawn="1"/>
          </p:nvGrpSpPr>
          <p:grpSpPr>
            <a:xfrm>
              <a:off x="1898615" y="3627109"/>
              <a:ext cx="1300693" cy="1107368"/>
              <a:chOff x="1562350" y="1501380"/>
              <a:chExt cx="952942" cy="811304"/>
            </a:xfrm>
          </p:grpSpPr>
          <p:sp>
            <p:nvSpPr>
              <p:cNvPr id="76" name="Hexagon 75">
                <a:extLst>
                  <a:ext uri="{FF2B5EF4-FFF2-40B4-BE49-F238E27FC236}">
                    <a16:creationId xmlns:a16="http://schemas.microsoft.com/office/drawing/2014/main" id="{F98D23DE-418F-4734-94E9-D5E598436C34}"/>
                  </a:ext>
                </a:extLst>
              </p:cNvPr>
              <p:cNvSpPr/>
              <p:nvPr/>
            </p:nvSpPr>
            <p:spPr>
              <a:xfrm>
                <a:off x="1562350" y="1501380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77" name="Picture 76">
                <a:extLst>
                  <a:ext uri="{FF2B5EF4-FFF2-40B4-BE49-F238E27FC236}">
                    <a16:creationId xmlns:a16="http://schemas.microsoft.com/office/drawing/2014/main" id="{8BD700B5-D98F-4AB5-BBD4-976E8CC998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25163" y="1669733"/>
                <a:ext cx="627316" cy="474599"/>
              </a:xfrm>
              <a:prstGeom prst="rect">
                <a:avLst/>
              </a:prstGeom>
            </p:spPr>
          </p:pic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5D2DC155-87F9-4B29-BE98-540E42331EBA}"/>
                </a:ext>
              </a:extLst>
            </p:cNvPr>
            <p:cNvGrpSpPr/>
            <p:nvPr userDrawn="1"/>
          </p:nvGrpSpPr>
          <p:grpSpPr>
            <a:xfrm>
              <a:off x="796373" y="4247973"/>
              <a:ext cx="1300693" cy="1107368"/>
              <a:chOff x="1578575" y="2401408"/>
              <a:chExt cx="952942" cy="811304"/>
            </a:xfrm>
          </p:grpSpPr>
          <p:sp>
            <p:nvSpPr>
              <p:cNvPr id="82" name="Hexagon 81">
                <a:extLst>
                  <a:ext uri="{FF2B5EF4-FFF2-40B4-BE49-F238E27FC236}">
                    <a16:creationId xmlns:a16="http://schemas.microsoft.com/office/drawing/2014/main" id="{1E1156E0-7084-49EF-AF19-B6526D0765C1}"/>
                  </a:ext>
                </a:extLst>
              </p:cNvPr>
              <p:cNvSpPr/>
              <p:nvPr/>
            </p:nvSpPr>
            <p:spPr>
              <a:xfrm>
                <a:off x="1578575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3" name="Picture 82">
                <a:extLst>
                  <a:ext uri="{FF2B5EF4-FFF2-40B4-BE49-F238E27FC236}">
                    <a16:creationId xmlns:a16="http://schemas.microsoft.com/office/drawing/2014/main" id="{E2142395-0107-47F2-B820-4FE947B8CC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10578" y="2562592"/>
                <a:ext cx="488936" cy="488936"/>
              </a:xfrm>
              <a:prstGeom prst="rect">
                <a:avLst/>
              </a:prstGeom>
            </p:spPr>
          </p:pic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CF70AA-54A8-46F8-BFE3-E404015513E7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579576" y="3355880"/>
              <a:ext cx="1612428" cy="1371601"/>
              <a:chOff x="9705827" y="2412349"/>
              <a:chExt cx="952942" cy="811304"/>
            </a:xfrm>
          </p:grpSpPr>
          <p:sp>
            <p:nvSpPr>
              <p:cNvPr id="85" name="Hexagon 84">
                <a:extLst>
                  <a:ext uri="{FF2B5EF4-FFF2-40B4-BE49-F238E27FC236}">
                    <a16:creationId xmlns:a16="http://schemas.microsoft.com/office/drawing/2014/main" id="{242AB7FC-FF7D-4F6B-9D9F-7B81730B15D2}"/>
                  </a:ext>
                </a:extLst>
              </p:cNvPr>
              <p:cNvSpPr/>
              <p:nvPr/>
            </p:nvSpPr>
            <p:spPr>
              <a:xfrm>
                <a:off x="9705827" y="2412349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68C6AB1C-4907-4024-B70F-46A3163BC0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74960" y="2493502"/>
                <a:ext cx="614677" cy="648999"/>
              </a:xfrm>
              <a:prstGeom prst="rect">
                <a:avLst/>
              </a:prstGeom>
            </p:spPr>
          </p:pic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A3931C60-FB89-41A7-86C8-B43EB599BFD9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1873329" y="4838629"/>
              <a:ext cx="1611054" cy="1371601"/>
              <a:chOff x="10538790" y="1931456"/>
              <a:chExt cx="952942" cy="811304"/>
            </a:xfrm>
          </p:grpSpPr>
          <p:sp>
            <p:nvSpPr>
              <p:cNvPr id="88" name="Hexagon 87">
                <a:extLst>
                  <a:ext uri="{FF2B5EF4-FFF2-40B4-BE49-F238E27FC236}">
                    <a16:creationId xmlns:a16="http://schemas.microsoft.com/office/drawing/2014/main" id="{8DF3392E-7F82-49D7-A5D1-160AD904D926}"/>
                  </a:ext>
                </a:extLst>
              </p:cNvPr>
              <p:cNvSpPr/>
              <p:nvPr/>
            </p:nvSpPr>
            <p:spPr>
              <a:xfrm>
                <a:off x="10538790" y="1931456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89" name="Picture 88">
                <a:extLst>
                  <a:ext uri="{FF2B5EF4-FFF2-40B4-BE49-F238E27FC236}">
                    <a16:creationId xmlns:a16="http://schemas.microsoft.com/office/drawing/2014/main" id="{8F72ED29-4347-4556-AA8F-3CEDF62278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45037" y="2066884"/>
                <a:ext cx="540448" cy="540448"/>
              </a:xfrm>
              <a:prstGeom prst="rect">
                <a:avLst/>
              </a:prstGeom>
            </p:spPr>
          </p:pic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0C155CFB-BB7E-46A6-A640-C088589A6AF2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9053346" y="3377396"/>
              <a:ext cx="1612428" cy="1371601"/>
              <a:chOff x="4818984" y="1479892"/>
              <a:chExt cx="952942" cy="811304"/>
            </a:xfrm>
          </p:grpSpPr>
          <p:sp>
            <p:nvSpPr>
              <p:cNvPr id="91" name="Hexagon 90">
                <a:extLst>
                  <a:ext uri="{FF2B5EF4-FFF2-40B4-BE49-F238E27FC236}">
                    <a16:creationId xmlns:a16="http://schemas.microsoft.com/office/drawing/2014/main" id="{92D6F2B1-E67A-4019-AA71-F8EA9129B00E}"/>
                  </a:ext>
                </a:extLst>
              </p:cNvPr>
              <p:cNvSpPr/>
              <p:nvPr/>
            </p:nvSpPr>
            <p:spPr>
              <a:xfrm>
                <a:off x="4818984" y="1479892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12910F9D-3F34-47D5-B063-DF1F3D2518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02802" y="1525725"/>
                <a:ext cx="585306" cy="719639"/>
              </a:xfrm>
              <a:prstGeom prst="rect">
                <a:avLst/>
              </a:prstGeom>
            </p:spPr>
          </p:pic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741D029-26E7-4678-B39B-F6CEE46A58A2}"/>
                </a:ext>
              </a:extLst>
            </p:cNvPr>
            <p:cNvGrpSpPr/>
            <p:nvPr userDrawn="1"/>
          </p:nvGrpSpPr>
          <p:grpSpPr>
            <a:xfrm>
              <a:off x="7958110" y="4268731"/>
              <a:ext cx="1300693" cy="1107368"/>
              <a:chOff x="6439825" y="1501380"/>
              <a:chExt cx="952942" cy="811304"/>
            </a:xfrm>
          </p:grpSpPr>
          <p:sp>
            <p:nvSpPr>
              <p:cNvPr id="94" name="Hexagon 93">
                <a:extLst>
                  <a:ext uri="{FF2B5EF4-FFF2-40B4-BE49-F238E27FC236}">
                    <a16:creationId xmlns:a16="http://schemas.microsoft.com/office/drawing/2014/main" id="{4516B51B-D987-4110-86A2-69CC737ED162}"/>
                  </a:ext>
                </a:extLst>
              </p:cNvPr>
              <p:cNvSpPr/>
              <p:nvPr/>
            </p:nvSpPr>
            <p:spPr>
              <a:xfrm>
                <a:off x="6439825" y="1501380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95" name="Picture 94">
                <a:extLst>
                  <a:ext uri="{FF2B5EF4-FFF2-40B4-BE49-F238E27FC236}">
                    <a16:creationId xmlns:a16="http://schemas.microsoft.com/office/drawing/2014/main" id="{67A33D6B-0D9A-43B1-AB38-9EF55F7D39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50900" y="1541636"/>
                <a:ext cx="730793" cy="730793"/>
              </a:xfrm>
              <a:prstGeom prst="rect">
                <a:avLst/>
              </a:prstGeom>
            </p:spPr>
          </p:pic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F3973F7-CA95-40D3-972D-58CD211A73FF}"/>
                </a:ext>
              </a:extLst>
            </p:cNvPr>
            <p:cNvGrpSpPr/>
            <p:nvPr userDrawn="1"/>
          </p:nvGrpSpPr>
          <p:grpSpPr>
            <a:xfrm>
              <a:off x="6765838" y="4801657"/>
              <a:ext cx="1300693" cy="1107368"/>
              <a:chOff x="5627500" y="1951395"/>
              <a:chExt cx="952942" cy="811304"/>
            </a:xfrm>
          </p:grpSpPr>
          <p:sp>
            <p:nvSpPr>
              <p:cNvPr id="100" name="Hexagon 99">
                <a:extLst>
                  <a:ext uri="{FF2B5EF4-FFF2-40B4-BE49-F238E27FC236}">
                    <a16:creationId xmlns:a16="http://schemas.microsoft.com/office/drawing/2014/main" id="{B9277582-70BB-4589-87EC-FF520A159195}"/>
                  </a:ext>
                </a:extLst>
              </p:cNvPr>
              <p:cNvSpPr/>
              <p:nvPr/>
            </p:nvSpPr>
            <p:spPr>
              <a:xfrm>
                <a:off x="5627500" y="1951395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101" name="Picture 100">
                <a:extLst>
                  <a:ext uri="{FF2B5EF4-FFF2-40B4-BE49-F238E27FC236}">
                    <a16:creationId xmlns:a16="http://schemas.microsoft.com/office/drawing/2014/main" id="{2EB8A3BD-214A-445E-8F0B-BCE1328A5A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64407" y="2020106"/>
                <a:ext cx="679129" cy="705687"/>
              </a:xfrm>
              <a:prstGeom prst="rect">
                <a:avLst/>
              </a:prstGeom>
            </p:spPr>
          </p:pic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7800336C-D636-474E-B8A3-C0E92FBF2DD5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3126951" y="3946932"/>
              <a:ext cx="1611054" cy="1371601"/>
              <a:chOff x="2809114" y="1520822"/>
              <a:chExt cx="952942" cy="811304"/>
            </a:xfrm>
          </p:grpSpPr>
          <p:sp>
            <p:nvSpPr>
              <p:cNvPr id="103" name="Hexagon 102">
                <a:extLst>
                  <a:ext uri="{FF2B5EF4-FFF2-40B4-BE49-F238E27FC236}">
                    <a16:creationId xmlns:a16="http://schemas.microsoft.com/office/drawing/2014/main" id="{ECD106BB-5294-4CFF-8C71-8AD89C9256D7}"/>
                  </a:ext>
                </a:extLst>
              </p:cNvPr>
              <p:cNvSpPr/>
              <p:nvPr/>
            </p:nvSpPr>
            <p:spPr>
              <a:xfrm>
                <a:off x="2809114" y="1520822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4" name="Picture 103">
                <a:extLst>
                  <a:ext uri="{FF2B5EF4-FFF2-40B4-BE49-F238E27FC236}">
                    <a16:creationId xmlns:a16="http://schemas.microsoft.com/office/drawing/2014/main" id="{EA2F9F51-5ACD-48F0-91C6-C515479196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35947" y="1576836"/>
                <a:ext cx="699276" cy="699276"/>
              </a:xfrm>
              <a:prstGeom prst="rect">
                <a:avLst/>
              </a:prstGeom>
            </p:spPr>
          </p:pic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E35D45F7-D955-4DF8-BA8A-BE4F9B2B8A74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78061" y="2750468"/>
              <a:ext cx="1611054" cy="1371601"/>
              <a:chOff x="8092707" y="1489623"/>
              <a:chExt cx="952942" cy="811304"/>
            </a:xfrm>
          </p:grpSpPr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250CF8DF-39F2-4FA0-A396-F55DDD767470}"/>
                  </a:ext>
                </a:extLst>
              </p:cNvPr>
              <p:cNvSpPr/>
              <p:nvPr/>
            </p:nvSpPr>
            <p:spPr>
              <a:xfrm>
                <a:off x="8092707" y="1489623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7" name="Picture 106">
                <a:extLst>
                  <a:ext uri="{FF2B5EF4-FFF2-40B4-BE49-F238E27FC236}">
                    <a16:creationId xmlns:a16="http://schemas.microsoft.com/office/drawing/2014/main" id="{583DEFDD-4CBE-4ACA-9D2F-F0E595521B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8623" y="1566201"/>
                <a:ext cx="621110" cy="658148"/>
              </a:xfrm>
              <a:prstGeom prst="rect">
                <a:avLst/>
              </a:prstGeom>
            </p:spPr>
          </p:pic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638CDCA-1635-4280-85A2-27B1E7A67081}"/>
                </a:ext>
              </a:extLst>
            </p:cNvPr>
            <p:cNvGrpSpPr/>
            <p:nvPr userDrawn="1"/>
          </p:nvGrpSpPr>
          <p:grpSpPr>
            <a:xfrm>
              <a:off x="9086195" y="4860302"/>
              <a:ext cx="1612428" cy="1371601"/>
              <a:chOff x="9133900" y="4852351"/>
              <a:chExt cx="1612429" cy="1371600"/>
            </a:xfrm>
          </p:grpSpPr>
          <p:sp>
            <p:nvSpPr>
              <p:cNvPr id="79" name="Hexagon 78">
                <a:extLst>
                  <a:ext uri="{FF2B5EF4-FFF2-40B4-BE49-F238E27FC236}">
                    <a16:creationId xmlns:a16="http://schemas.microsoft.com/office/drawing/2014/main" id="{781D5C32-5897-4A39-B9CA-2EA490DB31E2}"/>
                  </a:ext>
                </a:extLst>
              </p:cNvPr>
              <p:cNvSpPr/>
              <p:nvPr/>
            </p:nvSpPr>
            <p:spPr>
              <a:xfrm>
                <a:off x="9133900" y="4852351"/>
                <a:ext cx="1612429" cy="1371600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9" name="Picture 1" descr="Machine generated alternative text:&#10;&#10;">
                <a:extLst>
                  <a:ext uri="{FF2B5EF4-FFF2-40B4-BE49-F238E27FC236}">
                    <a16:creationId xmlns:a16="http://schemas.microsoft.com/office/drawing/2014/main" id="{705D350C-8848-4034-8DDB-70BE72B2CD9D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 rotWithShape="1"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229" t="17050" r="9325" b="15246"/>
              <a:stretch/>
            </p:blipFill>
            <p:spPr bwMode="auto">
              <a:xfrm>
                <a:off x="9399425" y="5052895"/>
                <a:ext cx="1081378" cy="903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7512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7752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8B9FF7-F69F-421C-8AAA-E9B828EF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1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65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04431B0-F233-48EE-9064-660EABB36207}"/>
              </a:ext>
            </a:extLst>
          </p:cNvPr>
          <p:cNvSpPr/>
          <p:nvPr userDrawn="1"/>
        </p:nvSpPr>
        <p:spPr>
          <a:xfrm>
            <a:off x="238054" y="236621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63BB142-55C5-418C-B483-74F1E925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814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266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2E79-3C2B-460D-85B7-D25795F7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95E90C-DA93-4AD2-8106-9D1DBFCC0023}"/>
              </a:ext>
            </a:extLst>
          </p:cNvPr>
          <p:cNvSpPr/>
          <p:nvPr userDrawn="1"/>
        </p:nvSpPr>
        <p:spPr>
          <a:xfrm>
            <a:off x="214201" y="228670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C5D33C-AB54-40B8-816F-9E726DB1FCA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7180" y="1455642"/>
            <a:ext cx="3045349" cy="4579937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D1AFB9F-6116-4BD9-ADC9-CFA625B39A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039499" y="1455642"/>
            <a:ext cx="3347263" cy="457993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07B348A7-A70B-4A6A-A35B-DA830A2BDC4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93732" y="1455642"/>
            <a:ext cx="3347263" cy="457993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583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85AE03-9220-47B9-BCE6-4954E8BB4CCB}"/>
              </a:ext>
            </a:extLst>
          </p:cNvPr>
          <p:cNvSpPr/>
          <p:nvPr userDrawn="1"/>
        </p:nvSpPr>
        <p:spPr>
          <a:xfrm>
            <a:off x="190735" y="236621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B75891D-89D2-428E-A10C-A785EDFB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229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AC1AADA-76C3-4EFF-BA66-881CF9FB075C}"/>
              </a:ext>
            </a:extLst>
          </p:cNvPr>
          <p:cNvSpPr/>
          <p:nvPr userDrawn="1"/>
        </p:nvSpPr>
        <p:spPr>
          <a:xfrm>
            <a:off x="174832" y="206835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B2B56C-9426-4C4C-B135-E7EE78B9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626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35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7752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8B9FF7-F69F-421C-8AAA-E9B828EF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2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716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6A57C7-4DE6-471E-AD3A-06B6AE4255E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515600" y="221435"/>
            <a:ext cx="578590" cy="6731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982B2B-0D3F-4A0E-B31F-CFD8A51AA22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120" y="144012"/>
            <a:ext cx="621385" cy="673168"/>
          </a:xfrm>
          <a:prstGeom prst="rect">
            <a:avLst/>
          </a:prstGeom>
        </p:spPr>
      </p:pic>
    </p:spTree>
    <p:custDataLst>
      <p:tags r:id="rId12"/>
    </p:custDataLst>
    <p:extLst>
      <p:ext uri="{BB962C8B-B14F-4D97-AF65-F5344CB8AC3E}">
        <p14:creationId xmlns:p14="http://schemas.microsoft.com/office/powerpoint/2010/main" val="361518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8BB0"/>
          </a:solidFill>
          <a:latin typeface="Calibri Light" panose="020F03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hyperlink" Target="https://ambulatorymanagement.massgeneral.org/wp-content/uploads/OBPSS-Template-Readiness-Review-Guide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mbulatorymanagement.massgeneral.org/wp-content/uploads/Adding-and-Adjusting-Slots-Tip-Sheet.pdf" TargetMode="External"/><Relationship Id="rId5" Type="http://schemas.openxmlformats.org/officeDocument/2006/relationships/hyperlink" Target="https://ambulatorymanagement.massgeneral.org/wp-content/uploads/Adding-Unavailable-Time-Tip-Sheet.pdf" TargetMode="External"/><Relationship Id="rId4" Type="http://schemas.openxmlformats.org/officeDocument/2006/relationships/hyperlink" Target="https://ambulatorymanagement.massgeneral.org/wp-content/uploads/Updating-Visit-Type-Limits-Tip-Sheet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hyperlink" Target="https://ambulatorymanagement.massgeneral.org/wp-content/uploads/OBPSS-Template-Readiness-Review-Guide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mbulatorymanagement.massgeneral.org/wp-content/uploads/Updating-Visit-Type-Limits-Tip-Sheet.pdf" TargetMode="External"/><Relationship Id="rId5" Type="http://schemas.openxmlformats.org/officeDocument/2006/relationships/hyperlink" Target="https://partnershealthcare.service-now.com/isservicehub/?id=is_sc_category&amp;sys_id=01f478786f81260056ad95fd5d3ee47a" TargetMode="External"/><Relationship Id="rId4" Type="http://schemas.openxmlformats.org/officeDocument/2006/relationships/hyperlink" Target="https://ambulatorymanagement.massgeneral.org/wp-content/uploads/Adding-and-Adjusting-Slots-Tip-Sheet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25A9-A7E8-465D-A659-A1CB0EBE8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4408" y="340652"/>
            <a:ext cx="9309207" cy="933450"/>
          </a:xfrm>
        </p:spPr>
        <p:txBody>
          <a:bodyPr/>
          <a:lstStyle/>
          <a:p>
            <a:r>
              <a:rPr lang="en-US" dirty="0"/>
              <a:t>Ambulatory Management</a:t>
            </a:r>
            <a:r>
              <a:rPr lang="en-US"/>
              <a:t> and </a:t>
            </a:r>
            <a:br>
              <a:rPr lang="en-US"/>
            </a:br>
            <a:r>
              <a:rPr lang="en-US"/>
              <a:t>Ambulatory Capacity Management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328F6-6CC5-46FA-9A02-B6C7454BB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9395" y="2040062"/>
            <a:ext cx="7889868" cy="1107996"/>
          </a:xfrm>
        </p:spPr>
        <p:txBody>
          <a:bodyPr/>
          <a:lstStyle/>
          <a:p>
            <a:pPr algn="r"/>
            <a:r>
              <a:rPr lang="en-US" dirty="0">
                <a:latin typeface="Calibri Light"/>
                <a:cs typeface="Calibri Light"/>
              </a:rPr>
              <a:t>Template Readiness Session </a:t>
            </a:r>
            <a:br>
              <a:rPr lang="en-US" dirty="0">
                <a:latin typeface="Calibri Light"/>
                <a:cs typeface="Calibri Light"/>
              </a:rPr>
            </a:br>
            <a:r>
              <a:rPr lang="en-US" dirty="0">
                <a:latin typeface="Calibri Light"/>
                <a:cs typeface="Calibri Light"/>
              </a:rPr>
              <a:t>Order-Based Scheduling/Patient Self-Scheduling (OBPSS) </a:t>
            </a:r>
            <a:br>
              <a:rPr lang="en-US" dirty="0">
                <a:latin typeface="Calibri Light"/>
                <a:cs typeface="Calibri Light"/>
              </a:rPr>
            </a:br>
            <a:r>
              <a:rPr lang="en-US" i="1" dirty="0">
                <a:latin typeface="Calibri Light"/>
                <a:cs typeface="Calibri Light"/>
              </a:rPr>
              <a:t>4/30/2021</a:t>
            </a:r>
            <a:endParaRPr lang="en-US" i="1" dirty="0">
              <a:highlight>
                <a:srgbClr val="FFFF00"/>
              </a:highlight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562935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52C8A1-264A-4C36-9BBD-F6011600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0FC98-005E-4B7D-A567-A0EBA388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1"/>
            <a:ext cx="6686550" cy="4525963"/>
          </a:xfrm>
        </p:spPr>
        <p:txBody>
          <a:bodyPr/>
          <a:lstStyle/>
          <a:p>
            <a:pPr marL="51435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OBPSS Definitions</a:t>
            </a:r>
          </a:p>
          <a:p>
            <a:pPr marL="51435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Scheduling Protocols</a:t>
            </a:r>
          </a:p>
          <a:p>
            <a:pPr marL="51435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Scenarios That May Require Template Updates</a:t>
            </a:r>
          </a:p>
        </p:txBody>
      </p:sp>
      <p:pic>
        <p:nvPicPr>
          <p:cNvPr id="7" name="Picture 2" descr="Machine generated alternative text:&#10;&#10;">
            <a:extLst>
              <a:ext uri="{FF2B5EF4-FFF2-40B4-BE49-F238E27FC236}">
                <a16:creationId xmlns:a16="http://schemas.microsoft.com/office/drawing/2014/main" id="{5317D0B4-F95F-4375-B6C2-D92E9ACD6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ontact Pathology">
            <a:extLst>
              <a:ext uri="{FF2B5EF4-FFF2-40B4-BE49-F238E27FC236}">
                <a16:creationId xmlns:a16="http://schemas.microsoft.com/office/drawing/2014/main" id="{195BFCEB-15FB-403E-8841-9DDF66BD61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0" r="9369"/>
          <a:stretch/>
        </p:blipFill>
        <p:spPr bwMode="auto">
          <a:xfrm>
            <a:off x="7296150" y="0"/>
            <a:ext cx="48958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658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BE60DD27-485D-49F1-A344-6C84C14063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620406"/>
              </p:ext>
            </p:extLst>
          </p:nvPr>
        </p:nvGraphicFramePr>
        <p:xfrm>
          <a:off x="609600" y="13716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B352C8A1-264A-4C36-9BBD-F6011600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OBPSS Definitions</a:t>
            </a:r>
          </a:p>
        </p:txBody>
      </p:sp>
      <p:pic>
        <p:nvPicPr>
          <p:cNvPr id="11" name="Picture 2" descr="Machine generated alternative text:&#10;&#10;">
            <a:extLst>
              <a:ext uri="{FF2B5EF4-FFF2-40B4-BE49-F238E27FC236}">
                <a16:creationId xmlns:a16="http://schemas.microsoft.com/office/drawing/2014/main" id="{D79E89EE-330B-4B35-98DB-CC5DF1589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AA5B96-451A-4C95-BF75-CDF26CAF3349}"/>
              </a:ext>
            </a:extLst>
          </p:cNvPr>
          <p:cNvSpPr txBox="1"/>
          <p:nvPr/>
        </p:nvSpPr>
        <p:spPr>
          <a:xfrm>
            <a:off x="609600" y="6223496"/>
            <a:ext cx="1115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 First date that templates are less then 60% filled based on historic trends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824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BCF34A0-25F2-4801-9C6F-2BDD63E4E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Protocols: Best Practices</a:t>
            </a:r>
          </a:p>
        </p:txBody>
      </p:sp>
      <p:pic>
        <p:nvPicPr>
          <p:cNvPr id="6" name="Picture 2" descr="Machine generated alternative text:&#10;&#10;">
            <a:extLst>
              <a:ext uri="{FF2B5EF4-FFF2-40B4-BE49-F238E27FC236}">
                <a16:creationId xmlns:a16="http://schemas.microsoft.com/office/drawing/2014/main" id="{D22E2060-FE27-42F4-9F74-B7FA7F63C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EB5A055-BE1A-412D-9133-FC29A5AFCE2B}"/>
              </a:ext>
            </a:extLst>
          </p:cNvPr>
          <p:cNvSpPr/>
          <p:nvPr/>
        </p:nvSpPr>
        <p:spPr>
          <a:xfrm>
            <a:off x="899634" y="3455135"/>
            <a:ext cx="2103120" cy="8438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Patient needs to be seen </a:t>
            </a:r>
            <a:r>
              <a:rPr lang="en-US" u="sng" dirty="0"/>
              <a:t>before</a:t>
            </a:r>
            <a:r>
              <a:rPr lang="en-US" dirty="0"/>
              <a:t> ticket effective date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C2F0BC-FA06-4C5F-B0DA-C5611C5BCE56}"/>
              </a:ext>
            </a:extLst>
          </p:cNvPr>
          <p:cNvCxnSpPr>
            <a:cxnSpLocks/>
          </p:cNvCxnSpPr>
          <p:nvPr/>
        </p:nvCxnSpPr>
        <p:spPr>
          <a:xfrm flipV="1">
            <a:off x="5889668" y="1973963"/>
            <a:ext cx="0" cy="395384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8BC54AD-D235-4DD7-9223-734C4B621B89}"/>
              </a:ext>
            </a:extLst>
          </p:cNvPr>
          <p:cNvCxnSpPr>
            <a:cxnSpLocks/>
          </p:cNvCxnSpPr>
          <p:nvPr/>
        </p:nvCxnSpPr>
        <p:spPr>
          <a:xfrm>
            <a:off x="707571" y="2129443"/>
            <a:ext cx="1024345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3F79CA4-AB67-4027-B484-6AB82BB7B731}"/>
              </a:ext>
            </a:extLst>
          </p:cNvPr>
          <p:cNvSpPr txBox="1"/>
          <p:nvPr/>
        </p:nvSpPr>
        <p:spPr>
          <a:xfrm>
            <a:off x="422198" y="1512298"/>
            <a:ext cx="796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Order Go-Live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56EEB3F-4A13-4FF0-9488-DE22FE22BE22}"/>
              </a:ext>
            </a:extLst>
          </p:cNvPr>
          <p:cNvCxnSpPr>
            <a:cxnSpLocks/>
          </p:cNvCxnSpPr>
          <p:nvPr/>
        </p:nvCxnSpPr>
        <p:spPr>
          <a:xfrm flipH="1">
            <a:off x="707571" y="2030421"/>
            <a:ext cx="1" cy="198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98473C0-1BD9-4B86-8102-2C5E2B7BC3E7}"/>
              </a:ext>
            </a:extLst>
          </p:cNvPr>
          <p:cNvSpPr txBox="1"/>
          <p:nvPr/>
        </p:nvSpPr>
        <p:spPr>
          <a:xfrm>
            <a:off x="5677146" y="1308009"/>
            <a:ext cx="985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Ticket Effective Date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B0BE81-8E0A-421E-B7AC-3D63259D6BD1}"/>
              </a:ext>
            </a:extLst>
          </p:cNvPr>
          <p:cNvSpPr/>
          <p:nvPr/>
        </p:nvSpPr>
        <p:spPr>
          <a:xfrm>
            <a:off x="899634" y="2889711"/>
            <a:ext cx="4583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/>
              <a:t>Scheduling Protocol until ticket effective date: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95666F-D399-40C4-B467-214136D00DB8}"/>
              </a:ext>
            </a:extLst>
          </p:cNvPr>
          <p:cNvSpPr/>
          <p:nvPr/>
        </p:nvSpPr>
        <p:spPr>
          <a:xfrm>
            <a:off x="6169880" y="2889711"/>
            <a:ext cx="5125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/>
              <a:t>Scheduling Protocol on/after ticket effective date: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74F98B53-05F4-4DC8-BD9B-7BA8E2A0EC90}"/>
              </a:ext>
            </a:extLst>
          </p:cNvPr>
          <p:cNvSpPr/>
          <p:nvPr/>
        </p:nvSpPr>
        <p:spPr>
          <a:xfrm>
            <a:off x="3191159" y="3769255"/>
            <a:ext cx="536673" cy="22932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DB86512-05E2-4CDB-BA06-05706B718343}"/>
              </a:ext>
            </a:extLst>
          </p:cNvPr>
          <p:cNvSpPr/>
          <p:nvPr/>
        </p:nvSpPr>
        <p:spPr>
          <a:xfrm>
            <a:off x="3847540" y="3455135"/>
            <a:ext cx="1828800" cy="8412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Place order + schedule at check-out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1334D3C-B881-4A58-A7EA-FAD815821149}"/>
              </a:ext>
            </a:extLst>
          </p:cNvPr>
          <p:cNvSpPr/>
          <p:nvPr/>
        </p:nvSpPr>
        <p:spPr>
          <a:xfrm>
            <a:off x="890546" y="4460084"/>
            <a:ext cx="2103120" cy="8412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Patient needs to be seen </a:t>
            </a:r>
            <a:r>
              <a:rPr lang="en-US" u="sng" dirty="0"/>
              <a:t>after</a:t>
            </a:r>
            <a:r>
              <a:rPr lang="en-US" dirty="0"/>
              <a:t> ticket effective date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04BEF6BA-F974-4570-9DA3-1473EA4D1C58}"/>
              </a:ext>
            </a:extLst>
          </p:cNvPr>
          <p:cNvSpPr/>
          <p:nvPr/>
        </p:nvSpPr>
        <p:spPr>
          <a:xfrm>
            <a:off x="3191159" y="4738120"/>
            <a:ext cx="536673" cy="22932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B69236ED-1D72-4B2A-B723-6F89F4DAF169}"/>
              </a:ext>
            </a:extLst>
          </p:cNvPr>
          <p:cNvSpPr/>
          <p:nvPr/>
        </p:nvSpPr>
        <p:spPr>
          <a:xfrm>
            <a:off x="3839816" y="4460085"/>
            <a:ext cx="1828800" cy="8412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Only place order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05061CB-8C0E-49F7-9471-DFDDAB06D34D}"/>
              </a:ext>
            </a:extLst>
          </p:cNvPr>
          <p:cNvSpPr/>
          <p:nvPr/>
        </p:nvSpPr>
        <p:spPr>
          <a:xfrm>
            <a:off x="6169882" y="3455139"/>
            <a:ext cx="2103120" cy="84384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Patient needs to be seen </a:t>
            </a:r>
            <a:r>
              <a:rPr lang="en-US" u="sng" dirty="0"/>
              <a:t>within</a:t>
            </a:r>
            <a:r>
              <a:rPr lang="en-US" dirty="0"/>
              <a:t> 14 days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03F2D94E-D470-47E8-8865-E9572401B85C}"/>
              </a:ext>
            </a:extLst>
          </p:cNvPr>
          <p:cNvSpPr/>
          <p:nvPr/>
        </p:nvSpPr>
        <p:spPr>
          <a:xfrm>
            <a:off x="8443999" y="3755573"/>
            <a:ext cx="536673" cy="22932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9EEDA74-0F18-4143-BADF-274D5401B45E}"/>
              </a:ext>
            </a:extLst>
          </p:cNvPr>
          <p:cNvSpPr/>
          <p:nvPr/>
        </p:nvSpPr>
        <p:spPr>
          <a:xfrm>
            <a:off x="9151669" y="3455135"/>
            <a:ext cx="1828800" cy="84383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Place order + schedule at check-out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8ABF503D-E87B-4F48-8E10-BEFE98C7EB56}"/>
              </a:ext>
            </a:extLst>
          </p:cNvPr>
          <p:cNvSpPr/>
          <p:nvPr/>
        </p:nvSpPr>
        <p:spPr>
          <a:xfrm>
            <a:off x="6169879" y="4454597"/>
            <a:ext cx="2103120" cy="8412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Patient needs to be seen </a:t>
            </a:r>
            <a:r>
              <a:rPr lang="en-US" u="sng" dirty="0"/>
              <a:t>after</a:t>
            </a:r>
            <a:r>
              <a:rPr lang="en-US" dirty="0"/>
              <a:t> 14 days 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5476A3A5-DF6A-4DFA-9AFF-B0F21D197EDC}"/>
              </a:ext>
            </a:extLst>
          </p:cNvPr>
          <p:cNvSpPr/>
          <p:nvPr/>
        </p:nvSpPr>
        <p:spPr>
          <a:xfrm>
            <a:off x="8443999" y="4738120"/>
            <a:ext cx="536673" cy="22932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8CEBF10-A656-4239-93D9-F1FE493D4B7C}"/>
              </a:ext>
            </a:extLst>
          </p:cNvPr>
          <p:cNvSpPr/>
          <p:nvPr/>
        </p:nvSpPr>
        <p:spPr>
          <a:xfrm>
            <a:off x="9151669" y="4454597"/>
            <a:ext cx="1828800" cy="84383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Only place order</a:t>
            </a:r>
          </a:p>
        </p:txBody>
      </p:sp>
    </p:spTree>
    <p:extLst>
      <p:ext uri="{BB962C8B-B14F-4D97-AF65-F5344CB8AC3E}">
        <p14:creationId xmlns:p14="http://schemas.microsoft.com/office/powerpoint/2010/main" val="190211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row: Right 15">
            <a:extLst>
              <a:ext uri="{FF2B5EF4-FFF2-40B4-BE49-F238E27FC236}">
                <a16:creationId xmlns:a16="http://schemas.microsoft.com/office/drawing/2014/main" id="{2E14E308-1888-4BB1-9D03-6819876F5015}"/>
              </a:ext>
            </a:extLst>
          </p:cNvPr>
          <p:cNvSpPr/>
          <p:nvPr/>
        </p:nvSpPr>
        <p:spPr>
          <a:xfrm>
            <a:off x="1473758" y="745507"/>
            <a:ext cx="9878121" cy="3261729"/>
          </a:xfrm>
          <a:prstGeom prst="rightArrow">
            <a:avLst/>
          </a:prstGeom>
          <a:solidFill>
            <a:srgbClr val="D0D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cs typeface="Calibri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EA11F8A-5BF3-4910-B462-6D6447BB6B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623105"/>
              </p:ext>
            </p:extLst>
          </p:nvPr>
        </p:nvGraphicFramePr>
        <p:xfrm>
          <a:off x="4379323" y="1685492"/>
          <a:ext cx="2027177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177">
                  <a:extLst>
                    <a:ext uri="{9D8B030D-6E8A-4147-A177-3AD203B41FA5}">
                      <a16:colId xmlns:a16="http://schemas.microsoft.com/office/drawing/2014/main" val="1545400343"/>
                    </a:ext>
                  </a:extLst>
                </a:gridCol>
              </a:tblGrid>
              <a:tr h="371707">
                <a:tc>
                  <a:txBody>
                    <a:bodyPr/>
                    <a:lstStyle/>
                    <a:p>
                      <a:r>
                        <a:rPr lang="en-US"/>
                        <a:t>Tuesday, May 4</a:t>
                      </a:r>
                      <a:br>
                        <a:rPr lang="en-US"/>
                      </a:br>
                      <a:r>
                        <a:rPr lang="en-US"/>
                        <a:t>Provider Smith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541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9:00 am – Patient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588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9:30 am – Patient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978253"/>
                  </a:ext>
                </a:extLst>
              </a:tr>
            </a:tbl>
          </a:graphicData>
        </a:graphic>
      </p:graphicFrame>
      <p:sp>
        <p:nvSpPr>
          <p:cNvPr id="20" name="Title 19">
            <a:extLst>
              <a:ext uri="{FF2B5EF4-FFF2-40B4-BE49-F238E27FC236}">
                <a16:creationId xmlns:a16="http://schemas.microsoft.com/office/drawing/2014/main" id="{1F8911A7-676A-4D06-8F7A-0CCA0932F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 Ticket Effective Date </a:t>
            </a:r>
            <a:r>
              <a:rPr lang="en-US" dirty="0"/>
              <a:t>Example</a:t>
            </a:r>
          </a:p>
        </p:txBody>
      </p:sp>
      <p:pic>
        <p:nvPicPr>
          <p:cNvPr id="8" name="Picture 2" descr="Machine generated alternative text:&#10;&#10;">
            <a:extLst>
              <a:ext uri="{FF2B5EF4-FFF2-40B4-BE49-F238E27FC236}">
                <a16:creationId xmlns:a16="http://schemas.microsoft.com/office/drawing/2014/main" id="{7EA294DF-E3EE-423E-B7C9-0403FDC58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08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8702E3C-58E1-4C32-B38E-36052B9789C2}"/>
              </a:ext>
            </a:extLst>
          </p:cNvPr>
          <p:cNvSpPr txBox="1"/>
          <p:nvPr/>
        </p:nvSpPr>
        <p:spPr>
          <a:xfrm>
            <a:off x="2526108" y="3776546"/>
            <a:ext cx="2890847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Patient A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Provider wants patient to come back in 6 months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(Expected Date = Nov 4)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rgbClr val="0070C0"/>
                </a:solidFill>
                <a:cs typeface="Calibri"/>
              </a:rPr>
              <a:t>Is the intended appointment date before the ticket effective date?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A53C37-E6B3-430E-9999-497D93249AAF}"/>
              </a:ext>
            </a:extLst>
          </p:cNvPr>
          <p:cNvSpPr txBox="1"/>
          <p:nvPr/>
        </p:nvSpPr>
        <p:spPr>
          <a:xfrm>
            <a:off x="6139581" y="3781249"/>
            <a:ext cx="3203951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Patient B</a:t>
            </a:r>
            <a:endParaRPr lang="en-US" b="1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Provider wants patient to come back in 1 month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(Expected Date = June 4)</a:t>
            </a:r>
          </a:p>
          <a:p>
            <a:pPr marL="285750" indent="-285750">
              <a:buFont typeface="Arial,Sans-Serif"/>
              <a:buChar char="•"/>
            </a:pP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Is the intended appointment date before the ticket effective date?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18F505-26EE-4AD0-B689-A7ECFADDEBCB}"/>
              </a:ext>
            </a:extLst>
          </p:cNvPr>
          <p:cNvSpPr txBox="1"/>
          <p:nvPr/>
        </p:nvSpPr>
        <p:spPr>
          <a:xfrm>
            <a:off x="2189597" y="2240164"/>
            <a:ext cx="174888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Monday, May 3</a:t>
            </a:r>
            <a:br>
              <a:rPr lang="en-US" dirty="0"/>
            </a:br>
            <a:r>
              <a:rPr lang="en-US" dirty="0">
                <a:cs typeface="Calibri"/>
              </a:rPr>
              <a:t>Order Go-Live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E1C5D4-7379-431F-ADE4-EC55573ED31F}"/>
              </a:ext>
            </a:extLst>
          </p:cNvPr>
          <p:cNvSpPr txBox="1"/>
          <p:nvPr/>
        </p:nvSpPr>
        <p:spPr>
          <a:xfrm>
            <a:off x="6996143" y="2227464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Monday, June 14</a:t>
            </a:r>
          </a:p>
          <a:p>
            <a:r>
              <a:rPr lang="en-US" dirty="0">
                <a:cs typeface="Calibri"/>
              </a:rPr>
              <a:t>Ticket Effective Date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4EC60A9-9290-406B-A593-E94E8408FD9F}"/>
              </a:ext>
            </a:extLst>
          </p:cNvPr>
          <p:cNvSpPr/>
          <p:nvPr/>
        </p:nvSpPr>
        <p:spPr>
          <a:xfrm>
            <a:off x="2669983" y="1767728"/>
            <a:ext cx="428720" cy="421020"/>
          </a:xfrm>
          <a:prstGeom prst="ellipse">
            <a:avLst/>
          </a:prstGeom>
          <a:solidFill>
            <a:srgbClr val="4A66AC">
              <a:hueOff val="0"/>
              <a:satOff val="0"/>
              <a:lumOff val="0"/>
              <a:alphaOff val="0"/>
            </a:srgbClr>
          </a:solidFill>
          <a:ln w="55000" cap="flat" cmpd="thickThin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A843B2-374F-43D8-B139-A383E3DFCDC0}"/>
              </a:ext>
            </a:extLst>
          </p:cNvPr>
          <p:cNvSpPr/>
          <p:nvPr/>
        </p:nvSpPr>
        <p:spPr>
          <a:xfrm>
            <a:off x="7688586" y="1785009"/>
            <a:ext cx="428720" cy="421020"/>
          </a:xfrm>
          <a:prstGeom prst="ellipse">
            <a:avLst/>
          </a:prstGeom>
          <a:solidFill>
            <a:srgbClr val="4A66AC">
              <a:hueOff val="0"/>
              <a:satOff val="0"/>
              <a:lumOff val="0"/>
              <a:alphaOff val="0"/>
            </a:srgbClr>
          </a:solidFill>
          <a:ln w="55000" cap="flat" cmpd="thickThin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5550702-C7BB-4A21-9560-A4CA7EBF673F}"/>
              </a:ext>
            </a:extLst>
          </p:cNvPr>
          <p:cNvCxnSpPr>
            <a:cxnSpLocks/>
          </p:cNvCxnSpPr>
          <p:nvPr/>
        </p:nvCxnSpPr>
        <p:spPr>
          <a:xfrm flipH="1">
            <a:off x="3458575" y="2520950"/>
            <a:ext cx="909632" cy="1311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08860B6-FFD8-4294-BAD3-7ADEA9105C55}"/>
              </a:ext>
            </a:extLst>
          </p:cNvPr>
          <p:cNvCxnSpPr>
            <a:cxnSpLocks/>
          </p:cNvCxnSpPr>
          <p:nvPr/>
        </p:nvCxnSpPr>
        <p:spPr>
          <a:xfrm>
            <a:off x="6417616" y="2886495"/>
            <a:ext cx="587975" cy="945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0B951C32-781B-48B7-ADE7-63F3EFBA951F}"/>
              </a:ext>
            </a:extLst>
          </p:cNvPr>
          <p:cNvSpPr/>
          <p:nvPr/>
        </p:nvSpPr>
        <p:spPr>
          <a:xfrm>
            <a:off x="2833542" y="5925597"/>
            <a:ext cx="2890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cs typeface="Calibri"/>
              </a:rPr>
              <a:t>NO –&gt; admin staff </a:t>
            </a:r>
            <a:r>
              <a:rPr lang="en-US" b="1" i="1" dirty="0">
                <a:cs typeface="Calibri"/>
              </a:rPr>
              <a:t>does not </a:t>
            </a:r>
            <a:r>
              <a:rPr lang="en-US" dirty="0">
                <a:cs typeface="Calibri"/>
              </a:rPr>
              <a:t>schedule at check-out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81FDBAF-2F60-4466-9A98-EDD05ECB90AB}"/>
              </a:ext>
            </a:extLst>
          </p:cNvPr>
          <p:cNvSpPr/>
          <p:nvPr/>
        </p:nvSpPr>
        <p:spPr>
          <a:xfrm>
            <a:off x="6452684" y="5925596"/>
            <a:ext cx="2890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YES –&gt; admin staff </a:t>
            </a:r>
            <a:r>
              <a:rPr lang="en-US" b="1" i="1" dirty="0">
                <a:ea typeface="+mn-lt"/>
                <a:cs typeface="+mn-lt"/>
              </a:rPr>
              <a:t>does </a:t>
            </a:r>
            <a:br>
              <a:rPr lang="en-US" b="1" i="1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schedule </a:t>
            </a:r>
            <a:r>
              <a:rPr lang="en-US" dirty="0">
                <a:cs typeface="Calibri"/>
              </a:rPr>
              <a:t>at check-out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97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52C8A1-264A-4C36-9BBD-F60116001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546" y="310366"/>
            <a:ext cx="9591366" cy="655637"/>
          </a:xfr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b="1" kern="1200" dirty="0">
                <a:latin typeface="Calibri Light" panose="020F0302020204030204" pitchFamily="34" charset="0"/>
                <a:ea typeface="+mj-ea"/>
                <a:cs typeface="+mj-cs"/>
              </a:rPr>
              <a:t>Scenarios</a:t>
            </a:r>
            <a:r>
              <a:rPr lang="en-US" dirty="0"/>
              <a:t> That May Require Template Updates: </a:t>
            </a:r>
            <a:br>
              <a:rPr lang="en-US" dirty="0"/>
            </a:br>
            <a:r>
              <a:rPr lang="en-US" dirty="0"/>
              <a:t>Patients </a:t>
            </a:r>
            <a:r>
              <a:rPr lang="en-US"/>
              <a:t>Seeing </a:t>
            </a:r>
            <a:r>
              <a:rPr lang="en-US" dirty="0"/>
              <a:t>Slots that you DO NOT </a:t>
            </a:r>
            <a:r>
              <a:rPr lang="en-US"/>
              <a:t>Want Them </a:t>
            </a:r>
            <a:r>
              <a:rPr lang="en-US" dirty="0"/>
              <a:t>to </a:t>
            </a:r>
            <a:r>
              <a:rPr lang="en-US"/>
              <a:t>Book</a:t>
            </a:r>
            <a:endParaRPr lang="en-US" kern="1200" dirty="0">
              <a:latin typeface="Calibri Light" panose="020F0302020204030204" pitchFamily="34" charset="0"/>
              <a:ea typeface="+mj-ea"/>
              <a:cs typeface="+mj-cs"/>
            </a:endParaRPr>
          </a:p>
        </p:txBody>
      </p:sp>
      <p:pic>
        <p:nvPicPr>
          <p:cNvPr id="11" name="Picture 2" descr="Machine generated alternative text:&#10;&#10;">
            <a:extLst>
              <a:ext uri="{FF2B5EF4-FFF2-40B4-BE49-F238E27FC236}">
                <a16:creationId xmlns:a16="http://schemas.microsoft.com/office/drawing/2014/main" id="{D79E89EE-330B-4B35-98DB-CC5DF1589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4016144D-BCDC-4486-9481-47DACE45D0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004207"/>
              </p:ext>
            </p:extLst>
          </p:nvPr>
        </p:nvGraphicFramePr>
        <p:xfrm>
          <a:off x="973044" y="2020401"/>
          <a:ext cx="10245912" cy="3049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8262">
                  <a:extLst>
                    <a:ext uri="{9D8B030D-6E8A-4147-A177-3AD203B41FA5}">
                      <a16:colId xmlns:a16="http://schemas.microsoft.com/office/drawing/2014/main" val="2434603619"/>
                    </a:ext>
                  </a:extLst>
                </a:gridCol>
                <a:gridCol w="5327650">
                  <a:extLst>
                    <a:ext uri="{9D8B030D-6E8A-4147-A177-3AD203B41FA5}">
                      <a16:colId xmlns:a16="http://schemas.microsoft.com/office/drawing/2014/main" val="1412138018"/>
                    </a:ext>
                  </a:extLst>
                </a:gridCol>
              </a:tblGrid>
              <a:tr h="488982">
                <a:tc>
                  <a:txBody>
                    <a:bodyPr/>
                    <a:lstStyle/>
                    <a:p>
                      <a:r>
                        <a:rPr lang="en-US" sz="2000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Solution*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897284"/>
                  </a:ext>
                </a:extLst>
              </a:tr>
              <a:tr h="536585">
                <a:tc>
                  <a:txBody>
                    <a:bodyPr/>
                    <a:lstStyle/>
                    <a:p>
                      <a:r>
                        <a:rPr lang="en-US" dirty="0"/>
                        <a:t>Too many follow up appointments on the schedule (for the day/session)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>
                          <a:hlinkClick r:id="rId4"/>
                        </a:rPr>
                        <a:t>Apply visit type limits </a:t>
                      </a:r>
                      <a:r>
                        <a:rPr lang="en-US"/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729942"/>
                  </a:ext>
                </a:extLst>
              </a:tr>
              <a:tr h="536585">
                <a:tc>
                  <a:txBody>
                    <a:bodyPr/>
                    <a:lstStyle/>
                    <a:p>
                      <a:r>
                        <a:rPr lang="en-US" dirty="0"/>
                        <a:t>Slots during provider’s vacation, lunch break, meeting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5"/>
                        </a:rPr>
                        <a:t>Set unavailable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423729"/>
                  </a:ext>
                </a:extLst>
              </a:tr>
              <a:tr h="536585">
                <a:tc>
                  <a:txBody>
                    <a:bodyPr/>
                    <a:lstStyle/>
                    <a:p>
                      <a:r>
                        <a:rPr lang="en-US" dirty="0"/>
                        <a:t>In-clinic follow up slots on a day provider is not on-site (or vice versa)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>
                          <a:hlinkClick r:id="rId4"/>
                        </a:rPr>
                        <a:t>Apply visit type limits </a:t>
                      </a:r>
                      <a:r>
                        <a:rPr lang="en-US"/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591763"/>
                  </a:ext>
                </a:extLst>
              </a:tr>
              <a:tr h="536585">
                <a:tc>
                  <a:txBody>
                    <a:bodyPr/>
                    <a:lstStyle/>
                    <a:p>
                      <a:r>
                        <a:rPr lang="en-US" dirty="0"/>
                        <a:t>Follow up slots available outside provider’s workday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>
                          <a:solidFill>
                            <a:srgbClr val="3333FF"/>
                          </a:solidFill>
                          <a:hlinkClick r:id="rId6"/>
                        </a:rPr>
                        <a:t>Create sessions</a:t>
                      </a:r>
                      <a:r>
                        <a:rPr lang="en-US" dirty="0"/>
                        <a:t>, i.e. morning and/or afternoon sessions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3940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DDDCA03-4DE7-431A-8BC6-1BBDEB4E03F8}"/>
              </a:ext>
            </a:extLst>
          </p:cNvPr>
          <p:cNvSpPr/>
          <p:nvPr/>
        </p:nvSpPr>
        <p:spPr>
          <a:xfrm>
            <a:off x="820450" y="6229102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* Every solution listed can be completed by practices unless otherwise noted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0824A8-BE2C-44F5-A2E4-2366B3880E31}"/>
              </a:ext>
            </a:extLst>
          </p:cNvPr>
          <p:cNvSpPr txBox="1"/>
          <p:nvPr/>
        </p:nvSpPr>
        <p:spPr>
          <a:xfrm>
            <a:off x="973044" y="5939435"/>
            <a:ext cx="2692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7"/>
              </a:rPr>
              <a:t>Template Readiness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86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52C8A1-264A-4C36-9BBD-F60116001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546" y="310366"/>
            <a:ext cx="10691854" cy="655637"/>
          </a:xfr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/>
              <a:t>Scenarios That May Require Template Updates: </a:t>
            </a:r>
            <a:br>
              <a:rPr lang="en-US" dirty="0"/>
            </a:br>
            <a:r>
              <a:rPr lang="en-US" b="1" kern="1200" dirty="0">
                <a:latin typeface="Calibri Light" panose="020F0302020204030204" pitchFamily="34" charset="0"/>
                <a:ea typeface="+mj-ea"/>
                <a:cs typeface="+mj-cs"/>
              </a:rPr>
              <a:t>Patients NOT </a:t>
            </a:r>
            <a:r>
              <a:rPr lang="en-US" dirty="0"/>
              <a:t>S</a:t>
            </a:r>
            <a:r>
              <a:rPr lang="en-US" b="1" kern="1200" dirty="0">
                <a:latin typeface="Calibri Light" panose="020F0302020204030204" pitchFamily="34" charset="0"/>
                <a:ea typeface="+mj-ea"/>
                <a:cs typeface="+mj-cs"/>
              </a:rPr>
              <a:t>eeing Slot That You DO Want Them To </a:t>
            </a:r>
            <a:r>
              <a:rPr lang="en-US" b="1" kern="1200">
                <a:latin typeface="Calibri Light" panose="020F0302020204030204" pitchFamily="34" charset="0"/>
                <a:ea typeface="+mj-ea"/>
                <a:cs typeface="+mj-cs"/>
              </a:rPr>
              <a:t>Book</a:t>
            </a:r>
            <a:endParaRPr lang="en-US" b="1" kern="1200" dirty="0">
              <a:latin typeface="Calibri Light" panose="020F0302020204030204" pitchFamily="34" charset="0"/>
              <a:ea typeface="+mj-ea"/>
              <a:cs typeface="+mj-cs"/>
            </a:endParaRPr>
          </a:p>
        </p:txBody>
      </p:sp>
      <p:pic>
        <p:nvPicPr>
          <p:cNvPr id="11" name="Picture 2" descr="Machine generated alternative text:&#10;&#10;">
            <a:extLst>
              <a:ext uri="{FF2B5EF4-FFF2-40B4-BE49-F238E27FC236}">
                <a16:creationId xmlns:a16="http://schemas.microsoft.com/office/drawing/2014/main" id="{D79E89EE-330B-4B35-98DB-CC5DF1589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4016144D-BCDC-4486-9481-47DACE45D0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221585"/>
              </p:ext>
            </p:extLst>
          </p:nvPr>
        </p:nvGraphicFramePr>
        <p:xfrm>
          <a:off x="890546" y="2169838"/>
          <a:ext cx="10236200" cy="2961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3044">
                  <a:extLst>
                    <a:ext uri="{9D8B030D-6E8A-4147-A177-3AD203B41FA5}">
                      <a16:colId xmlns:a16="http://schemas.microsoft.com/office/drawing/2014/main" val="2434603619"/>
                    </a:ext>
                  </a:extLst>
                </a:gridCol>
                <a:gridCol w="5263156">
                  <a:extLst>
                    <a:ext uri="{9D8B030D-6E8A-4147-A177-3AD203B41FA5}">
                      <a16:colId xmlns:a16="http://schemas.microsoft.com/office/drawing/2014/main" val="1412138018"/>
                    </a:ext>
                  </a:extLst>
                </a:gridCol>
              </a:tblGrid>
              <a:tr h="492339">
                <a:tc>
                  <a:txBody>
                    <a:bodyPr/>
                    <a:lstStyle/>
                    <a:p>
                      <a:r>
                        <a:rPr lang="en-US" sz="2000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Solution</a:t>
                      </a:r>
                      <a:r>
                        <a:rPr lang="en-US" sz="2000" i="1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897284"/>
                  </a:ext>
                </a:extLst>
              </a:tr>
              <a:tr h="678912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</a:rPr>
                        <a:t>Slot mismatch: Provider slot lengths not divisible by follow-up visit type durations (Example: 20 minute slot lengths and 15 minute visit durations)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buNone/>
                      </a:pPr>
                      <a:r>
                        <a:rPr lang="en-US" sz="1800" u="sng" kern="1200" dirty="0">
                          <a:solidFill>
                            <a:srgbClr val="3333FF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Adjust provider slot lengths/increments</a:t>
                      </a:r>
                      <a:endParaRPr lang="en-US" sz="1800" u="sng" kern="1200" dirty="0">
                        <a:solidFill>
                          <a:srgbClr val="3333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664556"/>
                  </a:ext>
                </a:extLst>
              </a:tr>
              <a:tr h="5365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Incorrect visit type duration: Provider prefers duration different from the default but the visit type has not been modified accordingly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hlinkClick r:id="rId5"/>
                        </a:rPr>
                        <a:t>Adjust visit type duration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(need to submit a ticket to Cadence) </a:t>
                      </a:r>
                    </a:p>
                    <a:p>
                      <a:pPr lvl="0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393067"/>
                  </a:ext>
                </a:extLst>
              </a:tr>
              <a:tr h="536585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 cannot find a slot due to low session limits but the provider template does have availability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dirty="0">
                          <a:solidFill>
                            <a:schemeClr val="tx1"/>
                          </a:solidFill>
                          <a:hlinkClick r:id="rId6"/>
                        </a:rPr>
                        <a:t>Increase visit type limits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05819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DF7A677-51A5-416C-B47C-4FC66DB0E62C}"/>
              </a:ext>
            </a:extLst>
          </p:cNvPr>
          <p:cNvSpPr/>
          <p:nvPr/>
        </p:nvSpPr>
        <p:spPr>
          <a:xfrm>
            <a:off x="820450" y="6229102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* Every solution listed can be completed by practices unless otherwise noted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92A255-224B-4E6E-8808-291E2E581ABA}"/>
              </a:ext>
            </a:extLst>
          </p:cNvPr>
          <p:cNvSpPr txBox="1"/>
          <p:nvPr/>
        </p:nvSpPr>
        <p:spPr>
          <a:xfrm>
            <a:off x="973044" y="5939435"/>
            <a:ext cx="2692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7"/>
              </a:rPr>
              <a:t>Template Readiness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0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9BA968-D90E-4955-9F75-C24AF31F3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Order Go-Live: </a:t>
            </a:r>
            <a:r>
              <a:rPr lang="en-US" dirty="0"/>
              <a:t>The date when practices start placing follow up orders, some of which generate tickets</a:t>
            </a:r>
          </a:p>
          <a:p>
            <a:r>
              <a:rPr lang="en-US" b="1" dirty="0"/>
              <a:t>Ticket Effective Date: </a:t>
            </a:r>
            <a:r>
              <a:rPr lang="en-US" dirty="0"/>
              <a:t>The earliest appointment date that patients should be invited to self-schedule</a:t>
            </a:r>
          </a:p>
          <a:p>
            <a:r>
              <a:rPr lang="en-US" b="1" dirty="0"/>
              <a:t>Scheduling window:</a:t>
            </a:r>
            <a:r>
              <a:rPr lang="en-US" dirty="0"/>
              <a:t> Standard timeframe prior to expected date of appointment that scheduling would take place (typically 60 days, varies by practice)</a:t>
            </a:r>
          </a:p>
          <a:p>
            <a:r>
              <a:rPr lang="en-US" b="1" dirty="0"/>
              <a:t>Expected Date: </a:t>
            </a:r>
            <a:r>
              <a:rPr lang="en-US" dirty="0"/>
              <a:t>Specific date, or range, that patient should return for a planned appointment</a:t>
            </a:r>
          </a:p>
          <a:p>
            <a:endParaRPr lang="en-US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D39DEA-6DE9-41A2-A749-8073328CF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pic>
        <p:nvPicPr>
          <p:cNvPr id="4" name="Picture 2" descr="Machine generated alternative text:&#10;&#10;">
            <a:extLst>
              <a:ext uri="{FF2B5EF4-FFF2-40B4-BE49-F238E27FC236}">
                <a16:creationId xmlns:a16="http://schemas.microsoft.com/office/drawing/2014/main" id="{106CD345-6801-4B12-B067-C1713E0FC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261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IDIVtemplate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0000FF"/>
      </a:hlink>
      <a:folHlink>
        <a:srgbClr val="0000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03A95E3DFD3B499262C78E5F6A61C9" ma:contentTypeVersion="13" ma:contentTypeDescription="Create a new document." ma:contentTypeScope="" ma:versionID="5681780580a6477de33b81e88dc0b54d">
  <xsd:schema xmlns:xsd="http://www.w3.org/2001/XMLSchema" xmlns:xs="http://www.w3.org/2001/XMLSchema" xmlns:p="http://schemas.microsoft.com/office/2006/metadata/properties" xmlns:ns3="e77aa131-5980-4918-a1b7-12dcd85cab92" xmlns:ns4="3187690f-2c17-4cf9-971d-2ea8d4de8651" targetNamespace="http://schemas.microsoft.com/office/2006/metadata/properties" ma:root="true" ma:fieldsID="ce18669987b9a06b6b219022e3095e7d" ns3:_="" ns4:_="">
    <xsd:import namespace="e77aa131-5980-4918-a1b7-12dcd85cab92"/>
    <xsd:import namespace="3187690f-2c17-4cf9-971d-2ea8d4de865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aa131-5980-4918-a1b7-12dcd85cab9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87690f-2c17-4cf9-971d-2ea8d4de86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1C367B-DF6A-4969-A3D3-924CAC427E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A34ED9-B457-4147-904A-1DB4BE78499B}">
  <ds:schemaRefs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3187690f-2c17-4cf9-971d-2ea8d4de8651"/>
    <ds:schemaRef ds:uri="e77aa131-5980-4918-a1b7-12dcd85cab92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6E4C870-CC6B-42CF-8C8C-4DB5560C28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7aa131-5980-4918-a1b7-12dcd85cab92"/>
    <ds:schemaRef ds:uri="3187690f-2c17-4cf9-971d-2ea8d4de86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6022</TotalTime>
  <Words>589</Words>
  <Application>Microsoft Office PowerPoint</Application>
  <PresentationFormat>Widescreen</PresentationFormat>
  <Paragraphs>78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PIDIVtemplate</vt:lpstr>
      <vt:lpstr>Ambulatory Management and  Ambulatory Capacity Management</vt:lpstr>
      <vt:lpstr>Agenda</vt:lpstr>
      <vt:lpstr>OBPSS Definitions</vt:lpstr>
      <vt:lpstr>Scheduling Protocols: Best Practices</vt:lpstr>
      <vt:lpstr>Pre- Ticket Effective Date Example</vt:lpstr>
      <vt:lpstr>Scenarios That May Require Template Updates:  Patients Seeing Slots that you DO NOT Want Them to Book</vt:lpstr>
      <vt:lpstr>Scenarios That May Require Template Updates:  Patients NOT Seeing Slot That You DO Want Them To Book</vt:lpstr>
      <vt:lpstr>Definitions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Ambulatory Management</dc:title>
  <dc:creator>Hreinsdottir, Elsa Dora</dc:creator>
  <cp:lastModifiedBy>Hreinsdottir, Elsa Dora</cp:lastModifiedBy>
  <cp:revision>4</cp:revision>
  <dcterms:created xsi:type="dcterms:W3CDTF">2021-04-27T20:41:56Z</dcterms:created>
  <dcterms:modified xsi:type="dcterms:W3CDTF">2021-05-03T17:11:04Z</dcterms:modified>
</cp:coreProperties>
</file>